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30"/>
  </p:notesMasterIdLst>
  <p:handoutMasterIdLst>
    <p:handoutMasterId r:id="rId31"/>
  </p:handoutMasterIdLst>
  <p:sldIdLst>
    <p:sldId id="434" r:id="rId2"/>
    <p:sldId id="280" r:id="rId3"/>
    <p:sldId id="417" r:id="rId4"/>
    <p:sldId id="418" r:id="rId5"/>
    <p:sldId id="419" r:id="rId6"/>
    <p:sldId id="345" r:id="rId7"/>
    <p:sldId id="346" r:id="rId8"/>
    <p:sldId id="420" r:id="rId9"/>
    <p:sldId id="378" r:id="rId10"/>
    <p:sldId id="379" r:id="rId11"/>
    <p:sldId id="405" r:id="rId12"/>
    <p:sldId id="421" r:id="rId13"/>
    <p:sldId id="422" r:id="rId14"/>
    <p:sldId id="423" r:id="rId15"/>
    <p:sldId id="380" r:id="rId16"/>
    <p:sldId id="424" r:id="rId17"/>
    <p:sldId id="425" r:id="rId18"/>
    <p:sldId id="388" r:id="rId19"/>
    <p:sldId id="389" r:id="rId20"/>
    <p:sldId id="426" r:id="rId21"/>
    <p:sldId id="390" r:id="rId22"/>
    <p:sldId id="427" r:id="rId23"/>
    <p:sldId id="428" r:id="rId24"/>
    <p:sldId id="392" r:id="rId25"/>
    <p:sldId id="431" r:id="rId26"/>
    <p:sldId id="429" r:id="rId27"/>
    <p:sldId id="432" r:id="rId28"/>
    <p:sldId id="43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4532" autoAdjust="0"/>
  </p:normalViewPr>
  <p:slideViewPr>
    <p:cSldViewPr snapToGrid="0" snapToObjects="1">
      <p:cViewPr varScale="1">
        <p:scale>
          <a:sx n="95" d="100"/>
          <a:sy n="95" d="100"/>
        </p:scale>
        <p:origin x="-18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2015-04-23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67C44-BF78-0B4B-9BFC-1690C87819E5}" type="datetimeFigureOut">
              <a:rPr lang="en-US" smtClean="0"/>
              <a:t>2015-04-23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7106D-B86C-BF4B-9124-99ED76BA69B7}" type="slidenum">
              <a:rPr lang="en-US" smtClean="0"/>
              <a:t>‹#›</a:t>
            </a:fld>
            <a:endParaRPr lang="en-US"/>
          </a:p>
        </p:txBody>
      </p:sp>
    </p:spTree>
    <p:extLst>
      <p:ext uri="{BB962C8B-B14F-4D97-AF65-F5344CB8AC3E}">
        <p14:creationId xmlns:p14="http://schemas.microsoft.com/office/powerpoint/2010/main" val="3379393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The characteristics and location of cells involved in the innate immune system are described. </a:t>
            </a:r>
            <a:r>
              <a:rPr lang="en-US" sz="1200" dirty="0" smtClean="0">
                <a:solidFill>
                  <a:srgbClr val="000000"/>
                </a:solidFill>
              </a:rPr>
              <a:t>(Credit: </a:t>
            </a:r>
            <a:r>
              <a:rPr lang="en-US" sz="1200" dirty="0" smtClean="0">
                <a:solidFill>
                  <a:srgbClr val="000000"/>
                </a:solidFill>
              </a:rPr>
              <a:t>modification of work by NIH)</a:t>
            </a:r>
            <a:endParaRPr lang="en-US" dirty="0"/>
          </a:p>
        </p:txBody>
      </p:sp>
      <p:sp>
        <p:nvSpPr>
          <p:cNvPr id="4" name="Slide Number Placeholder 3"/>
          <p:cNvSpPr>
            <a:spLocks noGrp="1"/>
          </p:cNvSpPr>
          <p:nvPr>
            <p:ph type="sldNum" sz="quarter" idx="10"/>
          </p:nvPr>
        </p:nvSpPr>
        <p:spPr/>
        <p:txBody>
          <a:bodyPr/>
          <a:lstStyle/>
          <a:p>
            <a:fld id="{0A07106D-B86C-BF4B-9124-99ED76BA69B7}" type="slidenum">
              <a:rPr lang="en-US" smtClean="0"/>
              <a:t>3</a:t>
            </a:fld>
            <a:endParaRPr lang="en-US"/>
          </a:p>
        </p:txBody>
      </p:sp>
    </p:spTree>
    <p:extLst>
      <p:ext uri="{BB962C8B-B14F-4D97-AF65-F5344CB8AC3E}">
        <p14:creationId xmlns:p14="http://schemas.microsoft.com/office/powerpoint/2010/main" val="330291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topology and function of intestinal MALT is shown. Pathogens are taken up by M cells in the intestinal epithelium and excreted into a pocket formed by the inner surface of the cell. The pocket contains antigen-presenting cells such as dendritic cells, which engulf the antigens, then present them with MHC II molecules on the cell surface. The dendritic cells migrate to an underlying tissue called a </a:t>
            </a:r>
            <a:r>
              <a:rPr lang="en-US" sz="1200" dirty="0" err="1" smtClean="0"/>
              <a:t>Peyer’s</a:t>
            </a:r>
            <a:r>
              <a:rPr lang="en-US" sz="1200" dirty="0" smtClean="0"/>
              <a:t> patch. Antigen-presenting cells, T cells, and B cells aggregate within the </a:t>
            </a:r>
            <a:r>
              <a:rPr lang="en-US" sz="1200" dirty="0" err="1" smtClean="0"/>
              <a:t>Peyer’s</a:t>
            </a:r>
            <a:r>
              <a:rPr lang="en-US" sz="1200" dirty="0" smtClean="0"/>
              <a:t> patch, forming organized lymphoid follicles. There, some T cells and B cells are activated. Other antigen-loaded dendritic cells migrate through the lymphatic system where they activate B cells, T cells, and plasma cells in the lymph nodes. The activated cells then return to MALT tissue effector sites. IgA and other antibodies are secreted into the intestinal lumen.</a:t>
            </a:r>
          </a:p>
          <a:p>
            <a:endParaRPr lang="en-US" dirty="0"/>
          </a:p>
        </p:txBody>
      </p:sp>
      <p:sp>
        <p:nvSpPr>
          <p:cNvPr id="4" name="Slide Number Placeholder 3"/>
          <p:cNvSpPr>
            <a:spLocks noGrp="1"/>
          </p:cNvSpPr>
          <p:nvPr>
            <p:ph type="sldNum" sz="quarter" idx="10"/>
          </p:nvPr>
        </p:nvSpPr>
        <p:spPr/>
        <p:txBody>
          <a:bodyPr/>
          <a:lstStyle/>
          <a:p>
            <a:fld id="{0A07106D-B86C-BF4B-9124-99ED76BA69B7}" type="slidenum">
              <a:rPr lang="en-US" smtClean="0"/>
              <a:t>16</a:t>
            </a:fld>
            <a:endParaRPr lang="en-US"/>
          </a:p>
        </p:txBody>
      </p:sp>
    </p:spTree>
    <p:extLst>
      <p:ext uri="{BB962C8B-B14F-4D97-AF65-F5344CB8AC3E}">
        <p14:creationId xmlns:p14="http://schemas.microsoft.com/office/powerpoint/2010/main" val="18158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4" Type="http://schemas.openxmlformats.org/officeDocument/2006/relationships/hyperlink" Target="https://creativecommons.org/licenses/by/3.0/" TargetMode="External"/><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8943422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7517123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8213074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92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98969254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23,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1"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30487826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6" name="TextBox 5">
            <a:hlinkClick r:id="rId3"/>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4"/>
              </a:rPr>
              <a:t>Creative Commons Attribution 4.0 International License</a:t>
            </a:r>
            <a:r>
              <a:rPr lang="en-CA" sz="1050" dirty="0" smtClean="0"/>
              <a:t> (CC-BY).</a:t>
            </a:r>
            <a:endParaRPr lang="en-CA" sz="1050" dirty="0"/>
          </a:p>
        </p:txBody>
      </p:sp>
      <p:sp>
        <p:nvSpPr>
          <p:cNvPr id="7" name="TextBox 6"/>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0" name="Picture 4" descr="http://i.creativecommons.org/l/by/3.0/88x31.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279985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9414360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9474100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9370942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9" name="TextBox 8"/>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0" name="Picture 4" descr="http://i.creativecommons.org/l/by/3.0/88x3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64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6010833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theme" Target="../theme/theme1.xml"/><Relationship Id="rId32" Type="http://schemas.openxmlformats.org/officeDocument/2006/relationships/hyperlink" Target="https://creativecommons.org/licenses/by/4.0/" TargetMode="Externa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hyperlink" Target="https://creativecommons.org/licenses/by/3.0/" TargetMode="External"/><Relationship Id="rId34"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EFEE-2756-4A20-BF2A-63F0A94F99AC}" type="datetime4">
              <a:rPr lang="en-US" smtClean="0"/>
              <a:pPr/>
              <a:t>April 23,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45-7D3F-47F4-83A3-874385CFAA69}" type="slidenum">
              <a:rPr lang="en-US" smtClean="0"/>
              <a:pPr/>
              <a:t>‹#›</a:t>
            </a:fld>
            <a:endParaRPr lang="en-US" dirty="0"/>
          </a:p>
        </p:txBody>
      </p:sp>
      <p:sp>
        <p:nvSpPr>
          <p:cNvPr id="7" name="TextBox 6">
            <a:hlinkClick r:id="rId3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3"/>
              </a:rPr>
              <a:t>Creative Commons Attribution 4.0 International License</a:t>
            </a:r>
            <a:r>
              <a:rPr lang="en-CA" sz="1050" dirty="0" smtClean="0"/>
              <a:t> (CC-BY).</a:t>
            </a:r>
            <a:endParaRPr lang="en-CA" sz="1050" dirty="0"/>
          </a:p>
        </p:txBody>
      </p:sp>
      <p:sp>
        <p:nvSpPr>
          <p:cNvPr id="8" name="TextBox 7"/>
          <p:cNvSpPr txBox="1"/>
          <p:nvPr userDrawn="1"/>
        </p:nvSpPr>
        <p:spPr>
          <a:xfrm>
            <a:off x="6479077" y="6304285"/>
            <a:ext cx="2299568" cy="900246"/>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23: </a:t>
            </a:r>
            <a:r>
              <a:rPr lang="en-CA" sz="1050" b="1" dirty="0" smtClean="0">
                <a:latin typeface="Arial" panose="020B0604020202020204" pitchFamily="34" charset="0"/>
                <a:cs typeface="Arial" panose="020B0604020202020204" pitchFamily="34" charset="0"/>
              </a:rPr>
              <a:t>The Immune System</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9" name="Picture 4" descr="http://i.creativecommons.org/l/by/3.0/88x31.png"/>
          <p:cNvPicPr>
            <a:picLocks noChangeAspect="1" noChangeArrowheads="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697259"/>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16" r:id="rId28"/>
    <p:sldLayoutId id="2147483920" r:id="rId29"/>
    <p:sldLayoutId id="2147483913" r:id="rId3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122363"/>
            <a:ext cx="7772400" cy="23876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b="1" dirty="0" smtClean="0">
                <a:latin typeface="Arial" panose="020B0604020202020204" pitchFamily="34" charset="0"/>
                <a:cs typeface="Arial" panose="020B0604020202020204" pitchFamily="34" charset="0"/>
              </a:rPr>
              <a:t>Concepts of Biology:</a:t>
            </a:r>
          </a:p>
          <a:p>
            <a:r>
              <a:rPr lang="en-CA" sz="3700" b="1" dirty="0" smtClean="0">
                <a:latin typeface="Arial" panose="020B0604020202020204" pitchFamily="34" charset="0"/>
                <a:cs typeface="Arial" panose="020B0604020202020204" pitchFamily="34" charset="0"/>
              </a:rPr>
              <a:t>The Immune System</a:t>
            </a:r>
          </a:p>
        </p:txBody>
      </p:sp>
    </p:spTree>
    <p:extLst>
      <p:ext uri="{BB962C8B-B14F-4D97-AF65-F5344CB8AC3E}">
        <p14:creationId xmlns:p14="http://schemas.microsoft.com/office/powerpoint/2010/main" val="2635912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B42_02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501" r="-56501"/>
          <a:stretch>
            <a:fillRect/>
          </a:stretch>
        </p:blipFill>
        <p:spPr>
          <a:xfrm>
            <a:off x="-988921" y="264428"/>
            <a:ext cx="10039342" cy="4358029"/>
          </a:xfrm>
        </p:spPr>
      </p:pic>
      <p:sp>
        <p:nvSpPr>
          <p:cNvPr id="7" name="Text Placeholder 6"/>
          <p:cNvSpPr>
            <a:spLocks noGrp="1"/>
          </p:cNvSpPr>
          <p:nvPr>
            <p:ph type="body" sz="quarter" idx="14"/>
          </p:nvPr>
        </p:nvSpPr>
        <p:spPr/>
        <p:txBody>
          <a:bodyPr>
            <a:normAutofit/>
          </a:bodyPr>
          <a:lstStyle/>
          <a:p>
            <a:r>
              <a:rPr lang="en-US" sz="1600" dirty="0"/>
              <a:t>This scanning electron micrograph shows a T lymphocyte, which is responsible for </a:t>
            </a:r>
            <a:r>
              <a:rPr lang="en-US" sz="1600" dirty="0" smtClean="0"/>
              <a:t>the cell</a:t>
            </a:r>
            <a:r>
              <a:rPr lang="en-US" sz="1600" dirty="0"/>
              <a:t>-mediated immune response. T cells are able to recognize antigens. </a:t>
            </a:r>
            <a:r>
              <a:rPr lang="en-US" sz="1600" dirty="0" smtClean="0"/>
              <a:t>(Credit: </a:t>
            </a:r>
            <a:r>
              <a:rPr lang="en-US" sz="1600" dirty="0"/>
              <a:t>modification of </a:t>
            </a:r>
            <a:r>
              <a:rPr lang="en-US" sz="1600" dirty="0" smtClean="0"/>
              <a:t>work by </a:t>
            </a:r>
            <a:r>
              <a:rPr lang="en-US" sz="1600" dirty="0"/>
              <a:t>NCI; scale-bar data from Matt Russell)</a:t>
            </a:r>
          </a:p>
        </p:txBody>
      </p:sp>
    </p:spTree>
    <p:extLst>
      <p:ext uri="{BB962C8B-B14F-4D97-AF65-F5344CB8AC3E}">
        <p14:creationId xmlns:p14="http://schemas.microsoft.com/office/powerpoint/2010/main" val="3833628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2_02_03.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10" r="-9410"/>
          <a:stretch>
            <a:fillRect/>
          </a:stretch>
        </p:blipFill>
        <p:spPr>
          <a:xfrm>
            <a:off x="-241851" y="548106"/>
            <a:ext cx="9385851" cy="4074352"/>
          </a:xfrm>
        </p:spPr>
      </p:pic>
      <p:sp>
        <p:nvSpPr>
          <p:cNvPr id="7" name="Text Placeholder 6"/>
          <p:cNvSpPr>
            <a:spLocks noGrp="1"/>
          </p:cNvSpPr>
          <p:nvPr>
            <p:ph type="body" sz="quarter" idx="14"/>
          </p:nvPr>
        </p:nvSpPr>
        <p:spPr/>
        <p:txBody>
          <a:bodyPr>
            <a:normAutofit/>
          </a:bodyPr>
          <a:lstStyle/>
          <a:p>
            <a:r>
              <a:rPr lang="en-US" sz="1600" dirty="0"/>
              <a:t>An antigen is a macromolecule that reacts with components of the immune </a:t>
            </a:r>
            <a:r>
              <a:rPr lang="en-US" sz="1600" dirty="0" smtClean="0"/>
              <a:t>system. A </a:t>
            </a:r>
            <a:r>
              <a:rPr lang="en-US" sz="1600" dirty="0"/>
              <a:t>given antigen may contain several motifs that are recognized by immune cells. Each motif </a:t>
            </a:r>
            <a:r>
              <a:rPr lang="en-US" sz="1600" dirty="0" smtClean="0"/>
              <a:t>is an </a:t>
            </a:r>
            <a:r>
              <a:rPr lang="en-US" sz="1600" dirty="0"/>
              <a:t>epitope. In this figure, the entire structure is an antigen, and the orange, salmon and </a:t>
            </a:r>
            <a:r>
              <a:rPr lang="en-US" sz="1600" dirty="0" smtClean="0"/>
              <a:t>green components </a:t>
            </a:r>
            <a:r>
              <a:rPr lang="en-US" sz="1600" dirty="0"/>
              <a:t>projecting from it represent potential epitopes.</a:t>
            </a:r>
          </a:p>
        </p:txBody>
      </p:sp>
    </p:spTree>
    <p:extLst>
      <p:ext uri="{BB962C8B-B14F-4D97-AF65-F5344CB8AC3E}">
        <p14:creationId xmlns:p14="http://schemas.microsoft.com/office/powerpoint/2010/main" val="15678806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2_04.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586" r="-51586"/>
          <a:stretch>
            <a:fillRect/>
          </a:stretch>
        </p:blipFill>
        <p:spPr>
          <a:xfrm>
            <a:off x="-815474" y="197787"/>
            <a:ext cx="10703173" cy="4646195"/>
          </a:xfrm>
        </p:spPr>
      </p:pic>
      <p:sp>
        <p:nvSpPr>
          <p:cNvPr id="7" name="Text Placeholder 6"/>
          <p:cNvSpPr>
            <a:spLocks noGrp="1"/>
          </p:cNvSpPr>
          <p:nvPr>
            <p:ph type="body" sz="quarter" idx="14"/>
          </p:nvPr>
        </p:nvSpPr>
        <p:spPr>
          <a:xfrm>
            <a:off x="457200" y="5191561"/>
            <a:ext cx="8062912" cy="1166382"/>
          </a:xfrm>
        </p:spPr>
        <p:txBody>
          <a:bodyPr>
            <a:normAutofit/>
          </a:bodyPr>
          <a:lstStyle/>
          <a:p>
            <a:r>
              <a:rPr lang="en-US" sz="1600" dirty="0"/>
              <a:t>Naïve CD4</a:t>
            </a:r>
            <a:r>
              <a:rPr lang="en-US" sz="1600" baseline="30000" dirty="0"/>
              <a:t>+</a:t>
            </a:r>
            <a:r>
              <a:rPr lang="en-US" sz="1600" dirty="0"/>
              <a:t> T cells engage MHC II molecules on antigen-presenting cells (APCs) and become activated. Clones of the activated helper T cell, in turn, activate B cells and CD8</a:t>
            </a:r>
            <a:r>
              <a:rPr lang="en-US" sz="1600" baseline="30000" dirty="0"/>
              <a:t>+</a:t>
            </a:r>
            <a:r>
              <a:rPr lang="en-US" sz="1600" dirty="0"/>
              <a:t> T cells, which become cytotoxic T cells. Cytotoxic T cells kill infected cells.</a:t>
            </a:r>
            <a:endParaRPr lang="en-US" sz="1450" dirty="0"/>
          </a:p>
          <a:p>
            <a:endParaRPr lang="en-US" sz="1600" dirty="0"/>
          </a:p>
        </p:txBody>
      </p:sp>
    </p:spTree>
    <p:extLst>
      <p:ext uri="{BB962C8B-B14F-4D97-AF65-F5344CB8AC3E}">
        <p14:creationId xmlns:p14="http://schemas.microsoft.com/office/powerpoint/2010/main" val="19443654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2_05.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275" r="-48275"/>
          <a:stretch>
            <a:fillRect/>
          </a:stretch>
        </p:blipFill>
        <p:spPr>
          <a:xfrm>
            <a:off x="-927331" y="122872"/>
            <a:ext cx="10365436" cy="4499585"/>
          </a:xfrm>
        </p:spPr>
      </p:pic>
      <p:sp>
        <p:nvSpPr>
          <p:cNvPr id="7" name="Text Placeholder 6"/>
          <p:cNvSpPr>
            <a:spLocks noGrp="1"/>
          </p:cNvSpPr>
          <p:nvPr>
            <p:ph type="body" sz="quarter" idx="14"/>
          </p:nvPr>
        </p:nvSpPr>
        <p:spPr>
          <a:xfrm>
            <a:off x="457200" y="5271771"/>
            <a:ext cx="8062912" cy="1166382"/>
          </a:xfrm>
        </p:spPr>
        <p:txBody>
          <a:bodyPr>
            <a:normAutofit/>
          </a:bodyPr>
          <a:lstStyle/>
          <a:p>
            <a:r>
              <a:rPr lang="en-US" sz="1600" dirty="0"/>
              <a:t>A T cell receptor spans the membrane and projects variable binding regions into the extracellular space to bind processed antigens via MHC molecules on APCs</a:t>
            </a:r>
            <a:r>
              <a:rPr lang="en-US" sz="1600" dirty="0" smtClean="0"/>
              <a:t>.</a:t>
            </a:r>
            <a:endParaRPr lang="en-US" sz="1600" dirty="0"/>
          </a:p>
        </p:txBody>
      </p:sp>
    </p:spTree>
    <p:extLst>
      <p:ext uri="{BB962C8B-B14F-4D97-AF65-F5344CB8AC3E}">
        <p14:creationId xmlns:p14="http://schemas.microsoft.com/office/powerpoint/2010/main" val="34833373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2_06.jpg"/>
          <p:cNvPicPr>
            <a:picLocks noGrp="1" noChangeAspect="1"/>
          </p:cNvPicPr>
          <p:nvPr>
            <p:ph sz="half" idx="1"/>
          </p:nvPr>
        </p:nvPicPr>
        <p:blipFill>
          <a:blip r:embed="rId2">
            <a:extLst>
              <a:ext uri="{28A0092B-C50C-407E-A947-70E740481C1C}">
                <a14:useLocalDpi xmlns:a14="http://schemas.microsoft.com/office/drawing/2010/main" val="0"/>
              </a:ext>
            </a:extLst>
          </a:blip>
          <a:srcRect t="-2018" b="-2018"/>
          <a:stretch>
            <a:fillRect/>
          </a:stretch>
        </p:blipFill>
        <p:spPr>
          <a:xfrm>
            <a:off x="273801" y="383674"/>
            <a:ext cx="4957011" cy="5555204"/>
          </a:xfrm>
        </p:spPr>
      </p:pic>
      <p:sp>
        <p:nvSpPr>
          <p:cNvPr id="14" name="Text Placeholder 13"/>
          <p:cNvSpPr>
            <a:spLocks noGrp="1"/>
          </p:cNvSpPr>
          <p:nvPr>
            <p:ph sz="half" idx="2"/>
          </p:nvPr>
        </p:nvSpPr>
        <p:spPr>
          <a:xfrm>
            <a:off x="5230812" y="4304632"/>
            <a:ext cx="3913188" cy="2447643"/>
          </a:xfrm>
        </p:spPr>
        <p:txBody>
          <a:bodyPr>
            <a:noAutofit/>
          </a:bodyPr>
          <a:lstStyle/>
          <a:p>
            <a:r>
              <a:rPr lang="en-US" sz="1600" dirty="0">
                <a:solidFill>
                  <a:srgbClr val="000000"/>
                </a:solidFill>
              </a:rPr>
              <a:t>B cell receptors are embedded in the membranes of B cells and bind a variety of antigens through their variable regions. The signal transduction region transfers the signal into the cell</a:t>
            </a:r>
            <a:r>
              <a:rPr lang="en-US" sz="1600" dirty="0" smtClean="0">
                <a:solidFill>
                  <a:srgbClr val="000000"/>
                </a:solidFill>
              </a:rPr>
              <a:t>.</a:t>
            </a:r>
            <a:endParaRPr lang="en-US" sz="1450" dirty="0">
              <a:solidFill>
                <a:srgbClr val="000000"/>
              </a:solidFill>
            </a:endParaRPr>
          </a:p>
        </p:txBody>
      </p:sp>
    </p:spTree>
    <p:extLst>
      <p:ext uri="{BB962C8B-B14F-4D97-AF65-F5344CB8AC3E}">
        <p14:creationId xmlns:p14="http://schemas.microsoft.com/office/powerpoint/2010/main" val="662637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B42_02_07.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136" r="-49136"/>
          <a:stretch>
            <a:fillRect/>
          </a:stretch>
        </p:blipFill>
        <p:spPr>
          <a:xfrm>
            <a:off x="-395831" y="347579"/>
            <a:ext cx="9847793" cy="4274879"/>
          </a:xfrm>
        </p:spPr>
      </p:pic>
      <p:sp>
        <p:nvSpPr>
          <p:cNvPr id="7" name="Text Placeholder 6"/>
          <p:cNvSpPr>
            <a:spLocks noGrp="1"/>
          </p:cNvSpPr>
          <p:nvPr>
            <p:ph type="body" sz="quarter" idx="14"/>
          </p:nvPr>
        </p:nvSpPr>
        <p:spPr>
          <a:xfrm>
            <a:off x="457200" y="5258403"/>
            <a:ext cx="8062912" cy="1166382"/>
          </a:xfrm>
        </p:spPr>
        <p:txBody>
          <a:bodyPr>
            <a:normAutofit/>
          </a:bodyPr>
          <a:lstStyle/>
          <a:p>
            <a:r>
              <a:rPr lang="en-US" sz="1600" dirty="0"/>
              <a:t>Natural killer (NK) cells recognize the MHC I receptor on healthy cells. If MHC I </a:t>
            </a:r>
            <a:r>
              <a:rPr lang="en-US" sz="1600" dirty="0" smtClean="0"/>
              <a:t>is absent</a:t>
            </a:r>
            <a:r>
              <a:rPr lang="en-US" sz="1600" dirty="0"/>
              <a:t>, the cell is lysed.</a:t>
            </a:r>
          </a:p>
        </p:txBody>
      </p:sp>
    </p:spTree>
    <p:extLst>
      <p:ext uri="{BB962C8B-B14F-4D97-AF65-F5344CB8AC3E}">
        <p14:creationId xmlns:p14="http://schemas.microsoft.com/office/powerpoint/2010/main" val="1568476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2_08.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7964" r="-57964"/>
          <a:stretch>
            <a:fillRect/>
          </a:stretch>
        </p:blipFill>
        <p:spPr>
          <a:xfrm>
            <a:off x="-2335997" y="385544"/>
            <a:ext cx="12700706" cy="5513314"/>
          </a:xfrm>
        </p:spPr>
      </p:pic>
    </p:spTree>
    <p:extLst>
      <p:ext uri="{BB962C8B-B14F-4D97-AF65-F5344CB8AC3E}">
        <p14:creationId xmlns:p14="http://schemas.microsoft.com/office/powerpoint/2010/main" val="32751407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2_09.png"/>
          <p:cNvPicPr>
            <a:picLocks noGrp="1" noChangeAspect="1"/>
          </p:cNvPicPr>
          <p:nvPr>
            <p:ph sz="half" idx="1"/>
          </p:nvPr>
        </p:nvPicPr>
        <p:blipFill>
          <a:blip r:embed="rId2">
            <a:extLst>
              <a:ext uri="{28A0092B-C50C-407E-A947-70E740481C1C}">
                <a14:useLocalDpi xmlns:a14="http://schemas.microsoft.com/office/drawing/2010/main" val="0"/>
              </a:ext>
            </a:extLst>
          </a:blip>
          <a:srcRect l="-3231" r="-3231"/>
          <a:stretch>
            <a:fillRect/>
          </a:stretch>
        </p:blipFill>
        <p:spPr>
          <a:xfrm>
            <a:off x="265435" y="151863"/>
            <a:ext cx="5256513" cy="5890850"/>
          </a:xfrm>
        </p:spPr>
      </p:pic>
      <p:sp>
        <p:nvSpPr>
          <p:cNvPr id="14" name="Text Placeholder 13"/>
          <p:cNvSpPr>
            <a:spLocks noGrp="1"/>
          </p:cNvSpPr>
          <p:nvPr>
            <p:ph sz="half" idx="2"/>
          </p:nvPr>
        </p:nvSpPr>
        <p:spPr>
          <a:xfrm>
            <a:off x="4888563" y="624416"/>
            <a:ext cx="3913188" cy="5256973"/>
          </a:xfrm>
        </p:spPr>
        <p:txBody>
          <a:bodyPr>
            <a:noAutofit/>
          </a:bodyPr>
          <a:lstStyle/>
          <a:p>
            <a:r>
              <a:rPr lang="en-US" sz="1600" dirty="0">
                <a:solidFill>
                  <a:srgbClr val="000000"/>
                </a:solidFill>
              </a:rPr>
              <a:t>After initially binding an antigen to the B cell receptor (BCR), a B cell internalizes the antigen and presents it on MHC II. A helper T cell recognizes the MHC II–antigen complex and activates the B cell. As a result, memory B cells and plasma cells are made</a:t>
            </a:r>
            <a:r>
              <a:rPr lang="en-US" sz="1600" dirty="0" smtClean="0">
                <a:solidFill>
                  <a:srgbClr val="000000"/>
                </a:solidFill>
              </a:rPr>
              <a:t>.</a:t>
            </a:r>
            <a:endParaRPr lang="en-US" sz="1450" dirty="0">
              <a:solidFill>
                <a:srgbClr val="000000"/>
              </a:solidFill>
            </a:endParaRPr>
          </a:p>
        </p:txBody>
      </p:sp>
    </p:spTree>
    <p:extLst>
      <p:ext uri="{BB962C8B-B14F-4D97-AF65-F5344CB8AC3E}">
        <p14:creationId xmlns:p14="http://schemas.microsoft.com/office/powerpoint/2010/main" val="14084787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B42_02_15.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035" r="-30035"/>
          <a:stretch>
            <a:fillRect/>
          </a:stretch>
        </p:blipFill>
        <p:spPr>
          <a:xfrm>
            <a:off x="-983451" y="497007"/>
            <a:ext cx="10301737" cy="4471933"/>
          </a:xfrm>
        </p:spPr>
      </p:pic>
      <p:sp>
        <p:nvSpPr>
          <p:cNvPr id="7" name="Text Placeholder 6"/>
          <p:cNvSpPr>
            <a:spLocks noGrp="1"/>
          </p:cNvSpPr>
          <p:nvPr>
            <p:ph type="body" sz="quarter" idx="14"/>
          </p:nvPr>
        </p:nvSpPr>
        <p:spPr>
          <a:xfrm>
            <a:off x="457200" y="5216737"/>
            <a:ext cx="8062912" cy="1166382"/>
          </a:xfrm>
        </p:spPr>
        <p:txBody>
          <a:bodyPr>
            <a:normAutofit/>
          </a:bodyPr>
          <a:lstStyle/>
          <a:p>
            <a:r>
              <a:rPr lang="en-US" sz="1600" dirty="0"/>
              <a:t>In the primary response to infection, antibodies are secreted first from plasma </a:t>
            </a:r>
            <a:r>
              <a:rPr lang="en-US" sz="1600" dirty="0" smtClean="0"/>
              <a:t>cells. Upon </a:t>
            </a:r>
            <a:r>
              <a:rPr lang="en-US" sz="1600" dirty="0"/>
              <a:t>re-exposure to the same pathogen, memory cells differentiate into antibody-secreting </a:t>
            </a:r>
            <a:r>
              <a:rPr lang="en-US" sz="1600" dirty="0" smtClean="0"/>
              <a:t>plasma cells </a:t>
            </a:r>
            <a:r>
              <a:rPr lang="en-US" sz="1600" dirty="0"/>
              <a:t>that output a greater amount of antibody for a longer period of time.</a:t>
            </a:r>
          </a:p>
        </p:txBody>
      </p:sp>
    </p:spTree>
    <p:extLst>
      <p:ext uri="{BB962C8B-B14F-4D97-AF65-F5344CB8AC3E}">
        <p14:creationId xmlns:p14="http://schemas.microsoft.com/office/powerpoint/2010/main" val="16200058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B42_02_1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a:xfrm>
            <a:off x="319151" y="648870"/>
            <a:ext cx="8644871" cy="3752696"/>
          </a:xfrm>
        </p:spPr>
      </p:pic>
      <p:sp>
        <p:nvSpPr>
          <p:cNvPr id="7" name="Text Placeholder 6"/>
          <p:cNvSpPr>
            <a:spLocks noGrp="1"/>
          </p:cNvSpPr>
          <p:nvPr>
            <p:ph type="body" sz="quarter" idx="14"/>
          </p:nvPr>
        </p:nvSpPr>
        <p:spPr/>
        <p:txBody>
          <a:bodyPr>
            <a:normAutofit/>
          </a:bodyPr>
          <a:lstStyle/>
          <a:p>
            <a:r>
              <a:rPr lang="en-US" sz="1600" dirty="0"/>
              <a:t>Vaccines are often delivered by injection into the arm. </a:t>
            </a:r>
            <a:r>
              <a:rPr lang="en-US" sz="1600" dirty="0" smtClean="0"/>
              <a:t>(Credit: </a:t>
            </a:r>
            <a:r>
              <a:rPr lang="en-US" sz="1600" dirty="0"/>
              <a:t>U.S. </a:t>
            </a:r>
            <a:r>
              <a:rPr lang="en-US" sz="1600" dirty="0" smtClean="0"/>
              <a:t>Navy Photographer's </a:t>
            </a:r>
            <a:r>
              <a:rPr lang="en-US" sz="1600" dirty="0"/>
              <a:t>Mate Airman Apprentice Christopher D. </a:t>
            </a:r>
            <a:r>
              <a:rPr lang="en-US" sz="1600" dirty="0" err="1"/>
              <a:t>Blachly</a:t>
            </a:r>
            <a:r>
              <a:rPr lang="en-US" sz="1600" dirty="0"/>
              <a:t>)</a:t>
            </a:r>
          </a:p>
        </p:txBody>
      </p:sp>
    </p:spTree>
    <p:extLst>
      <p:ext uri="{BB962C8B-B14F-4D97-AF65-F5344CB8AC3E}">
        <p14:creationId xmlns:p14="http://schemas.microsoft.com/office/powerpoint/2010/main" val="31039754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Figure_B42_00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88" r="-7488"/>
          <a:stretch>
            <a:fillRect/>
          </a:stretch>
        </p:blipFill>
        <p:spPr>
          <a:xfrm>
            <a:off x="-57074" y="414421"/>
            <a:ext cx="9201074" cy="3994141"/>
          </a:xfrm>
        </p:spPr>
      </p:pic>
      <p:sp>
        <p:nvSpPr>
          <p:cNvPr id="7" name="Text Placeholder 6"/>
          <p:cNvSpPr>
            <a:spLocks noGrp="1"/>
          </p:cNvSpPr>
          <p:nvPr>
            <p:ph type="body" sz="quarter" idx="14"/>
          </p:nvPr>
        </p:nvSpPr>
        <p:spPr/>
        <p:txBody>
          <a:bodyPr>
            <a:normAutofit fontScale="92500" lnSpcReduction="10000"/>
          </a:bodyPr>
          <a:lstStyle/>
          <a:p>
            <a:r>
              <a:rPr lang="en-US" sz="1600" dirty="0"/>
              <a:t>In this compound light micrograph purple-stained neutrophil (upper left) and </a:t>
            </a:r>
            <a:r>
              <a:rPr lang="en-US" sz="1600" dirty="0" smtClean="0"/>
              <a:t>eosinophil (</a:t>
            </a:r>
            <a:r>
              <a:rPr lang="en-US" sz="1600" dirty="0"/>
              <a:t>lower right) are white blood cells that float among red blood cells in this blood smear. </a:t>
            </a:r>
            <a:r>
              <a:rPr lang="en-US" sz="1600" dirty="0" smtClean="0"/>
              <a:t>Neutrophils provide </a:t>
            </a:r>
            <a:r>
              <a:rPr lang="en-US" sz="1600" dirty="0"/>
              <a:t>an early, rapid, and nonspecific defense against invading pathogens. </a:t>
            </a:r>
            <a:r>
              <a:rPr lang="en-US" sz="1600" dirty="0" err="1"/>
              <a:t>Eosinophils</a:t>
            </a:r>
            <a:r>
              <a:rPr lang="en-US" sz="1600" dirty="0"/>
              <a:t> play </a:t>
            </a:r>
            <a:r>
              <a:rPr lang="en-US" sz="1600" dirty="0" smtClean="0"/>
              <a:t>a variety </a:t>
            </a:r>
            <a:r>
              <a:rPr lang="en-US" sz="1600" dirty="0"/>
              <a:t>of roles in the immune response. Red blood cells are about 7–8 </a:t>
            </a:r>
            <a:r>
              <a:rPr lang="en-US" sz="1600" dirty="0" err="1"/>
              <a:t>μm</a:t>
            </a:r>
            <a:r>
              <a:rPr lang="en-US" sz="1600" dirty="0"/>
              <a:t> in diameter, and </a:t>
            </a:r>
            <a:r>
              <a:rPr lang="en-US" sz="1600" dirty="0" smtClean="0"/>
              <a:t>a neutrophil </a:t>
            </a:r>
            <a:r>
              <a:rPr lang="en-US" sz="1600" dirty="0"/>
              <a:t>is about 10–12μm. </a:t>
            </a:r>
            <a:r>
              <a:rPr lang="en-US" sz="1600" dirty="0" smtClean="0"/>
              <a:t>(Credit: </a:t>
            </a:r>
            <a:r>
              <a:rPr lang="en-US" sz="1600" dirty="0"/>
              <a:t>modification of work by Dr. David </a:t>
            </a:r>
            <a:r>
              <a:rPr lang="en-US" sz="1600" dirty="0" err="1"/>
              <a:t>Csaba</a:t>
            </a:r>
            <a:r>
              <a:rPr lang="en-US" sz="1600" dirty="0"/>
              <a:t>)</a:t>
            </a:r>
          </a:p>
        </p:txBody>
      </p:sp>
    </p:spTree>
    <p:extLst>
      <p:ext uri="{BB962C8B-B14F-4D97-AF65-F5344CB8AC3E}">
        <p14:creationId xmlns:p14="http://schemas.microsoft.com/office/powerpoint/2010/main" val="36298689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2_12.jpg"/>
          <p:cNvPicPr>
            <a:picLocks noGrp="1" noChangeAspect="1"/>
          </p:cNvPicPr>
          <p:nvPr>
            <p:ph sz="half" idx="1"/>
          </p:nvPr>
        </p:nvPicPr>
        <p:blipFill>
          <a:blip r:embed="rId2">
            <a:extLst>
              <a:ext uri="{28A0092B-C50C-407E-A947-70E740481C1C}">
                <a14:useLocalDpi xmlns:a14="http://schemas.microsoft.com/office/drawing/2010/main" val="0"/>
              </a:ext>
            </a:extLst>
          </a:blip>
          <a:srcRect t="12644" b="12644"/>
          <a:stretch>
            <a:fillRect/>
          </a:stretch>
        </p:blipFill>
        <p:spPr>
          <a:xfrm>
            <a:off x="457200" y="274849"/>
            <a:ext cx="4038600" cy="4525963"/>
          </a:xfrm>
        </p:spPr>
      </p:pic>
      <p:sp>
        <p:nvSpPr>
          <p:cNvPr id="14" name="Text Placeholder 13"/>
          <p:cNvSpPr>
            <a:spLocks noGrp="1"/>
          </p:cNvSpPr>
          <p:nvPr>
            <p:ph sz="half" idx="2"/>
          </p:nvPr>
        </p:nvSpPr>
        <p:spPr>
          <a:xfrm>
            <a:off x="4606925" y="291813"/>
            <a:ext cx="3913188" cy="5256973"/>
          </a:xfrm>
        </p:spPr>
        <p:txBody>
          <a:bodyPr>
            <a:noAutofit/>
          </a:bodyPr>
          <a:lstStyle/>
          <a:p>
            <a:r>
              <a:rPr lang="en-US" sz="1600" dirty="0">
                <a:solidFill>
                  <a:srgbClr val="000000"/>
                </a:solidFill>
              </a:rPr>
              <a:t>The polio vaccine can be administered orally. </a:t>
            </a:r>
            <a:r>
              <a:rPr lang="en-US" sz="1600" dirty="0" smtClean="0">
                <a:solidFill>
                  <a:srgbClr val="000000"/>
                </a:solidFill>
              </a:rPr>
              <a:t>(Credit: </a:t>
            </a:r>
            <a:r>
              <a:rPr lang="en-US" sz="1600" dirty="0">
                <a:solidFill>
                  <a:srgbClr val="000000"/>
                </a:solidFill>
              </a:rPr>
              <a:t>modification of work by </a:t>
            </a:r>
            <a:r>
              <a:rPr lang="sv-SE" sz="1600" dirty="0">
                <a:solidFill>
                  <a:srgbClr val="000000"/>
                </a:solidFill>
              </a:rPr>
              <a:t>UNICEF Sverige)</a:t>
            </a:r>
            <a:endParaRPr lang="en-US" sz="1600" dirty="0">
              <a:solidFill>
                <a:srgbClr val="000000"/>
              </a:solidFill>
            </a:endParaRPr>
          </a:p>
        </p:txBody>
      </p:sp>
    </p:spTree>
    <p:extLst>
      <p:ext uri="{BB962C8B-B14F-4D97-AF65-F5344CB8AC3E}">
        <p14:creationId xmlns:p14="http://schemas.microsoft.com/office/powerpoint/2010/main" val="14520223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B42_02_13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43" r="-5143"/>
          <a:stretch>
            <a:fillRect/>
          </a:stretch>
        </p:blipFill>
        <p:spPr/>
      </p:pic>
      <p:sp>
        <p:nvSpPr>
          <p:cNvPr id="7" name="Text Placeholder 6"/>
          <p:cNvSpPr>
            <a:spLocks noGrp="1"/>
          </p:cNvSpPr>
          <p:nvPr>
            <p:ph type="body" sz="quarter" idx="14"/>
          </p:nvPr>
        </p:nvSpPr>
        <p:spPr/>
        <p:txBody>
          <a:bodyPr>
            <a:normAutofit/>
          </a:bodyPr>
          <a:lstStyle/>
          <a:p>
            <a:r>
              <a:rPr lang="en-US" sz="1600" dirty="0">
                <a:solidFill>
                  <a:srgbClr val="6CB255"/>
                </a:solidFill>
              </a:rPr>
              <a:t>(a) </a:t>
            </a:r>
            <a:r>
              <a:rPr lang="en-US" sz="1600" dirty="0"/>
              <a:t>Lymphatic vessels carry a clear fluid called lymph throughout the body. The </a:t>
            </a:r>
            <a:r>
              <a:rPr lang="en-US" sz="1600" dirty="0" smtClean="0"/>
              <a:t>liquid enters </a:t>
            </a:r>
            <a:r>
              <a:rPr lang="en-US" sz="1600" dirty="0">
                <a:solidFill>
                  <a:srgbClr val="6CB255"/>
                </a:solidFill>
              </a:rPr>
              <a:t>(b) </a:t>
            </a:r>
            <a:r>
              <a:rPr lang="en-US" sz="1600" dirty="0"/>
              <a:t>lymph nodes through afferent vessels. Lymph nodes are filled with lymphocytes that </a:t>
            </a:r>
            <a:r>
              <a:rPr lang="en-US" sz="1600" dirty="0" smtClean="0"/>
              <a:t>purge infecting </a:t>
            </a:r>
            <a:r>
              <a:rPr lang="en-US" sz="1600" dirty="0"/>
              <a:t>cells. The lymph then exits through efferent vessels. </a:t>
            </a:r>
            <a:r>
              <a:rPr lang="en-US" sz="1600" dirty="0" smtClean="0"/>
              <a:t>(Credit: </a:t>
            </a:r>
            <a:r>
              <a:rPr lang="en-US" sz="1600" dirty="0"/>
              <a:t>modification of work by NIH</a:t>
            </a:r>
            <a:r>
              <a:rPr lang="en-US" sz="1600" dirty="0" smtClean="0"/>
              <a:t>, NCI</a:t>
            </a:r>
            <a:r>
              <a:rPr lang="en-US" sz="1600" dirty="0"/>
              <a:t>)</a:t>
            </a:r>
          </a:p>
        </p:txBody>
      </p:sp>
    </p:spTree>
    <p:extLst>
      <p:ext uri="{BB962C8B-B14F-4D97-AF65-F5344CB8AC3E}">
        <p14:creationId xmlns:p14="http://schemas.microsoft.com/office/powerpoint/2010/main" val="17978779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2_14.jpg"/>
          <p:cNvPicPr>
            <a:picLocks noGrp="1" noChangeAspect="1"/>
          </p:cNvPicPr>
          <p:nvPr>
            <p:ph sz="half" idx="1"/>
          </p:nvPr>
        </p:nvPicPr>
        <p:blipFill>
          <a:blip r:embed="rId2">
            <a:extLst>
              <a:ext uri="{28A0092B-C50C-407E-A947-70E740481C1C}">
                <a14:useLocalDpi xmlns:a14="http://schemas.microsoft.com/office/drawing/2010/main" val="0"/>
              </a:ext>
            </a:extLst>
          </a:blip>
          <a:srcRect t="-2465" b="-2465"/>
          <a:stretch>
            <a:fillRect/>
          </a:stretch>
        </p:blipFill>
        <p:spPr>
          <a:xfrm>
            <a:off x="183038" y="427978"/>
            <a:ext cx="4616469" cy="5173567"/>
          </a:xfrm>
        </p:spPr>
      </p:pic>
      <p:sp>
        <p:nvSpPr>
          <p:cNvPr id="14" name="Text Placeholder 13"/>
          <p:cNvSpPr>
            <a:spLocks noGrp="1"/>
          </p:cNvSpPr>
          <p:nvPr>
            <p:ph sz="half" idx="2"/>
          </p:nvPr>
        </p:nvSpPr>
        <p:spPr>
          <a:xfrm>
            <a:off x="5095636" y="569193"/>
            <a:ext cx="3913188" cy="5256973"/>
          </a:xfrm>
        </p:spPr>
        <p:txBody>
          <a:bodyPr>
            <a:noAutofit/>
          </a:bodyPr>
          <a:lstStyle/>
          <a:p>
            <a:r>
              <a:rPr lang="en-US" sz="1600" dirty="0">
                <a:solidFill>
                  <a:schemeClr val="tx1"/>
                </a:solidFill>
              </a:rPr>
              <a:t>The spleen is similar to a lymph node but is much larger and filters blood instead of lymph. Blood enters the spleen through arteries and exits through veins. The spleen contains two types of tissue: red pulp and white pulp. Red pulp consists of cavities that store blood. Within the red pulp, damaged red blood cells are removed and replaced by new ones. White pulp is rich in lymphocytes that remove antigen-coated bacteria from the blood. </a:t>
            </a:r>
            <a:r>
              <a:rPr lang="en-US" sz="1600" dirty="0" smtClean="0">
                <a:solidFill>
                  <a:schemeClr val="tx1"/>
                </a:solidFill>
              </a:rPr>
              <a:t>(Credit: </a:t>
            </a:r>
            <a:r>
              <a:rPr lang="en-US" sz="1600" dirty="0">
                <a:solidFill>
                  <a:schemeClr val="tx1"/>
                </a:solidFill>
              </a:rPr>
              <a:t>modification of work by NCI</a:t>
            </a:r>
            <a:r>
              <a:rPr lang="en-US" sz="1600" dirty="0" smtClean="0">
                <a:solidFill>
                  <a:schemeClr val="tx1"/>
                </a:solidFill>
              </a:rPr>
              <a:t>)</a:t>
            </a:r>
            <a:endParaRPr lang="en-US" sz="1450" dirty="0">
              <a:solidFill>
                <a:schemeClr val="tx1"/>
              </a:solidFill>
            </a:endParaRPr>
          </a:p>
        </p:txBody>
      </p:sp>
    </p:spTree>
    <p:extLst>
      <p:ext uri="{BB962C8B-B14F-4D97-AF65-F5344CB8AC3E}">
        <p14:creationId xmlns:p14="http://schemas.microsoft.com/office/powerpoint/2010/main" val="34940198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3_01.jpg"/>
          <p:cNvPicPr>
            <a:picLocks noGrp="1" noChangeAspect="1"/>
          </p:cNvPicPr>
          <p:nvPr>
            <p:ph sz="half" idx="1"/>
          </p:nvPr>
        </p:nvPicPr>
        <p:blipFill>
          <a:blip r:embed="rId2">
            <a:extLst>
              <a:ext uri="{28A0092B-C50C-407E-A947-70E740481C1C}">
                <a14:useLocalDpi xmlns:a14="http://schemas.microsoft.com/office/drawing/2010/main" val="0"/>
              </a:ext>
            </a:extLst>
          </a:blip>
          <a:srcRect t="-3268" b="-3268"/>
          <a:stretch>
            <a:fillRect/>
          </a:stretch>
        </p:blipFill>
        <p:spPr>
          <a:xfrm>
            <a:off x="116101" y="267695"/>
            <a:ext cx="5033711" cy="5641161"/>
          </a:xfrm>
        </p:spPr>
      </p:pic>
      <p:sp>
        <p:nvSpPr>
          <p:cNvPr id="14" name="Text Placeholder 13"/>
          <p:cNvSpPr>
            <a:spLocks noGrp="1"/>
          </p:cNvSpPr>
          <p:nvPr>
            <p:ph sz="half" idx="2"/>
          </p:nvPr>
        </p:nvSpPr>
        <p:spPr>
          <a:xfrm>
            <a:off x="5230812" y="420488"/>
            <a:ext cx="3913188" cy="5256973"/>
          </a:xfrm>
        </p:spPr>
        <p:txBody>
          <a:bodyPr>
            <a:noAutofit/>
          </a:bodyPr>
          <a:lstStyle/>
          <a:p>
            <a:r>
              <a:rPr lang="en-US" sz="1600" dirty="0">
                <a:solidFill>
                  <a:srgbClr val="6CB255"/>
                </a:solidFill>
              </a:rPr>
              <a:t>(a) </a:t>
            </a:r>
            <a:r>
              <a:rPr lang="en-US" sz="1600" dirty="0">
                <a:solidFill>
                  <a:srgbClr val="000000"/>
                </a:solidFill>
              </a:rPr>
              <a:t>As a germ-line B cell matures, an enzyme called DNA </a:t>
            </a:r>
            <a:r>
              <a:rPr lang="en-US" sz="1600" dirty="0" err="1">
                <a:solidFill>
                  <a:srgbClr val="000000"/>
                </a:solidFill>
              </a:rPr>
              <a:t>recombinase</a:t>
            </a:r>
            <a:r>
              <a:rPr lang="en-US" sz="1600" dirty="0">
                <a:solidFill>
                  <a:srgbClr val="000000"/>
                </a:solidFill>
              </a:rPr>
              <a:t> randomly excises V and J segments from the light chain gene. Splicing at the mRNA level results in further gene rearrangement. As a result, </a:t>
            </a:r>
            <a:r>
              <a:rPr lang="en-US" sz="1600" dirty="0">
                <a:solidFill>
                  <a:srgbClr val="6CB255"/>
                </a:solidFill>
              </a:rPr>
              <a:t>(b) </a:t>
            </a:r>
            <a:r>
              <a:rPr lang="en-US" sz="1600" dirty="0">
                <a:solidFill>
                  <a:srgbClr val="000000"/>
                </a:solidFill>
              </a:rPr>
              <a:t>each antibody has a unique variable region capable of binding a different antigen</a:t>
            </a:r>
            <a:r>
              <a:rPr lang="en-US" sz="1600" dirty="0" smtClean="0">
                <a:solidFill>
                  <a:srgbClr val="000000"/>
                </a:solidFill>
              </a:rPr>
              <a:t>.</a:t>
            </a:r>
            <a:endParaRPr lang="en-US" sz="1600" dirty="0">
              <a:solidFill>
                <a:srgbClr val="000000"/>
              </a:solidFill>
            </a:endParaRPr>
          </a:p>
        </p:txBody>
      </p:sp>
    </p:spTree>
    <p:extLst>
      <p:ext uri="{BB962C8B-B14F-4D97-AF65-F5344CB8AC3E}">
        <p14:creationId xmlns:p14="http://schemas.microsoft.com/office/powerpoint/2010/main" val="26093247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B42_03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89" r="-12489"/>
          <a:stretch>
            <a:fillRect/>
          </a:stretch>
        </p:blipFill>
        <p:spPr>
          <a:xfrm>
            <a:off x="-760827" y="235179"/>
            <a:ext cx="10106723" cy="4387279"/>
          </a:xfrm>
        </p:spPr>
      </p:pic>
      <p:sp>
        <p:nvSpPr>
          <p:cNvPr id="7" name="Text Placeholder 6"/>
          <p:cNvSpPr>
            <a:spLocks noGrp="1"/>
          </p:cNvSpPr>
          <p:nvPr>
            <p:ph type="body" sz="quarter" idx="14"/>
          </p:nvPr>
        </p:nvSpPr>
        <p:spPr/>
        <p:txBody>
          <a:bodyPr>
            <a:normAutofit/>
          </a:bodyPr>
          <a:lstStyle/>
          <a:p>
            <a:r>
              <a:rPr lang="en-US" sz="1600" dirty="0" err="1"/>
              <a:t>Immunoglobulins</a:t>
            </a:r>
            <a:r>
              <a:rPr lang="en-US" sz="1600" dirty="0"/>
              <a:t> have different functions, but all are composed of light and </a:t>
            </a:r>
            <a:r>
              <a:rPr lang="en-US" sz="1600" dirty="0" smtClean="0"/>
              <a:t>heavy chains </a:t>
            </a:r>
            <a:r>
              <a:rPr lang="en-US" sz="1600" dirty="0"/>
              <a:t>that form a Y-shaped structure.</a:t>
            </a:r>
          </a:p>
        </p:txBody>
      </p:sp>
    </p:spTree>
    <p:extLst>
      <p:ext uri="{BB962C8B-B14F-4D97-AF65-F5344CB8AC3E}">
        <p14:creationId xmlns:p14="http://schemas.microsoft.com/office/powerpoint/2010/main" val="3160826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3_03.jpg"/>
          <p:cNvPicPr>
            <a:picLocks noGrp="1" noChangeAspect="1"/>
          </p:cNvPicPr>
          <p:nvPr>
            <p:ph sz="half" idx="1"/>
          </p:nvPr>
        </p:nvPicPr>
        <p:blipFill>
          <a:blip r:embed="rId2">
            <a:extLst>
              <a:ext uri="{28A0092B-C50C-407E-A947-70E740481C1C}">
                <a14:useLocalDpi xmlns:a14="http://schemas.microsoft.com/office/drawing/2010/main" val="0"/>
              </a:ext>
            </a:extLst>
          </a:blip>
          <a:srcRect l="-21763" r="-21763"/>
          <a:stretch>
            <a:fillRect/>
          </a:stretch>
        </p:blipFill>
        <p:spPr>
          <a:xfrm>
            <a:off x="-361541" y="497008"/>
            <a:ext cx="5022999" cy="5629156"/>
          </a:xfrm>
        </p:spPr>
      </p:pic>
      <p:sp>
        <p:nvSpPr>
          <p:cNvPr id="14" name="Text Placeholder 13"/>
          <p:cNvSpPr>
            <a:spLocks noGrp="1"/>
          </p:cNvSpPr>
          <p:nvPr>
            <p:ph sz="half" idx="2"/>
          </p:nvPr>
        </p:nvSpPr>
        <p:spPr>
          <a:xfrm>
            <a:off x="4957587" y="665833"/>
            <a:ext cx="3913188" cy="5256973"/>
          </a:xfrm>
        </p:spPr>
        <p:txBody>
          <a:bodyPr>
            <a:noAutofit/>
          </a:bodyPr>
          <a:lstStyle/>
          <a:p>
            <a:r>
              <a:rPr lang="en-US" sz="1600" dirty="0">
                <a:solidFill>
                  <a:schemeClr val="tx1"/>
                </a:solidFill>
              </a:rPr>
              <a:t>Antibodies may inhibit infection by </a:t>
            </a:r>
            <a:r>
              <a:rPr lang="en-US" sz="1600" dirty="0">
                <a:solidFill>
                  <a:srgbClr val="6CB255"/>
                </a:solidFill>
              </a:rPr>
              <a:t>(a) </a:t>
            </a:r>
            <a:r>
              <a:rPr lang="en-US" sz="1600" dirty="0">
                <a:solidFill>
                  <a:schemeClr val="tx1"/>
                </a:solidFill>
              </a:rPr>
              <a:t>preventing the antigen from binding its target, </a:t>
            </a:r>
            <a:r>
              <a:rPr lang="en-US" sz="1600" dirty="0">
                <a:solidFill>
                  <a:srgbClr val="6CB255"/>
                </a:solidFill>
              </a:rPr>
              <a:t>(b) </a:t>
            </a:r>
            <a:r>
              <a:rPr lang="en-US" sz="1600" dirty="0">
                <a:solidFill>
                  <a:schemeClr val="tx1"/>
                </a:solidFill>
              </a:rPr>
              <a:t>tagging a pathogen for destruction by macrophages or neutrophils, or </a:t>
            </a:r>
            <a:r>
              <a:rPr lang="en-US" sz="1600" dirty="0">
                <a:solidFill>
                  <a:srgbClr val="6CB255"/>
                </a:solidFill>
              </a:rPr>
              <a:t>(c) </a:t>
            </a:r>
            <a:r>
              <a:rPr lang="en-US" sz="1600" dirty="0">
                <a:solidFill>
                  <a:schemeClr val="tx1"/>
                </a:solidFill>
              </a:rPr>
              <a:t>activating the complement </a:t>
            </a:r>
            <a:r>
              <a:rPr lang="pt-BR" sz="1600" dirty="0" err="1">
                <a:solidFill>
                  <a:schemeClr val="tx1"/>
                </a:solidFill>
              </a:rPr>
              <a:t>cascade</a:t>
            </a:r>
            <a:r>
              <a:rPr lang="pt-BR" sz="1600" dirty="0" smtClean="0">
                <a:solidFill>
                  <a:schemeClr val="tx1"/>
                </a:solidFill>
              </a:rPr>
              <a:t>.</a:t>
            </a:r>
            <a:endParaRPr lang="en-US" sz="1450" dirty="0">
              <a:solidFill>
                <a:schemeClr val="tx1"/>
              </a:solidFill>
            </a:endParaRPr>
          </a:p>
        </p:txBody>
      </p:sp>
    </p:spTree>
    <p:extLst>
      <p:ext uri="{BB962C8B-B14F-4D97-AF65-F5344CB8AC3E}">
        <p14:creationId xmlns:p14="http://schemas.microsoft.com/office/powerpoint/2010/main" val="21039420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3_04.jpg"/>
          <p:cNvPicPr>
            <a:picLocks noGrp="1" noChangeAspect="1"/>
          </p:cNvPicPr>
          <p:nvPr>
            <p:ph sz="half" idx="1"/>
          </p:nvPr>
        </p:nvPicPr>
        <p:blipFill>
          <a:blip r:embed="rId2">
            <a:extLst>
              <a:ext uri="{28A0092B-C50C-407E-A947-70E740481C1C}">
                <a14:useLocalDpi xmlns:a14="http://schemas.microsoft.com/office/drawing/2010/main" val="0"/>
              </a:ext>
            </a:extLst>
          </a:blip>
          <a:srcRect l="-23157" r="-23157"/>
          <a:stretch>
            <a:fillRect/>
          </a:stretch>
        </p:blipFill>
        <p:spPr>
          <a:xfrm>
            <a:off x="112078" y="371489"/>
            <a:ext cx="5027328" cy="5634007"/>
          </a:xfrm>
        </p:spPr>
      </p:pic>
      <p:sp>
        <p:nvSpPr>
          <p:cNvPr id="14" name="Text Placeholder 13"/>
          <p:cNvSpPr>
            <a:spLocks noGrp="1"/>
          </p:cNvSpPr>
          <p:nvPr>
            <p:ph sz="half" idx="2"/>
          </p:nvPr>
        </p:nvSpPr>
        <p:spPr>
          <a:xfrm>
            <a:off x="4606925" y="1107617"/>
            <a:ext cx="3913188" cy="5256973"/>
          </a:xfrm>
        </p:spPr>
        <p:txBody>
          <a:bodyPr>
            <a:noAutofit/>
          </a:bodyPr>
          <a:lstStyle/>
          <a:p>
            <a:pPr marL="342900" indent="-342900">
              <a:buAutoNum type="alphaLcParenBoth"/>
            </a:pPr>
            <a:r>
              <a:rPr lang="en-US" sz="1600" dirty="0" smtClean="0">
                <a:solidFill>
                  <a:schemeClr val="tx1"/>
                </a:solidFill>
              </a:rPr>
              <a:t>Affinity </a:t>
            </a:r>
            <a:r>
              <a:rPr lang="en-US" sz="1600" dirty="0">
                <a:solidFill>
                  <a:schemeClr val="tx1"/>
                </a:solidFill>
              </a:rPr>
              <a:t>refers to the strength of single interaction between antigen and antibody, while avidity refers to the strength of all interactions </a:t>
            </a:r>
            <a:r>
              <a:rPr lang="en-US" sz="1600" dirty="0" smtClean="0">
                <a:solidFill>
                  <a:schemeClr val="tx1"/>
                </a:solidFill>
              </a:rPr>
              <a:t>combined.</a:t>
            </a:r>
          </a:p>
          <a:p>
            <a:pPr marL="342900" indent="-342900">
              <a:buAutoNum type="alphaLcParenBoth"/>
            </a:pPr>
            <a:r>
              <a:rPr lang="en-US" sz="1600" dirty="0" smtClean="0">
                <a:solidFill>
                  <a:schemeClr val="tx1"/>
                </a:solidFill>
              </a:rPr>
              <a:t>An </a:t>
            </a:r>
            <a:r>
              <a:rPr lang="en-US" sz="1600" dirty="0">
                <a:solidFill>
                  <a:schemeClr val="tx1"/>
                </a:solidFill>
              </a:rPr>
              <a:t>antibody may cross react with different epitopes.</a:t>
            </a:r>
          </a:p>
          <a:p>
            <a:endParaRPr lang="en-US" sz="1600" dirty="0"/>
          </a:p>
        </p:txBody>
      </p:sp>
    </p:spTree>
    <p:extLst>
      <p:ext uri="{BB962C8B-B14F-4D97-AF65-F5344CB8AC3E}">
        <p14:creationId xmlns:p14="http://schemas.microsoft.com/office/powerpoint/2010/main" val="21770210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4_02.jpg"/>
          <p:cNvPicPr>
            <a:picLocks noGrp="1" noChangeAspect="1"/>
          </p:cNvPicPr>
          <p:nvPr>
            <p:ph sz="half" idx="1"/>
          </p:nvPr>
        </p:nvPicPr>
        <p:blipFill>
          <a:blip r:embed="rId2">
            <a:extLst>
              <a:ext uri="{28A0092B-C50C-407E-A947-70E740481C1C}">
                <a14:useLocalDpi xmlns:a14="http://schemas.microsoft.com/office/drawing/2010/main" val="0"/>
              </a:ext>
            </a:extLst>
          </a:blip>
          <a:srcRect l="-28242" r="-28242"/>
          <a:stretch>
            <a:fillRect/>
          </a:stretch>
        </p:blipFill>
        <p:spPr>
          <a:xfrm>
            <a:off x="-601115" y="414172"/>
            <a:ext cx="5096915" cy="5711991"/>
          </a:xfrm>
        </p:spPr>
      </p:pic>
      <p:sp>
        <p:nvSpPr>
          <p:cNvPr id="14" name="Text Placeholder 13"/>
          <p:cNvSpPr>
            <a:spLocks noGrp="1"/>
          </p:cNvSpPr>
          <p:nvPr>
            <p:ph sz="half" idx="2"/>
          </p:nvPr>
        </p:nvSpPr>
        <p:spPr>
          <a:xfrm>
            <a:off x="4651008" y="613769"/>
            <a:ext cx="3913188" cy="5256973"/>
          </a:xfrm>
        </p:spPr>
        <p:txBody>
          <a:bodyPr>
            <a:noAutofit/>
          </a:bodyPr>
          <a:lstStyle/>
          <a:p>
            <a:r>
              <a:rPr lang="en-US" sz="1600" dirty="0">
                <a:solidFill>
                  <a:schemeClr val="tx1"/>
                </a:solidFill>
              </a:rPr>
              <a:t>On first exposure to an allergen, an </a:t>
            </a:r>
            <a:r>
              <a:rPr lang="en-US" sz="1600" dirty="0" err="1">
                <a:solidFill>
                  <a:schemeClr val="tx1"/>
                </a:solidFill>
              </a:rPr>
              <a:t>IgE</a:t>
            </a:r>
            <a:r>
              <a:rPr lang="en-US" sz="1600" dirty="0">
                <a:solidFill>
                  <a:schemeClr val="tx1"/>
                </a:solidFill>
              </a:rPr>
              <a:t> antibody is synthesized by plasma cells in response to a harmless antigen. The </a:t>
            </a:r>
            <a:r>
              <a:rPr lang="en-US" sz="1600" dirty="0" err="1">
                <a:solidFill>
                  <a:schemeClr val="tx1"/>
                </a:solidFill>
              </a:rPr>
              <a:t>IgE</a:t>
            </a:r>
            <a:r>
              <a:rPr lang="en-US" sz="1600" dirty="0">
                <a:solidFill>
                  <a:schemeClr val="tx1"/>
                </a:solidFill>
              </a:rPr>
              <a:t> molecules bind to mast cells, and on secondary exposure, the mast cells release histamines and other modulators that affect the symptoms of allergy. </a:t>
            </a:r>
            <a:r>
              <a:rPr lang="en-US" sz="1600" dirty="0" smtClean="0">
                <a:solidFill>
                  <a:schemeClr val="tx1"/>
                </a:solidFill>
              </a:rPr>
              <a:t>(Credit: </a:t>
            </a:r>
            <a:r>
              <a:rPr lang="en-US" sz="1600" dirty="0">
                <a:solidFill>
                  <a:schemeClr val="tx1"/>
                </a:solidFill>
              </a:rPr>
              <a:t>modification of work by NIH</a:t>
            </a:r>
            <a:r>
              <a:rPr lang="en-US" sz="1600" dirty="0" smtClean="0">
                <a:solidFill>
                  <a:schemeClr val="tx1"/>
                </a:solidFill>
              </a:rPr>
              <a:t>)</a:t>
            </a:r>
            <a:endParaRPr lang="en-US" sz="1450" dirty="0">
              <a:solidFill>
                <a:schemeClr val="tx1"/>
              </a:solidFill>
            </a:endParaRPr>
          </a:p>
        </p:txBody>
      </p:sp>
    </p:spTree>
    <p:extLst>
      <p:ext uri="{BB962C8B-B14F-4D97-AF65-F5344CB8AC3E}">
        <p14:creationId xmlns:p14="http://schemas.microsoft.com/office/powerpoint/2010/main" val="24984038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42_04_03.jpg"/>
          <p:cNvPicPr>
            <a:picLocks noGrp="1" noChangeAspect="1"/>
          </p:cNvPicPr>
          <p:nvPr>
            <p:ph sz="half" idx="1"/>
          </p:nvPr>
        </p:nvPicPr>
        <p:blipFill>
          <a:blip r:embed="rId2">
            <a:extLst>
              <a:ext uri="{28A0092B-C50C-407E-A947-70E740481C1C}">
                <a14:useLocalDpi xmlns:a14="http://schemas.microsoft.com/office/drawing/2010/main" val="0"/>
              </a:ext>
            </a:extLst>
          </a:blip>
          <a:srcRect t="-1578" b="-1578"/>
          <a:stretch>
            <a:fillRect/>
          </a:stretch>
        </p:blipFill>
        <p:spPr>
          <a:xfrm>
            <a:off x="125882" y="385295"/>
            <a:ext cx="4953413" cy="5551172"/>
          </a:xfrm>
        </p:spPr>
      </p:pic>
      <p:sp>
        <p:nvSpPr>
          <p:cNvPr id="14" name="Text Placeholder 13"/>
          <p:cNvSpPr>
            <a:spLocks noGrp="1"/>
          </p:cNvSpPr>
          <p:nvPr>
            <p:ph sz="half" idx="2"/>
          </p:nvPr>
        </p:nvSpPr>
        <p:spPr>
          <a:xfrm>
            <a:off x="4606925" y="1107617"/>
            <a:ext cx="3913188" cy="5256973"/>
          </a:xfrm>
        </p:spPr>
        <p:txBody>
          <a:bodyPr>
            <a:noAutofit/>
          </a:bodyPr>
          <a:lstStyle/>
          <a:p>
            <a:r>
              <a:rPr lang="en-US" sz="1600" dirty="0">
                <a:solidFill>
                  <a:schemeClr val="tx1"/>
                </a:solidFill>
              </a:rPr>
              <a:t>Systemic lupus </a:t>
            </a:r>
            <a:r>
              <a:rPr lang="en-US" sz="1600" dirty="0" err="1">
                <a:solidFill>
                  <a:schemeClr val="tx1"/>
                </a:solidFill>
              </a:rPr>
              <a:t>erythematosus</a:t>
            </a:r>
            <a:r>
              <a:rPr lang="en-US" sz="1600" dirty="0">
                <a:solidFill>
                  <a:schemeClr val="tx1"/>
                </a:solidFill>
              </a:rPr>
              <a:t> is characterized by autoimmunity to the individual’s own DNA and/or proteins, which leads to varied dysfunction of the organs. </a:t>
            </a:r>
            <a:r>
              <a:rPr lang="en-US" sz="1600" dirty="0" smtClean="0">
                <a:solidFill>
                  <a:schemeClr val="tx1"/>
                </a:solidFill>
              </a:rPr>
              <a:t>(Credit: </a:t>
            </a:r>
            <a:r>
              <a:rPr lang="en-US" sz="1600" dirty="0">
                <a:solidFill>
                  <a:schemeClr val="tx1"/>
                </a:solidFill>
              </a:rPr>
              <a:t>modification of work by Mikael </a:t>
            </a:r>
            <a:r>
              <a:rPr lang="en-US" sz="1600" dirty="0" err="1">
                <a:solidFill>
                  <a:schemeClr val="tx1"/>
                </a:solidFill>
              </a:rPr>
              <a:t>Häggström</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2177021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1_01.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l="-9042" r="-9042"/>
          <a:stretch>
            <a:fillRect/>
          </a:stretch>
        </p:blipFill>
        <p:spPr>
          <a:xfrm>
            <a:off x="2058737" y="276445"/>
            <a:ext cx="5228682" cy="5859660"/>
          </a:xfrm>
        </p:spPr>
      </p:pic>
    </p:spTree>
    <p:extLst>
      <p:ext uri="{BB962C8B-B14F-4D97-AF65-F5344CB8AC3E}">
        <p14:creationId xmlns:p14="http://schemas.microsoft.com/office/powerpoint/2010/main" val="7626229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1_03.jpg"/>
          <p:cNvPicPr>
            <a:picLocks noGrp="1" noChangeAspect="1"/>
          </p:cNvPicPr>
          <p:nvPr>
            <p:ph sz="half" idx="1"/>
          </p:nvPr>
        </p:nvPicPr>
        <p:blipFill>
          <a:blip r:embed="rId2">
            <a:extLst>
              <a:ext uri="{28A0092B-C50C-407E-A947-70E740481C1C}">
                <a14:useLocalDpi xmlns:a14="http://schemas.microsoft.com/office/drawing/2010/main" val="0"/>
              </a:ext>
            </a:extLst>
          </a:blip>
          <a:srcRect l="-5442" r="-5442"/>
          <a:stretch>
            <a:fillRect/>
          </a:stretch>
        </p:blipFill>
        <p:spPr>
          <a:xfrm>
            <a:off x="457199" y="303463"/>
            <a:ext cx="4787063" cy="5364748"/>
          </a:xfrm>
        </p:spPr>
      </p:pic>
      <p:sp>
        <p:nvSpPr>
          <p:cNvPr id="14" name="Text Placeholder 13"/>
          <p:cNvSpPr>
            <a:spLocks noGrp="1"/>
          </p:cNvSpPr>
          <p:nvPr>
            <p:ph sz="half" idx="2"/>
          </p:nvPr>
        </p:nvSpPr>
        <p:spPr>
          <a:xfrm>
            <a:off x="5230812" y="572880"/>
            <a:ext cx="3913188" cy="5256973"/>
          </a:xfrm>
        </p:spPr>
        <p:txBody>
          <a:bodyPr>
            <a:noAutofit/>
          </a:bodyPr>
          <a:lstStyle/>
          <a:p>
            <a:r>
              <a:rPr lang="en-US" sz="1600" dirty="0">
                <a:solidFill>
                  <a:srgbClr val="000000"/>
                </a:solidFill>
              </a:rPr>
              <a:t>Cells of the blood include (1) monocytes, (2) lymphocytes, (3) neutrophils, (4) </a:t>
            </a:r>
            <a:r>
              <a:rPr lang="en-US" sz="1600" dirty="0" smtClean="0">
                <a:solidFill>
                  <a:srgbClr val="000000"/>
                </a:solidFill>
              </a:rPr>
              <a:t>red blood </a:t>
            </a:r>
            <a:r>
              <a:rPr lang="en-US" sz="1600" dirty="0">
                <a:solidFill>
                  <a:srgbClr val="000000"/>
                </a:solidFill>
              </a:rPr>
              <a:t>cells, and (5) platelets. Note the very similar morphologies of the leukocytes (1, 2, 3). </a:t>
            </a:r>
            <a:r>
              <a:rPr lang="en-US" sz="1600" dirty="0" smtClean="0">
                <a:solidFill>
                  <a:srgbClr val="000000"/>
                </a:solidFill>
              </a:rPr>
              <a:t>(Credit: </a:t>
            </a:r>
            <a:r>
              <a:rPr lang="en-US" sz="1600" dirty="0">
                <a:solidFill>
                  <a:srgbClr val="000000"/>
                </a:solidFill>
              </a:rPr>
              <a:t>modification of work by Bruce Wetzel, Harry Schaefer, NCI; scale-bar data from Matt Russell</a:t>
            </a:r>
            <a:r>
              <a:rPr lang="en-US" sz="1600" dirty="0" smtClean="0">
                <a:solidFill>
                  <a:srgbClr val="000000"/>
                </a:solidFill>
              </a:rPr>
              <a:t>)</a:t>
            </a:r>
            <a:endParaRPr lang="en-US" sz="1600" dirty="0">
              <a:solidFill>
                <a:srgbClr val="000000"/>
              </a:solidFill>
            </a:endParaRPr>
          </a:p>
        </p:txBody>
      </p:sp>
    </p:spTree>
    <p:extLst>
      <p:ext uri="{BB962C8B-B14F-4D97-AF65-F5344CB8AC3E}">
        <p14:creationId xmlns:p14="http://schemas.microsoft.com/office/powerpoint/2010/main" val="18651364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1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6973" r="-46973"/>
          <a:stretch>
            <a:fillRect/>
          </a:stretch>
        </p:blipFill>
        <p:spPr>
          <a:xfrm>
            <a:off x="-500490" y="338147"/>
            <a:ext cx="10779639" cy="4679388"/>
          </a:xfrm>
        </p:spPr>
      </p:pic>
      <p:sp>
        <p:nvSpPr>
          <p:cNvPr id="7" name="Text Placeholder 6"/>
          <p:cNvSpPr>
            <a:spLocks noGrp="1"/>
          </p:cNvSpPr>
          <p:nvPr>
            <p:ph type="body" sz="quarter" idx="14"/>
          </p:nvPr>
        </p:nvSpPr>
        <p:spPr>
          <a:xfrm>
            <a:off x="457200" y="5164825"/>
            <a:ext cx="8062912" cy="1166382"/>
          </a:xfrm>
        </p:spPr>
        <p:txBody>
          <a:bodyPr>
            <a:normAutofit/>
          </a:bodyPr>
          <a:lstStyle/>
          <a:p>
            <a:r>
              <a:rPr lang="en-US" sz="1600" dirty="0" err="1"/>
              <a:t>Interferons</a:t>
            </a:r>
            <a:r>
              <a:rPr lang="en-US" sz="1600" dirty="0"/>
              <a:t> are cytokines that are released by a cell infected with a virus. Response of neighboring cells to interferon helps stem the infection</a:t>
            </a:r>
            <a:r>
              <a:rPr lang="en-US" sz="1600" dirty="0" smtClean="0"/>
              <a:t>.</a:t>
            </a:r>
            <a:endParaRPr lang="en-US" sz="1450" dirty="0"/>
          </a:p>
        </p:txBody>
      </p:sp>
    </p:spTree>
    <p:extLst>
      <p:ext uri="{BB962C8B-B14F-4D97-AF65-F5344CB8AC3E}">
        <p14:creationId xmlns:p14="http://schemas.microsoft.com/office/powerpoint/2010/main" val="39619370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Figure_B42_01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2478" r="-52478"/>
          <a:stretch>
            <a:fillRect/>
          </a:stretch>
        </p:blipFill>
        <p:spPr>
          <a:xfrm>
            <a:off x="-1002632" y="40826"/>
            <a:ext cx="10554444" cy="4581632"/>
          </a:xfrm>
        </p:spPr>
      </p:pic>
      <p:sp>
        <p:nvSpPr>
          <p:cNvPr id="7" name="Text Placeholder 6"/>
          <p:cNvSpPr>
            <a:spLocks noGrp="1"/>
          </p:cNvSpPr>
          <p:nvPr>
            <p:ph type="body" sz="quarter" idx="14"/>
          </p:nvPr>
        </p:nvSpPr>
        <p:spPr/>
        <p:txBody>
          <a:bodyPr>
            <a:normAutofit fontScale="92500"/>
          </a:bodyPr>
          <a:lstStyle/>
          <a:p>
            <a:r>
              <a:rPr lang="en-US" sz="1600" dirty="0"/>
              <a:t>In response to a cut, mast cells secrete histamines that cause nearby </a:t>
            </a:r>
            <a:r>
              <a:rPr lang="en-US" sz="1600" dirty="0" smtClean="0"/>
              <a:t>capillaries to </a:t>
            </a:r>
            <a:r>
              <a:rPr lang="en-US" sz="1600" dirty="0"/>
              <a:t>dilate. Neutrophils and monocytes leave the capillaries. Monocytes mature into </a:t>
            </a:r>
            <a:r>
              <a:rPr lang="en-US" sz="1600" dirty="0" smtClean="0"/>
              <a:t>macrophages. Neutrophils</a:t>
            </a:r>
            <a:r>
              <a:rPr lang="en-US" sz="1600" dirty="0"/>
              <a:t>, dendritic cells and macrophages release chemicals to stimulate the </a:t>
            </a:r>
            <a:r>
              <a:rPr lang="en-US" sz="1600" dirty="0" smtClean="0"/>
              <a:t>inflammatory response</a:t>
            </a:r>
            <a:r>
              <a:rPr lang="en-US" sz="1600" dirty="0"/>
              <a:t>. Neutrophils and macrophages also consume invading bacteria by phagocytosis.</a:t>
            </a:r>
          </a:p>
        </p:txBody>
      </p:sp>
    </p:spTree>
    <p:extLst>
      <p:ext uri="{BB962C8B-B14F-4D97-AF65-F5344CB8AC3E}">
        <p14:creationId xmlns:p14="http://schemas.microsoft.com/office/powerpoint/2010/main" val="9364963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Figure_B42_01_05.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182" r="-65182"/>
          <a:stretch>
            <a:fillRect/>
          </a:stretch>
        </p:blipFill>
        <p:spPr>
          <a:xfrm>
            <a:off x="-1019719" y="152406"/>
            <a:ext cx="10297403" cy="4470052"/>
          </a:xfrm>
        </p:spPr>
      </p:pic>
      <p:sp>
        <p:nvSpPr>
          <p:cNvPr id="7" name="Text Placeholder 6"/>
          <p:cNvSpPr>
            <a:spLocks noGrp="1"/>
          </p:cNvSpPr>
          <p:nvPr>
            <p:ph type="body" sz="quarter" idx="14"/>
          </p:nvPr>
        </p:nvSpPr>
        <p:spPr/>
        <p:txBody>
          <a:bodyPr>
            <a:normAutofit/>
          </a:bodyPr>
          <a:lstStyle/>
          <a:p>
            <a:r>
              <a:rPr lang="en-US" sz="1600" dirty="0"/>
              <a:t>Lymphocytes, such as NK cells, are characterized by their large nuclei that </a:t>
            </a:r>
            <a:r>
              <a:rPr lang="en-US" sz="1600" dirty="0" smtClean="0"/>
              <a:t>actively absorb </a:t>
            </a:r>
            <a:r>
              <a:rPr lang="en-US" sz="1600" dirty="0"/>
              <a:t>Wright stain and therefore appear dark colored under a microscope.</a:t>
            </a:r>
          </a:p>
        </p:txBody>
      </p:sp>
    </p:spTree>
    <p:extLst>
      <p:ext uri="{BB962C8B-B14F-4D97-AF65-F5344CB8AC3E}">
        <p14:creationId xmlns:p14="http://schemas.microsoft.com/office/powerpoint/2010/main" val="2129891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42_01_06.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4511" r="-4511"/>
          <a:stretch>
            <a:fillRect/>
          </a:stretch>
        </p:blipFill>
        <p:spPr>
          <a:xfrm>
            <a:off x="173444" y="586248"/>
            <a:ext cx="4882493" cy="5471694"/>
          </a:xfrm>
        </p:spPr>
      </p:pic>
      <p:sp>
        <p:nvSpPr>
          <p:cNvPr id="14" name="Text Placeholder 13"/>
          <p:cNvSpPr>
            <a:spLocks noGrp="1"/>
          </p:cNvSpPr>
          <p:nvPr>
            <p:ph sz="half" idx="2"/>
          </p:nvPr>
        </p:nvSpPr>
        <p:spPr>
          <a:xfrm>
            <a:off x="5055937" y="586248"/>
            <a:ext cx="3913188" cy="5256973"/>
          </a:xfrm>
        </p:spPr>
        <p:txBody>
          <a:bodyPr>
            <a:noAutofit/>
          </a:bodyPr>
          <a:lstStyle/>
          <a:p>
            <a:r>
              <a:rPr lang="en-US" sz="1600" dirty="0">
                <a:solidFill>
                  <a:srgbClr val="000000"/>
                </a:solidFill>
              </a:rPr>
              <a:t>The classic pathway for the complement cascade involves the attachment of several initial complement proteins to an antibody-bound pathogen followed by rapid activation and binding of many more complement proteins and the creation of destructive pores in the microbial cell envelope and cell wall. The alternate pathway does not involve antibody activation. Rather, C3 </a:t>
            </a:r>
            <a:r>
              <a:rPr lang="en-US" sz="1600" dirty="0" err="1">
                <a:solidFill>
                  <a:srgbClr val="000000"/>
                </a:solidFill>
              </a:rPr>
              <a:t>convertase</a:t>
            </a:r>
            <a:r>
              <a:rPr lang="en-US" sz="1600" dirty="0">
                <a:solidFill>
                  <a:srgbClr val="000000"/>
                </a:solidFill>
              </a:rPr>
              <a:t> spontaneously breaks down C3. Endogenous regulatory proteins prevent the complement complex from binding to host cells. Pathogens lacking these regulatory proteins are lysed. </a:t>
            </a:r>
            <a:r>
              <a:rPr lang="en-US" sz="1600" dirty="0" smtClean="0">
                <a:solidFill>
                  <a:srgbClr val="000000"/>
                </a:solidFill>
              </a:rPr>
              <a:t>(Credit: </a:t>
            </a:r>
            <a:r>
              <a:rPr lang="en-US" sz="1600" dirty="0">
                <a:solidFill>
                  <a:srgbClr val="000000"/>
                </a:solidFill>
              </a:rPr>
              <a:t>modification of work by NIH</a:t>
            </a:r>
            <a:r>
              <a:rPr lang="en-US" sz="1600" dirty="0" smtClean="0">
                <a:solidFill>
                  <a:srgbClr val="000000"/>
                </a:solidFill>
              </a:rPr>
              <a:t>)</a:t>
            </a:r>
            <a:endParaRPr lang="en-US" sz="1600" dirty="0">
              <a:solidFill>
                <a:srgbClr val="000000"/>
              </a:solidFill>
            </a:endParaRPr>
          </a:p>
        </p:txBody>
      </p:sp>
    </p:spTree>
    <p:extLst>
      <p:ext uri="{BB962C8B-B14F-4D97-AF65-F5344CB8AC3E}">
        <p14:creationId xmlns:p14="http://schemas.microsoft.com/office/powerpoint/2010/main" val="42803281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ure_B42_02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950" r="-42950"/>
          <a:stretch>
            <a:fillRect/>
          </a:stretch>
        </p:blipFill>
        <p:spPr>
          <a:xfrm>
            <a:off x="-577370" y="180387"/>
            <a:ext cx="10510107" cy="4562386"/>
          </a:xfrm>
        </p:spPr>
      </p:pic>
      <p:sp>
        <p:nvSpPr>
          <p:cNvPr id="7" name="Text Placeholder 6"/>
          <p:cNvSpPr>
            <a:spLocks noGrp="1"/>
          </p:cNvSpPr>
          <p:nvPr>
            <p:ph type="body" sz="quarter" idx="14"/>
          </p:nvPr>
        </p:nvSpPr>
        <p:spPr>
          <a:xfrm>
            <a:off x="457200" y="5044508"/>
            <a:ext cx="8062912" cy="1166382"/>
          </a:xfrm>
        </p:spPr>
        <p:txBody>
          <a:bodyPr>
            <a:normAutofit/>
          </a:bodyPr>
          <a:lstStyle/>
          <a:p>
            <a:r>
              <a:rPr lang="en-US" sz="1600" dirty="0"/>
              <a:t>An APC, such as a macrophage, engulfs and digests a foreign bacterium. An </a:t>
            </a:r>
            <a:r>
              <a:rPr lang="en-US" sz="1600" dirty="0" smtClean="0"/>
              <a:t>antigen from </a:t>
            </a:r>
            <a:r>
              <a:rPr lang="en-US" sz="1600" dirty="0"/>
              <a:t>the bacterium is presented on the cell surface in conjunction with an MHC II </a:t>
            </a:r>
            <a:r>
              <a:rPr lang="en-US" sz="1600" dirty="0" smtClean="0"/>
              <a:t>molecule Lymphocytes </a:t>
            </a:r>
            <a:r>
              <a:rPr lang="en-US" sz="1600" dirty="0"/>
              <a:t>of the adaptive immune response interact with antigen-embedded MHC II </a:t>
            </a:r>
            <a:r>
              <a:rPr lang="en-US" sz="1600" dirty="0" smtClean="0"/>
              <a:t>molecules to </a:t>
            </a:r>
            <a:r>
              <a:rPr lang="en-US" sz="1600" dirty="0"/>
              <a:t>mature into functional immune cells.</a:t>
            </a:r>
          </a:p>
        </p:txBody>
      </p:sp>
    </p:spTree>
    <p:extLst>
      <p:ext uri="{BB962C8B-B14F-4D97-AF65-F5344CB8AC3E}">
        <p14:creationId xmlns:p14="http://schemas.microsoft.com/office/powerpoint/2010/main" val="17512703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992</TotalTime>
  <Words>1403</Words>
  <Application>Microsoft Macintosh PowerPoint</Application>
  <PresentationFormat>On-screen Show (4:3)</PresentationFormat>
  <Paragraphs>32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Amanda Coolidge</cp:lastModifiedBy>
  <cp:revision>319</cp:revision>
  <cp:lastPrinted>2013-07-03T21:45:19Z</cp:lastPrinted>
  <dcterms:created xsi:type="dcterms:W3CDTF">2012-06-04T02:13:36Z</dcterms:created>
  <dcterms:modified xsi:type="dcterms:W3CDTF">2015-04-23T16:14:12Z</dcterms:modified>
</cp:coreProperties>
</file>