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handoutMasterIdLst>
    <p:handoutMasterId r:id="rId26"/>
  </p:handoutMasterIdLst>
  <p:sldIdLst>
    <p:sldId id="301" r:id="rId2"/>
    <p:sldId id="277" r:id="rId3"/>
    <p:sldId id="279" r:id="rId4"/>
    <p:sldId id="280" r:id="rId5"/>
    <p:sldId id="296" r:id="rId6"/>
    <p:sldId id="281" r:id="rId7"/>
    <p:sldId id="282" r:id="rId8"/>
    <p:sldId id="283" r:id="rId9"/>
    <p:sldId id="284" r:id="rId10"/>
    <p:sldId id="285" r:id="rId11"/>
    <p:sldId id="286" r:id="rId12"/>
    <p:sldId id="297" r:id="rId13"/>
    <p:sldId id="287" r:id="rId14"/>
    <p:sldId id="288" r:id="rId15"/>
    <p:sldId id="289" r:id="rId16"/>
    <p:sldId id="290" r:id="rId17"/>
    <p:sldId id="298" r:id="rId18"/>
    <p:sldId id="302" r:id="rId19"/>
    <p:sldId id="292" r:id="rId20"/>
    <p:sldId id="303" r:id="rId21"/>
    <p:sldId id="293" r:id="rId22"/>
    <p:sldId id="294" r:id="rId23"/>
    <p:sldId id="299" r:id="rId24"/>
    <p:sldId id="30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632" autoAdjust="0"/>
  </p:normalViewPr>
  <p:slideViewPr>
    <p:cSldViewPr snapToGrid="0" snapToObjects="1">
      <p:cViewPr varScale="1">
        <p:scale>
          <a:sx n="95" d="100"/>
          <a:sy n="95" d="100"/>
        </p:scale>
        <p:origin x="-18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2015-04-23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creativecommons.org/licenses/by/4.0/"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916151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7153807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8792603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95875424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51938826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23,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1" name="TextBox 10"/>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April 23,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0" name="TextBox 9"/>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2"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April 23,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TextBox 7">
            <a:hlinkClick r:id="rId2"/>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
              </a:rPr>
              <a:t>Creative Commons Attribution 4.0 International License</a:t>
            </a:r>
            <a:r>
              <a:rPr lang="en-CA" sz="1050" dirty="0" smtClean="0"/>
              <a:t> (CC-BY).</a:t>
            </a:r>
            <a:endParaRPr lang="en-CA" sz="1050" dirty="0"/>
          </a:p>
        </p:txBody>
      </p:sp>
      <p:sp>
        <p:nvSpPr>
          <p:cNvPr id="10" name="TextBox 9"/>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11" name="Picture 4" descr="http://i.creativecommons.org/l/by/3.0/88x31.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4097210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51795622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08662894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407728080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April 23,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48346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7D0EFEE-2756-4A20-BF2A-63F0A94F99AC}" type="datetime4">
              <a:rPr lang="en-US" smtClean="0"/>
              <a:pPr/>
              <a:t>April 23,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7282030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theme" Target="../theme/theme1.xml"/><Relationship Id="rId35" Type="http://schemas.openxmlformats.org/officeDocument/2006/relationships/hyperlink" Target="https://creativecommons.org/licenses/by/4.0/" TargetMode="External"/><Relationship Id="rId36" Type="http://schemas.openxmlformats.org/officeDocument/2006/relationships/hyperlink" Target="https://creativecommons.org/licenses/by/3.0/" TargetMode="Externa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0EFEE-2756-4A20-BF2A-63F0A94F99AC}" type="datetime4">
              <a:rPr lang="en-US" smtClean="0"/>
              <a:pPr/>
              <a:t>April 23,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45-7D3F-47F4-83A3-874385CFAA69}" type="slidenum">
              <a:rPr lang="en-US" smtClean="0"/>
              <a:pPr/>
              <a:t>‹#›</a:t>
            </a:fld>
            <a:endParaRPr lang="en-US" dirty="0"/>
          </a:p>
        </p:txBody>
      </p:sp>
      <p:sp>
        <p:nvSpPr>
          <p:cNvPr id="7" name="TextBox 6">
            <a:hlinkClick r:id="rId35"/>
          </p:cNvPr>
          <p:cNvSpPr txBox="1"/>
          <p:nvPr userDrawn="1"/>
        </p:nvSpPr>
        <p:spPr>
          <a:xfrm>
            <a:off x="1097488" y="6304285"/>
            <a:ext cx="3672800" cy="415498"/>
          </a:xfrm>
          <a:prstGeom prst="rect">
            <a:avLst/>
          </a:prstGeom>
          <a:noFill/>
        </p:spPr>
        <p:txBody>
          <a:bodyPr wrap="none" rtlCol="0">
            <a:spAutoFit/>
          </a:bodyPr>
          <a:lstStyle/>
          <a:p>
            <a:r>
              <a:rPr lang="en-CA" sz="1050" dirty="0" smtClean="0"/>
              <a:t>This work is licensed under a</a:t>
            </a:r>
          </a:p>
          <a:p>
            <a:r>
              <a:rPr lang="en-CA" sz="1050" dirty="0" smtClean="0">
                <a:hlinkClick r:id="rId36"/>
              </a:rPr>
              <a:t>Creative Commons Attribution 4.0 International License</a:t>
            </a:r>
            <a:r>
              <a:rPr lang="en-CA" sz="1050" dirty="0" smtClean="0"/>
              <a:t> (CC-BY).</a:t>
            </a:r>
            <a:endParaRPr lang="en-CA" sz="1050" dirty="0"/>
          </a:p>
        </p:txBody>
      </p:sp>
      <p:sp>
        <p:nvSpPr>
          <p:cNvPr id="8" name="TextBox 7"/>
          <p:cNvSpPr txBox="1"/>
          <p:nvPr userDrawn="1"/>
        </p:nvSpPr>
        <p:spPr>
          <a:xfrm>
            <a:off x="5678132" y="6304285"/>
            <a:ext cx="3100513" cy="738664"/>
          </a:xfrm>
          <a:prstGeom prst="rect">
            <a:avLst/>
          </a:prstGeom>
          <a:noFill/>
        </p:spPr>
        <p:txBody>
          <a:bodyPr wrap="none" rtlCol="0">
            <a:spAutoFit/>
          </a:bodyPr>
          <a:lstStyle/>
          <a:p>
            <a:pPr algn="r"/>
            <a:r>
              <a:rPr lang="en-CA" sz="1050" b="1" dirty="0" smtClean="0"/>
              <a:t>Concepts of Biology</a:t>
            </a:r>
          </a:p>
          <a:p>
            <a:pPr marL="0" marR="0" indent="0" algn="r" defTabSz="914400" rtl="0" eaLnBrk="1" fontAlgn="auto" latinLnBrk="0" hangingPunct="1">
              <a:lnSpc>
                <a:spcPct val="100000"/>
              </a:lnSpc>
              <a:spcBef>
                <a:spcPts val="0"/>
              </a:spcBef>
              <a:spcAft>
                <a:spcPts val="0"/>
              </a:spcAft>
              <a:buClrTx/>
              <a:buSzTx/>
              <a:buFontTx/>
              <a:buNone/>
              <a:tabLst/>
              <a:defRPr/>
            </a:pPr>
            <a:r>
              <a:rPr lang="en-CA" sz="1050" dirty="0" smtClean="0"/>
              <a:t>Chapter 13: </a:t>
            </a:r>
            <a:r>
              <a:rPr lang="en-US" sz="1050" b="1" dirty="0" smtClean="0"/>
              <a:t>Animal Reproduction and Development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050" b="1" cap="none" dirty="0" smtClean="0">
              <a:solidFill>
                <a:srgbClr val="212F62"/>
              </a:solidFill>
              <a:latin typeface="+mn-lt"/>
            </a:endParaRPr>
          </a:p>
        </p:txBody>
      </p:sp>
      <p:pic>
        <p:nvPicPr>
          <p:cNvPr id="9" name="Picture 4" descr="http://i.creativecommons.org/l/by/3.0/88x31.png"/>
          <p:cNvPicPr>
            <a:picLocks noChangeAspect="1" noChangeArrowheads="1"/>
          </p:cNvPicPr>
          <p:nvPr userDrawn="1"/>
        </p:nvPicPr>
        <p:blipFill>
          <a:blip r:embed="rId37" cstate="email">
            <a:extLst>
              <a:ext uri="{28A0092B-C50C-407E-A947-70E740481C1C}">
                <a14:useLocalDpi xmlns:a14="http://schemas.microsoft.com/office/drawing/2010/main" val="0"/>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62229"/>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 id="2147483946" r:id="rId24"/>
    <p:sldLayoutId id="2147483947" r:id="rId25"/>
    <p:sldLayoutId id="2147483948" r:id="rId26"/>
    <p:sldLayoutId id="2147483949" r:id="rId27"/>
    <p:sldLayoutId id="2147483950" r:id="rId28"/>
    <p:sldLayoutId id="2147483951" r:id="rId29"/>
    <p:sldLayoutId id="2147483952" r:id="rId30"/>
    <p:sldLayoutId id="2147483953" r:id="rId31"/>
    <p:sldLayoutId id="2147483916" r:id="rId32"/>
    <p:sldLayoutId id="2147483920" r:id="rId3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http://openstaxcollege.org/l/human_embryo2" TargetMode="External"/><Relationship Id="rId3" Type="http://schemas.openxmlformats.org/officeDocument/2006/relationships/hyperlink" Target="http://www.ehd.org/virtual-human-embry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hyperlink" Target="http://openstaxcollege.org/l/spermatogenes2" TargetMode="External"/><Relationship Id="rId3" Type="http://schemas.openxmlformats.org/officeDocument/2006/relationships/hyperlink" Target="http://www.dnatube.com/video/2086/Animation-on-Spermatogenesis-by-NurseRevie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hyperlink" Target="http://openstaxcollege.org/l/embryo_fetus2" TargetMode="External"/><Relationship Id="rId3" Type="http://schemas.openxmlformats.org/officeDocument/2006/relationships/hyperlink" Target="http://www.pennmedicine.org/encyclopedia/em_DisplayAnimation.aspx?gcid=000056&amp;ptid=1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hyperlink" Target="http://outreach.letstalkscience.ca/component/zoo/item/diy-activities-3.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hyperlink" Target="http://openstaxcollege.org/l/budding_hydra2" TargetMode="External"/><Relationship Id="rId5" Type="http://schemas.openxmlformats.org/officeDocument/2006/relationships/hyperlink" Target="https://www.youtube.com/watch?v=wfbhwq95Duc&amp;feature=youtube" TargetMode="External"/><Relationship Id="rId6" Type="http://schemas.openxmlformats.org/officeDocument/2006/relationships/image" Target="../media/image5.png"/><Relationship Id="rId1" Type="http://schemas.microsoft.com/office/2007/relationships/media" Target="../media/media1.mp4"/><Relationship Id="rId2" Type="http://schemas.openxmlformats.org/officeDocument/2006/relationships/video" Target="../media/media1.mp4"/></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122363"/>
            <a:ext cx="7772400" cy="23876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b="1" dirty="0" smtClean="0">
                <a:latin typeface="Arial" panose="020B0604020202020204" pitchFamily="34" charset="0"/>
                <a:cs typeface="Arial" panose="020B0604020202020204" pitchFamily="34" charset="0"/>
              </a:rPr>
              <a:t>Concepts of Biology:</a:t>
            </a:r>
          </a:p>
          <a:p>
            <a:r>
              <a:rPr lang="en-US" sz="4000" b="1" dirty="0" smtClean="0"/>
              <a:t>Animal Reproduction and Development</a:t>
            </a:r>
            <a:endParaRPr lang="en-US" sz="4000" b="1" dirty="0"/>
          </a:p>
        </p:txBody>
      </p:sp>
    </p:spTree>
    <p:extLst>
      <p:ext uri="{BB962C8B-B14F-4D97-AF65-F5344CB8AC3E}">
        <p14:creationId xmlns:p14="http://schemas.microsoft.com/office/powerpoint/2010/main" val="250457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18_02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982" r="-27982"/>
          <a:stretch>
            <a:fillRect/>
          </a:stretch>
        </p:blipFill>
        <p:spPr>
          <a:xfrm>
            <a:off x="-1485897" y="145912"/>
            <a:ext cx="11854481" cy="5145972"/>
          </a:xfrm>
        </p:spPr>
      </p:pic>
      <p:sp>
        <p:nvSpPr>
          <p:cNvPr id="7" name="Text Placeholder 6"/>
          <p:cNvSpPr>
            <a:spLocks noGrp="1"/>
          </p:cNvSpPr>
          <p:nvPr>
            <p:ph type="body" sz="quarter" idx="14"/>
          </p:nvPr>
        </p:nvSpPr>
        <p:spPr>
          <a:xfrm>
            <a:off x="457200" y="5531027"/>
            <a:ext cx="8062912" cy="1166382"/>
          </a:xfrm>
        </p:spPr>
        <p:txBody>
          <a:bodyPr>
            <a:normAutofit/>
          </a:bodyPr>
          <a:lstStyle/>
          <a:p>
            <a:r>
              <a:rPr lang="en-US" sz="1600" dirty="0"/>
              <a:t>Fertilization is the process in which sperm and egg fuse to form a zygote. </a:t>
            </a:r>
            <a:r>
              <a:rPr lang="en-US" sz="1600" dirty="0" smtClean="0"/>
              <a:t>(Credit: </a:t>
            </a:r>
            <a:r>
              <a:rPr lang="en-US" sz="1600" dirty="0" err="1" smtClean="0"/>
              <a:t>scalebar</a:t>
            </a:r>
            <a:r>
              <a:rPr lang="en-US" sz="1600" dirty="0"/>
              <a:t> </a:t>
            </a:r>
            <a:r>
              <a:rPr lang="en-US" sz="1600" dirty="0" smtClean="0"/>
              <a:t>data </a:t>
            </a:r>
            <a:r>
              <a:rPr lang="en-US" sz="1600" dirty="0"/>
              <a:t>from Matt Russell)</a:t>
            </a:r>
          </a:p>
        </p:txBody>
      </p:sp>
    </p:spTree>
    <p:extLst>
      <p:ext uri="{BB962C8B-B14F-4D97-AF65-F5344CB8AC3E}">
        <p14:creationId xmlns:p14="http://schemas.microsoft.com/office/powerpoint/2010/main" val="15015410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18_02_02ab.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464" r="-19464"/>
          <a:stretch>
            <a:fillRect/>
          </a:stretch>
        </p:blipFill>
        <p:spPr>
          <a:xfrm>
            <a:off x="-565634" y="414804"/>
            <a:ext cx="10203244" cy="4429178"/>
          </a:xfrm>
        </p:spPr>
      </p:pic>
      <p:sp>
        <p:nvSpPr>
          <p:cNvPr id="7" name="Text Placeholder 6"/>
          <p:cNvSpPr>
            <a:spLocks noGrp="1"/>
          </p:cNvSpPr>
          <p:nvPr>
            <p:ph type="body" sz="quarter" idx="14"/>
          </p:nvPr>
        </p:nvSpPr>
        <p:spPr/>
        <p:txBody>
          <a:bodyPr>
            <a:normAutofit/>
          </a:bodyPr>
          <a:lstStyle/>
          <a:p>
            <a:pPr marL="342900" indent="-342900">
              <a:buAutoNum type="alphaLcParenBoth"/>
            </a:pPr>
            <a:r>
              <a:rPr lang="en-US" sz="1600" dirty="0" smtClean="0"/>
              <a:t>During </a:t>
            </a:r>
            <a:r>
              <a:rPr lang="en-US" sz="1600" dirty="0"/>
              <a:t>cleavage, the zygote rapidly divides into multiple cells</a:t>
            </a:r>
            <a:r>
              <a:rPr lang="en-US" sz="1600" dirty="0" smtClean="0"/>
              <a:t>.</a:t>
            </a:r>
          </a:p>
          <a:p>
            <a:pPr marL="342900" indent="-342900">
              <a:buAutoNum type="alphaLcParenBoth"/>
            </a:pPr>
            <a:r>
              <a:rPr lang="en-US" sz="1600" dirty="0" smtClean="0"/>
              <a:t>The cells rearrange themselves </a:t>
            </a:r>
            <a:r>
              <a:rPr lang="en-US" sz="1600" dirty="0"/>
              <a:t>to form a hollow ball called the blastula. </a:t>
            </a:r>
            <a:r>
              <a:rPr lang="en-US" sz="1600" dirty="0" smtClean="0"/>
              <a:t>(Credit </a:t>
            </a:r>
            <a:r>
              <a:rPr lang="en-US" sz="1600" dirty="0"/>
              <a:t>a: modification </a:t>
            </a:r>
            <a:r>
              <a:rPr lang="en-US" sz="1600" dirty="0" smtClean="0"/>
              <a:t>of work </a:t>
            </a:r>
            <a:r>
              <a:rPr lang="en-US" sz="1600" dirty="0"/>
              <a:t>by </a:t>
            </a:r>
            <a:r>
              <a:rPr lang="en-US" sz="1600" dirty="0" smtClean="0"/>
              <a:t>Gray</a:t>
            </a:r>
            <a:r>
              <a:rPr lang="fr-FR" sz="1600" dirty="0"/>
              <a:t>’</a:t>
            </a:r>
            <a:r>
              <a:rPr lang="en-US" sz="1600" dirty="0" smtClean="0"/>
              <a:t>s Anatomy</a:t>
            </a:r>
            <a:r>
              <a:rPr lang="en-US" sz="1600" dirty="0"/>
              <a:t>; credit b: modification of work by Pearson Scott </a:t>
            </a:r>
            <a:r>
              <a:rPr lang="en-US" sz="1600" dirty="0" err="1"/>
              <a:t>Foresman</a:t>
            </a:r>
            <a:r>
              <a:rPr lang="en-US" sz="1600" dirty="0" smtClean="0"/>
              <a:t>; donated </a:t>
            </a:r>
            <a:r>
              <a:rPr lang="en-US" sz="1600" dirty="0"/>
              <a:t>to the </a:t>
            </a:r>
            <a:r>
              <a:rPr lang="en-US" sz="1600" dirty="0" smtClean="0"/>
              <a:t>Wikimedia Foundation</a:t>
            </a:r>
            <a:r>
              <a:rPr lang="en-US" sz="1600" dirty="0"/>
              <a:t>)</a:t>
            </a:r>
          </a:p>
        </p:txBody>
      </p:sp>
    </p:spTree>
    <p:extLst>
      <p:ext uri="{BB962C8B-B14F-4D97-AF65-F5344CB8AC3E}">
        <p14:creationId xmlns:p14="http://schemas.microsoft.com/office/powerpoint/2010/main" val="33817585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 IN ACTION</a:t>
            </a:r>
            <a:endParaRPr lang="en-US" dirty="0"/>
          </a:p>
        </p:txBody>
      </p:sp>
      <p:sp>
        <p:nvSpPr>
          <p:cNvPr id="4" name="Text Placeholder 3"/>
          <p:cNvSpPr>
            <a:spLocks noGrp="1"/>
          </p:cNvSpPr>
          <p:nvPr>
            <p:ph type="body" sz="quarter" idx="14"/>
          </p:nvPr>
        </p:nvSpPr>
        <p:spPr>
          <a:xfrm>
            <a:off x="457200" y="1166216"/>
            <a:ext cx="8062912" cy="4844148"/>
          </a:xfrm>
        </p:spPr>
        <p:txBody>
          <a:bodyPr/>
          <a:lstStyle/>
          <a:p>
            <a:r>
              <a:rPr lang="en-US" dirty="0"/>
              <a:t>Visit the </a:t>
            </a:r>
            <a:r>
              <a:rPr lang="en-US" dirty="0">
                <a:hlinkClick r:id="rId2"/>
              </a:rPr>
              <a:t>Virtual Human Embryo project</a:t>
            </a:r>
            <a:r>
              <a:rPr lang="en-US" dirty="0"/>
              <a:t> at the Endowment for Human Development site to click through an </a:t>
            </a:r>
            <a:r>
              <a:rPr lang="en-US" dirty="0" smtClean="0"/>
              <a:t>interactive video </a:t>
            </a:r>
            <a:r>
              <a:rPr lang="en-US" dirty="0"/>
              <a:t>of the stages of embryo development, including micrographs and rotating 3-D images</a:t>
            </a:r>
            <a:r>
              <a:rPr lang="en-US" dirty="0" smtClean="0"/>
              <a:t>.</a:t>
            </a:r>
          </a:p>
          <a:p>
            <a:r>
              <a:rPr lang="en-US" dirty="0">
                <a:hlinkClick r:id="rId3"/>
              </a:rPr>
              <a:t>http://www.ehd.org/virtual-human-embryo</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873100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18_02_03ab.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140" b="-11140"/>
          <a:stretch>
            <a:fillRect/>
          </a:stretch>
        </p:blipFill>
        <p:spPr>
          <a:xfrm>
            <a:off x="0" y="676482"/>
            <a:ext cx="9090119" cy="3945976"/>
          </a:xfrm>
        </p:spPr>
      </p:pic>
      <p:sp>
        <p:nvSpPr>
          <p:cNvPr id="7" name="Text Placeholder 6"/>
          <p:cNvSpPr>
            <a:spLocks noGrp="1"/>
          </p:cNvSpPr>
          <p:nvPr>
            <p:ph type="body" sz="quarter" idx="14"/>
          </p:nvPr>
        </p:nvSpPr>
        <p:spPr/>
        <p:txBody>
          <a:bodyPr>
            <a:normAutofit/>
          </a:bodyPr>
          <a:lstStyle/>
          <a:p>
            <a:r>
              <a:rPr lang="en-US" sz="1600" dirty="0"/>
              <a:t>Gastrulation is the process wherein the cells in the blastula rearrange themselves </a:t>
            </a:r>
            <a:r>
              <a:rPr lang="en-US" sz="1600" dirty="0" smtClean="0"/>
              <a:t>to form </a:t>
            </a:r>
            <a:r>
              <a:rPr lang="en-US" sz="1600" dirty="0"/>
              <a:t>the germ layers. </a:t>
            </a:r>
            <a:r>
              <a:rPr lang="en-US" sz="1600" dirty="0" smtClean="0"/>
              <a:t>(Credit</a:t>
            </a:r>
            <a:r>
              <a:rPr lang="en-US" sz="1600" dirty="0"/>
              <a:t>: modification of work by Abigail </a:t>
            </a:r>
            <a:r>
              <a:rPr lang="en-US" sz="1600" dirty="0" err="1"/>
              <a:t>Pyne</a:t>
            </a:r>
            <a:r>
              <a:rPr lang="en-US" sz="1600" dirty="0"/>
              <a:t>)</a:t>
            </a:r>
          </a:p>
        </p:txBody>
      </p:sp>
    </p:spTree>
    <p:extLst>
      <p:ext uri="{BB962C8B-B14F-4D97-AF65-F5344CB8AC3E}">
        <p14:creationId xmlns:p14="http://schemas.microsoft.com/office/powerpoint/2010/main" val="14509438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18_03_0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458" r="-30458"/>
          <a:stretch>
            <a:fillRect/>
          </a:stretch>
        </p:blipFill>
        <p:spPr>
          <a:xfrm>
            <a:off x="-856603" y="402629"/>
            <a:ext cx="10668624" cy="4631197"/>
          </a:xfrm>
        </p:spPr>
      </p:pic>
      <p:sp>
        <p:nvSpPr>
          <p:cNvPr id="7" name="Text Placeholder 6"/>
          <p:cNvSpPr>
            <a:spLocks noGrp="1"/>
          </p:cNvSpPr>
          <p:nvPr>
            <p:ph type="body" sz="quarter" idx="14"/>
          </p:nvPr>
        </p:nvSpPr>
        <p:spPr>
          <a:xfrm>
            <a:off x="567639" y="5412035"/>
            <a:ext cx="8062912" cy="963952"/>
          </a:xfrm>
        </p:spPr>
        <p:txBody>
          <a:bodyPr>
            <a:normAutofit/>
          </a:bodyPr>
          <a:lstStyle/>
          <a:p>
            <a:r>
              <a:rPr lang="en-US" sz="1600" dirty="0"/>
              <a:t>As seen in this scanning electron micrograph, human sperm has a flagellum, neck</a:t>
            </a:r>
            <a:r>
              <a:rPr lang="en-US" sz="1600" dirty="0" smtClean="0"/>
              <a:t>, and </a:t>
            </a:r>
            <a:r>
              <a:rPr lang="en-US" sz="1600" dirty="0"/>
              <a:t>head. </a:t>
            </a:r>
            <a:r>
              <a:rPr lang="en-US" sz="1600" dirty="0" smtClean="0"/>
              <a:t>(Credit</a:t>
            </a:r>
            <a:r>
              <a:rPr lang="en-US" sz="1600" dirty="0"/>
              <a:t>: scale-bar data from Matt Russell)</a:t>
            </a:r>
          </a:p>
        </p:txBody>
      </p:sp>
    </p:spTree>
    <p:extLst>
      <p:ext uri="{BB962C8B-B14F-4D97-AF65-F5344CB8AC3E}">
        <p14:creationId xmlns:p14="http://schemas.microsoft.com/office/powerpoint/2010/main" val="36010910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18_03_01.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1680" r="-41680"/>
          <a:stretch>
            <a:fillRect/>
          </a:stretch>
        </p:blipFill>
        <p:spPr>
          <a:xfrm>
            <a:off x="-684209" y="349527"/>
            <a:ext cx="11073393" cy="4806905"/>
          </a:xfrm>
        </p:spPr>
      </p:pic>
      <p:sp>
        <p:nvSpPr>
          <p:cNvPr id="7" name="Text Placeholder 6"/>
          <p:cNvSpPr>
            <a:spLocks noGrp="1"/>
          </p:cNvSpPr>
          <p:nvPr>
            <p:ph type="body" sz="quarter" idx="14"/>
          </p:nvPr>
        </p:nvSpPr>
        <p:spPr>
          <a:xfrm>
            <a:off x="609054" y="5717044"/>
            <a:ext cx="8062912" cy="1166382"/>
          </a:xfrm>
        </p:spPr>
        <p:txBody>
          <a:bodyPr>
            <a:normAutofit/>
          </a:bodyPr>
          <a:lstStyle/>
          <a:p>
            <a:r>
              <a:rPr lang="en-US" sz="1600" dirty="0"/>
              <a:t>The reproductive structures of the human </a:t>
            </a:r>
            <a:r>
              <a:rPr lang="en-US" sz="1600" dirty="0" smtClean="0"/>
              <a:t>male</a:t>
            </a:r>
            <a:endParaRPr lang="en-US" sz="1600" dirty="0"/>
          </a:p>
        </p:txBody>
      </p:sp>
    </p:spTree>
    <p:extLst>
      <p:ext uri="{BB962C8B-B14F-4D97-AF65-F5344CB8AC3E}">
        <p14:creationId xmlns:p14="http://schemas.microsoft.com/office/powerpoint/2010/main" val="25637330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18_03_03ab.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40" r="-4240"/>
          <a:stretch>
            <a:fillRect/>
          </a:stretch>
        </p:blipFill>
        <p:spPr>
          <a:xfrm>
            <a:off x="-105137" y="607452"/>
            <a:ext cx="9249137" cy="4015005"/>
          </a:xfrm>
        </p:spPr>
      </p:pic>
      <p:sp>
        <p:nvSpPr>
          <p:cNvPr id="7" name="Text Placeholder 6"/>
          <p:cNvSpPr>
            <a:spLocks noGrp="1"/>
          </p:cNvSpPr>
          <p:nvPr>
            <p:ph type="body" sz="quarter" idx="14"/>
          </p:nvPr>
        </p:nvSpPr>
        <p:spPr>
          <a:xfrm>
            <a:off x="457200" y="5295782"/>
            <a:ext cx="8062912" cy="1166382"/>
          </a:xfrm>
        </p:spPr>
        <p:txBody>
          <a:bodyPr>
            <a:normAutofit/>
          </a:bodyPr>
          <a:lstStyle/>
          <a:p>
            <a:r>
              <a:rPr lang="en-US" sz="1600" dirty="0"/>
              <a:t>The reproductive structures of the human female </a:t>
            </a:r>
            <a:r>
              <a:rPr lang="en-US" sz="1600" dirty="0" smtClean="0"/>
              <a:t>(Credit </a:t>
            </a:r>
            <a:r>
              <a:rPr lang="en-US" sz="1600" dirty="0"/>
              <a:t>a: modification </a:t>
            </a:r>
            <a:r>
              <a:rPr lang="en-US" sz="1600" dirty="0" smtClean="0"/>
              <a:t>of work </a:t>
            </a:r>
            <a:r>
              <a:rPr lang="en-US" sz="1600" dirty="0"/>
              <a:t>by </a:t>
            </a:r>
            <a:r>
              <a:rPr lang="en-US" sz="1600" dirty="0" smtClean="0"/>
              <a:t>Gray</a:t>
            </a:r>
            <a:r>
              <a:rPr lang="fr-FR" sz="1600" dirty="0"/>
              <a:t>’</a:t>
            </a:r>
            <a:r>
              <a:rPr lang="en-US" sz="1600" dirty="0" smtClean="0"/>
              <a:t>s </a:t>
            </a:r>
            <a:r>
              <a:rPr lang="en-US" sz="1600" dirty="0"/>
              <a:t>Anatomy; credit b: modification of work by CDC)</a:t>
            </a:r>
          </a:p>
        </p:txBody>
      </p:sp>
    </p:spTree>
    <p:extLst>
      <p:ext uri="{BB962C8B-B14F-4D97-AF65-F5344CB8AC3E}">
        <p14:creationId xmlns:p14="http://schemas.microsoft.com/office/powerpoint/2010/main" val="23306467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 descr="Figure_18_03_04.jpg"/>
          <p:cNvPicPr>
            <a:picLocks noChangeAspect="1"/>
          </p:cNvPicPr>
          <p:nvPr/>
        </p:nvPicPr>
        <p:blipFill>
          <a:blip r:embed="rId2" cstate="email">
            <a:extLst>
              <a:ext uri="{28A0092B-C50C-407E-A947-70E740481C1C}">
                <a14:useLocalDpi xmlns:a14="http://schemas.microsoft.com/office/drawing/2010/main" val="0"/>
              </a:ext>
            </a:extLst>
          </a:blip>
          <a:srcRect l="-12741" r="-12741"/>
          <a:stretch>
            <a:fillRect/>
          </a:stretch>
        </p:blipFill>
        <p:spPr>
          <a:xfrm>
            <a:off x="-214145" y="100586"/>
            <a:ext cx="5446189" cy="6103415"/>
          </a:xfrm>
          <a:prstGeom prst="rect">
            <a:avLst/>
          </a:prstGeom>
        </p:spPr>
      </p:pic>
      <p:sp>
        <p:nvSpPr>
          <p:cNvPr id="7" name="Text Placeholder 13"/>
          <p:cNvSpPr txBox="1">
            <a:spLocks/>
          </p:cNvSpPr>
          <p:nvPr/>
        </p:nvSpPr>
        <p:spPr>
          <a:xfrm>
            <a:off x="4606925" y="1107617"/>
            <a:ext cx="3913188" cy="525697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smtClean="0"/>
              <a:t>During spermatogenesis, four sperm result from each primary spermatocyte. The process also maps onto the physical structure of the wall of the seminiferous tubule, with the spermatogonia on the outer side of the tubule, and the sperm with their developing tails extended into the lumen of the tubule.</a:t>
            </a:r>
            <a:endParaRPr lang="en-US" sz="1600" dirty="0"/>
          </a:p>
        </p:txBody>
      </p:sp>
    </p:spTree>
    <p:extLst>
      <p:ext uri="{BB962C8B-B14F-4D97-AF65-F5344CB8AC3E}">
        <p14:creationId xmlns:p14="http://schemas.microsoft.com/office/powerpoint/2010/main" val="873100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 IN ACTION</a:t>
            </a:r>
            <a:endParaRPr lang="en-US" dirty="0"/>
          </a:p>
        </p:txBody>
      </p:sp>
      <p:sp>
        <p:nvSpPr>
          <p:cNvPr id="4" name="Text Placeholder 3"/>
          <p:cNvSpPr>
            <a:spLocks noGrp="1"/>
          </p:cNvSpPr>
          <p:nvPr>
            <p:ph type="body" sz="quarter" idx="14"/>
          </p:nvPr>
        </p:nvSpPr>
        <p:spPr>
          <a:xfrm>
            <a:off x="457200" y="1166216"/>
            <a:ext cx="8062912" cy="4844148"/>
          </a:xfrm>
        </p:spPr>
        <p:txBody>
          <a:bodyPr/>
          <a:lstStyle/>
          <a:p>
            <a:r>
              <a:rPr lang="en-US" dirty="0"/>
              <a:t>Visit </a:t>
            </a:r>
            <a:r>
              <a:rPr lang="en-US" dirty="0">
                <a:hlinkClick r:id="rId2"/>
              </a:rPr>
              <a:t>this site</a:t>
            </a:r>
            <a:r>
              <a:rPr lang="en-US" dirty="0"/>
              <a:t> to see the process of spermatogenesis</a:t>
            </a:r>
            <a:r>
              <a:rPr lang="en-US" dirty="0" smtClean="0"/>
              <a:t>.</a:t>
            </a:r>
          </a:p>
          <a:p>
            <a:r>
              <a:rPr lang="en-US" dirty="0">
                <a:hlinkClick r:id="rId3"/>
              </a:rPr>
              <a:t>http://www.dnatube.com/video/2086/Animation-on-Spermatogenesis-by-</a:t>
            </a:r>
            <a:r>
              <a:rPr lang="en-US" dirty="0" smtClean="0">
                <a:hlinkClick r:id="rId3"/>
              </a:rPr>
              <a:t>NurseReview</a:t>
            </a:r>
            <a:r>
              <a:rPr lang="en-US" dirty="0" smtClean="0"/>
              <a:t> </a:t>
            </a:r>
            <a:endParaRPr lang="en-US" dirty="0"/>
          </a:p>
        </p:txBody>
      </p:sp>
    </p:spTree>
    <p:extLst>
      <p:ext uri="{BB962C8B-B14F-4D97-AF65-F5344CB8AC3E}">
        <p14:creationId xmlns:p14="http://schemas.microsoft.com/office/powerpoint/2010/main" val="2618257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 descr="Figure_18_03_05.jpg"/>
          <p:cNvPicPr>
            <a:picLocks noChangeAspect="1"/>
          </p:cNvPicPr>
          <p:nvPr/>
        </p:nvPicPr>
        <p:blipFill>
          <a:blip r:embed="rId2">
            <a:extLst>
              <a:ext uri="{28A0092B-C50C-407E-A947-70E740481C1C}">
                <a14:useLocalDpi xmlns:a14="http://schemas.microsoft.com/office/drawing/2010/main" val="0"/>
              </a:ext>
            </a:extLst>
          </a:blip>
          <a:srcRect l="1201" r="1201"/>
          <a:stretch>
            <a:fillRect/>
          </a:stretch>
        </p:blipFill>
        <p:spPr>
          <a:xfrm>
            <a:off x="153493" y="286675"/>
            <a:ext cx="5072276" cy="5684379"/>
          </a:xfrm>
          <a:prstGeom prst="rect">
            <a:avLst/>
          </a:prstGeom>
        </p:spPr>
      </p:pic>
      <p:sp>
        <p:nvSpPr>
          <p:cNvPr id="8" name="Text Placeholder 13"/>
          <p:cNvSpPr txBox="1">
            <a:spLocks/>
          </p:cNvSpPr>
          <p:nvPr/>
        </p:nvSpPr>
        <p:spPr>
          <a:xfrm>
            <a:off x="5693330" y="2992806"/>
            <a:ext cx="3274079" cy="78707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The process of oogenesis occurs in the ovary’s outermost layer.</a:t>
            </a:r>
            <a:endParaRPr lang="en-US" sz="1600" dirty="0"/>
          </a:p>
        </p:txBody>
      </p:sp>
    </p:spTree>
    <p:extLst>
      <p:ext uri="{BB962C8B-B14F-4D97-AF65-F5344CB8AC3E}">
        <p14:creationId xmlns:p14="http://schemas.microsoft.com/office/powerpoint/2010/main" val="19599403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18_00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88" r="-26788"/>
          <a:stretch>
            <a:fillRect/>
          </a:stretch>
        </p:blipFill>
        <p:spPr/>
      </p:pic>
      <p:sp>
        <p:nvSpPr>
          <p:cNvPr id="7" name="Text Placeholder 6"/>
          <p:cNvSpPr>
            <a:spLocks noGrp="1"/>
          </p:cNvSpPr>
          <p:nvPr>
            <p:ph type="body" sz="quarter" idx="14"/>
          </p:nvPr>
        </p:nvSpPr>
        <p:spPr/>
        <p:txBody>
          <a:bodyPr>
            <a:normAutofit/>
          </a:bodyPr>
          <a:lstStyle/>
          <a:p>
            <a:r>
              <a:rPr lang="en-US" sz="1600" dirty="0"/>
              <a:t>Female seahorses produce eggs that are then fertilized by the male. Unlike with </a:t>
            </a:r>
            <a:r>
              <a:rPr lang="en-US" sz="1600" dirty="0" smtClean="0"/>
              <a:t>almost all </a:t>
            </a:r>
            <a:r>
              <a:rPr lang="en-US" sz="1600" dirty="0"/>
              <a:t>other animals, the young then develop in a pouch of the male seahorse until birth</a:t>
            </a:r>
            <a:r>
              <a:rPr lang="en-US" sz="1600" dirty="0" smtClean="0"/>
              <a:t>. (Credit: </a:t>
            </a:r>
            <a:r>
              <a:rPr lang="en-US" sz="1600" dirty="0"/>
              <a:t>“</a:t>
            </a:r>
            <a:r>
              <a:rPr lang="cs-CZ" sz="1600" dirty="0" smtClean="0"/>
              <a:t>cliff1066</a:t>
            </a:r>
            <a:r>
              <a:rPr lang="en-US" sz="1600" dirty="0"/>
              <a:t>”</a:t>
            </a:r>
            <a:r>
              <a:rPr lang="cs-CZ" sz="1600" dirty="0" smtClean="0"/>
              <a:t>/</a:t>
            </a:r>
            <a:r>
              <a:rPr lang="cs-CZ" sz="1600" dirty="0" err="1"/>
              <a:t>Flickr</a:t>
            </a:r>
            <a:r>
              <a:rPr lang="cs-CZ" sz="1600" dirty="0"/>
              <a:t>)</a:t>
            </a:r>
            <a:endParaRPr lang="en-US" sz="1600" dirty="0"/>
          </a:p>
        </p:txBody>
      </p:sp>
    </p:spTree>
    <p:extLst>
      <p:ext uri="{BB962C8B-B14F-4D97-AF65-F5344CB8AC3E}">
        <p14:creationId xmlns:p14="http://schemas.microsoft.com/office/powerpoint/2010/main" val="10399969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18_03_06.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42" b="-842"/>
          <a:stretch>
            <a:fillRect/>
          </a:stretch>
        </p:blipFill>
        <p:spPr>
          <a:xfrm>
            <a:off x="98273" y="566036"/>
            <a:ext cx="8873171" cy="3851800"/>
          </a:xfrm>
        </p:spPr>
      </p:pic>
      <p:sp>
        <p:nvSpPr>
          <p:cNvPr id="7" name="Text Placeholder 6"/>
          <p:cNvSpPr>
            <a:spLocks noGrp="1"/>
          </p:cNvSpPr>
          <p:nvPr>
            <p:ph type="body" sz="quarter" idx="14"/>
          </p:nvPr>
        </p:nvSpPr>
        <p:spPr>
          <a:xfrm>
            <a:off x="567639" y="5427173"/>
            <a:ext cx="8062912" cy="1166382"/>
          </a:xfrm>
        </p:spPr>
        <p:txBody>
          <a:bodyPr>
            <a:normAutofit/>
          </a:bodyPr>
          <a:lstStyle/>
          <a:p>
            <a:r>
              <a:rPr lang="en-US" sz="1600" dirty="0"/>
              <a:t>Hormones control sperm production in a negative feedback system.</a:t>
            </a:r>
          </a:p>
        </p:txBody>
      </p:sp>
    </p:spTree>
    <p:extLst>
      <p:ext uri="{BB962C8B-B14F-4D97-AF65-F5344CB8AC3E}">
        <p14:creationId xmlns:p14="http://schemas.microsoft.com/office/powerpoint/2010/main" val="3604513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18_03_07.pn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t="-2910" b="-2910"/>
          <a:stretch>
            <a:fillRect/>
          </a:stretch>
        </p:blipFill>
        <p:spPr>
          <a:xfrm>
            <a:off x="96804" y="-131863"/>
            <a:ext cx="5790112" cy="6488840"/>
          </a:xfrm>
        </p:spPr>
      </p:pic>
      <p:sp>
        <p:nvSpPr>
          <p:cNvPr id="14" name="Text Placeholder 13"/>
          <p:cNvSpPr>
            <a:spLocks noGrp="1"/>
          </p:cNvSpPr>
          <p:nvPr>
            <p:ph sz="half" idx="2"/>
          </p:nvPr>
        </p:nvSpPr>
        <p:spPr>
          <a:xfrm>
            <a:off x="5102927" y="3954934"/>
            <a:ext cx="3913188" cy="1398108"/>
          </a:xfrm>
        </p:spPr>
        <p:txBody>
          <a:bodyPr>
            <a:noAutofit/>
          </a:bodyPr>
          <a:lstStyle/>
          <a:p>
            <a:r>
              <a:rPr lang="en-US" sz="1600" dirty="0">
                <a:solidFill>
                  <a:schemeClr val="tx1"/>
                </a:solidFill>
              </a:rPr>
              <a:t>The ovarian and menstrual cycles </a:t>
            </a:r>
            <a:r>
              <a:rPr lang="en-US" sz="1600" dirty="0" smtClean="0">
                <a:solidFill>
                  <a:schemeClr val="tx1"/>
                </a:solidFill>
              </a:rPr>
              <a:t>of female </a:t>
            </a:r>
            <a:r>
              <a:rPr lang="en-US" sz="1600" dirty="0">
                <a:solidFill>
                  <a:schemeClr val="tx1"/>
                </a:solidFill>
              </a:rPr>
              <a:t>reproduction are regulated </a:t>
            </a:r>
            <a:r>
              <a:rPr lang="en-US" sz="1600" dirty="0" smtClean="0">
                <a:solidFill>
                  <a:schemeClr val="tx1"/>
                </a:solidFill>
              </a:rPr>
              <a:t>by hormones </a:t>
            </a:r>
            <a:r>
              <a:rPr lang="en-US" sz="1600" dirty="0">
                <a:solidFill>
                  <a:schemeClr val="tx1"/>
                </a:solidFill>
              </a:rPr>
              <a:t>produced by </a:t>
            </a:r>
            <a:r>
              <a:rPr lang="en-US" sz="1600" dirty="0" smtClean="0">
                <a:solidFill>
                  <a:schemeClr val="tx1"/>
                </a:solidFill>
              </a:rPr>
              <a:t>the hypothalamus</a:t>
            </a:r>
            <a:r>
              <a:rPr lang="en-US" sz="1600" dirty="0">
                <a:solidFill>
                  <a:schemeClr val="tx1"/>
                </a:solidFill>
              </a:rPr>
              <a:t>, pituitary, and ovaries.</a:t>
            </a:r>
          </a:p>
        </p:txBody>
      </p:sp>
    </p:spTree>
    <p:extLst>
      <p:ext uri="{BB962C8B-B14F-4D97-AF65-F5344CB8AC3E}">
        <p14:creationId xmlns:p14="http://schemas.microsoft.com/office/powerpoint/2010/main" val="328868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18_03_08abc.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49" r="-1249"/>
          <a:stretch>
            <a:fillRect/>
          </a:stretch>
        </p:blipFill>
        <p:spPr>
          <a:xfrm>
            <a:off x="0" y="749730"/>
            <a:ext cx="8921383" cy="3872728"/>
          </a:xfrm>
        </p:spPr>
      </p:pic>
      <p:sp>
        <p:nvSpPr>
          <p:cNvPr id="7" name="Text Placeholder 6"/>
          <p:cNvSpPr>
            <a:spLocks noGrp="1"/>
          </p:cNvSpPr>
          <p:nvPr>
            <p:ph type="body" sz="quarter" idx="14"/>
          </p:nvPr>
        </p:nvSpPr>
        <p:spPr/>
        <p:txBody>
          <a:bodyPr>
            <a:noAutofit/>
          </a:bodyPr>
          <a:lstStyle/>
          <a:p>
            <a:pPr marL="342900" indent="-342900">
              <a:buAutoNum type="alphaLcParenBoth"/>
            </a:pPr>
            <a:r>
              <a:rPr lang="en-US" sz="1150" dirty="0" smtClean="0"/>
              <a:t>Fetal </a:t>
            </a:r>
            <a:r>
              <a:rPr lang="en-US" sz="1150" dirty="0"/>
              <a:t>development is shown at nine weeks </a:t>
            </a:r>
            <a:r>
              <a:rPr lang="en-US" sz="1150" dirty="0" smtClean="0"/>
              <a:t>gestation.</a:t>
            </a:r>
          </a:p>
          <a:p>
            <a:pPr marL="342900" indent="-342900">
              <a:buAutoNum type="alphaLcParenBoth"/>
            </a:pPr>
            <a:r>
              <a:rPr lang="en-US" sz="1150" dirty="0" smtClean="0"/>
              <a:t>This </a:t>
            </a:r>
            <a:r>
              <a:rPr lang="en-US" sz="1150" dirty="0"/>
              <a:t>fetus is just </a:t>
            </a:r>
            <a:r>
              <a:rPr lang="en-US" sz="1150" dirty="0" smtClean="0"/>
              <a:t>entering the </a:t>
            </a:r>
            <a:r>
              <a:rPr lang="en-US" sz="1150" dirty="0"/>
              <a:t>second trimester, when the placenta takes over more of the functions performed as the </a:t>
            </a:r>
            <a:r>
              <a:rPr lang="en-US" sz="1150" dirty="0" smtClean="0"/>
              <a:t>baby develops.</a:t>
            </a:r>
          </a:p>
          <a:p>
            <a:pPr marL="342900" indent="-342900">
              <a:buAutoNum type="alphaLcParenBoth"/>
            </a:pPr>
            <a:r>
              <a:rPr lang="en-US" sz="1150" dirty="0" smtClean="0"/>
              <a:t>There </a:t>
            </a:r>
            <a:r>
              <a:rPr lang="en-US" sz="1150" dirty="0"/>
              <a:t>is rapid fetal growth during the third trimester. </a:t>
            </a:r>
            <a:r>
              <a:rPr lang="en-US" sz="1150" dirty="0" smtClean="0"/>
              <a:t>(Credit </a:t>
            </a:r>
            <a:r>
              <a:rPr lang="en-US" sz="1150" dirty="0"/>
              <a:t>a: modification of work </a:t>
            </a:r>
            <a:r>
              <a:rPr lang="en-US" sz="1150" dirty="0" smtClean="0"/>
              <a:t>by Ed </a:t>
            </a:r>
            <a:r>
              <a:rPr lang="en-US" sz="1150" dirty="0" err="1"/>
              <a:t>Uthman</a:t>
            </a:r>
            <a:r>
              <a:rPr lang="en-US" sz="1150" dirty="0"/>
              <a:t>; credit b: modification of work by National Museum of Health and Medicine; credit </a:t>
            </a:r>
            <a:r>
              <a:rPr lang="en-US" sz="1150" dirty="0" smtClean="0"/>
              <a:t>c: modification </a:t>
            </a:r>
            <a:r>
              <a:rPr lang="en-US" sz="1150" dirty="0"/>
              <a:t>of work by </a:t>
            </a:r>
            <a:r>
              <a:rPr lang="en-US" sz="1150" dirty="0" smtClean="0"/>
              <a:t>Gray</a:t>
            </a:r>
            <a:r>
              <a:rPr lang="fr-FR" sz="1150" dirty="0"/>
              <a:t>’</a:t>
            </a:r>
            <a:r>
              <a:rPr lang="en-US" sz="1150" dirty="0" smtClean="0"/>
              <a:t>s </a:t>
            </a:r>
            <a:r>
              <a:rPr lang="en-US" sz="1150" dirty="0"/>
              <a:t>Anatomy)</a:t>
            </a:r>
          </a:p>
        </p:txBody>
      </p:sp>
    </p:spTree>
    <p:extLst>
      <p:ext uri="{BB962C8B-B14F-4D97-AF65-F5344CB8AC3E}">
        <p14:creationId xmlns:p14="http://schemas.microsoft.com/office/powerpoint/2010/main" val="39563623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 IN ACTION</a:t>
            </a:r>
            <a:endParaRPr lang="en-US" dirty="0"/>
          </a:p>
        </p:txBody>
      </p:sp>
      <p:sp>
        <p:nvSpPr>
          <p:cNvPr id="4" name="Text Placeholder 3"/>
          <p:cNvSpPr>
            <a:spLocks noGrp="1"/>
          </p:cNvSpPr>
          <p:nvPr>
            <p:ph type="body" sz="quarter" idx="14"/>
          </p:nvPr>
        </p:nvSpPr>
        <p:spPr>
          <a:xfrm>
            <a:off x="457200" y="1166216"/>
            <a:ext cx="8062912" cy="4844148"/>
          </a:xfrm>
        </p:spPr>
        <p:txBody>
          <a:bodyPr/>
          <a:lstStyle/>
          <a:p>
            <a:r>
              <a:rPr lang="en-US" dirty="0"/>
              <a:t>Visit </a:t>
            </a:r>
            <a:r>
              <a:rPr lang="en-US" dirty="0">
                <a:hlinkClick r:id="rId2"/>
              </a:rPr>
              <a:t>this website</a:t>
            </a:r>
            <a:r>
              <a:rPr lang="en-US" dirty="0"/>
              <a:t> to see the stages of human fetal development</a:t>
            </a:r>
            <a:r>
              <a:rPr lang="en-US" dirty="0" smtClean="0"/>
              <a:t>.</a:t>
            </a:r>
          </a:p>
          <a:p>
            <a:r>
              <a:rPr lang="en-US" dirty="0">
                <a:hlinkClick r:id="rId3"/>
              </a:rPr>
              <a:t>http://www.pennmedicine.org/encyclopedia/em_DisplayAnimation.aspx?gcid=000056&amp;ptid=</a:t>
            </a:r>
            <a:r>
              <a:rPr lang="en-US" dirty="0" smtClean="0">
                <a:hlinkClick r:id="rId3"/>
              </a:rPr>
              <a:t>17</a:t>
            </a:r>
            <a:r>
              <a:rPr lang="en-US" dirty="0" smtClean="0"/>
              <a:t> </a:t>
            </a:r>
            <a:endParaRPr lang="en-US" dirty="0"/>
          </a:p>
        </p:txBody>
      </p:sp>
    </p:spTree>
    <p:extLst>
      <p:ext uri="{BB962C8B-B14F-4D97-AF65-F5344CB8AC3E}">
        <p14:creationId xmlns:p14="http://schemas.microsoft.com/office/powerpoint/2010/main" val="873100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LTS Activity</a:t>
            </a:r>
            <a:endParaRPr lang="en-US" dirty="0"/>
          </a:p>
        </p:txBody>
      </p:sp>
      <p:sp>
        <p:nvSpPr>
          <p:cNvPr id="4" name="Text Placeholder 3"/>
          <p:cNvSpPr>
            <a:spLocks noGrp="1"/>
          </p:cNvSpPr>
          <p:nvPr>
            <p:ph type="body" sz="quarter" idx="14"/>
          </p:nvPr>
        </p:nvSpPr>
        <p:spPr>
          <a:xfrm>
            <a:off x="457200" y="1166216"/>
            <a:ext cx="8062912" cy="4844148"/>
          </a:xfrm>
        </p:spPr>
        <p:txBody>
          <a:bodyPr/>
          <a:lstStyle/>
          <a:p>
            <a:r>
              <a:rPr lang="en-US" dirty="0">
                <a:hlinkClick r:id="rId2"/>
              </a:rPr>
              <a:t>http://outreach.letstalkscience.ca/component/zoo/item/diy-activities-3.</a:t>
            </a:r>
            <a:r>
              <a:rPr lang="en-US" dirty="0" smtClean="0">
                <a:hlinkClick r:id="rId2"/>
              </a:rPr>
              <a:t>html</a:t>
            </a:r>
            <a:endParaRPr lang="en-US" dirty="0" smtClean="0"/>
          </a:p>
          <a:p>
            <a:endParaRPr lang="en-US" dirty="0"/>
          </a:p>
        </p:txBody>
      </p:sp>
    </p:spTree>
    <p:extLst>
      <p:ext uri="{BB962C8B-B14F-4D97-AF65-F5344CB8AC3E}">
        <p14:creationId xmlns:p14="http://schemas.microsoft.com/office/powerpoint/2010/main" val="40409450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18_01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8032" r="-48032"/>
          <a:stretch>
            <a:fillRect/>
          </a:stretch>
        </p:blipFill>
        <p:spPr>
          <a:xfrm>
            <a:off x="-1000760" y="387300"/>
            <a:ext cx="11465738" cy="4977221"/>
          </a:xfrm>
        </p:spPr>
      </p:pic>
      <p:sp>
        <p:nvSpPr>
          <p:cNvPr id="7" name="Text Placeholder 6"/>
          <p:cNvSpPr>
            <a:spLocks noGrp="1"/>
          </p:cNvSpPr>
          <p:nvPr>
            <p:ph type="body" sz="quarter" idx="14"/>
          </p:nvPr>
        </p:nvSpPr>
        <p:spPr>
          <a:xfrm>
            <a:off x="691882" y="5691618"/>
            <a:ext cx="8062912" cy="1166382"/>
          </a:xfrm>
        </p:spPr>
        <p:txBody>
          <a:bodyPr>
            <a:normAutofit/>
          </a:bodyPr>
          <a:lstStyle/>
          <a:p>
            <a:r>
              <a:rPr lang="en-US" sz="1600" dirty="0"/>
              <a:t>The </a:t>
            </a:r>
            <a:r>
              <a:rPr lang="en-US" sz="1600" i="1" dirty="0" err="1"/>
              <a:t>Anthopleura</a:t>
            </a:r>
            <a:r>
              <a:rPr lang="en-US" sz="1600" i="1" dirty="0"/>
              <a:t> </a:t>
            </a:r>
            <a:r>
              <a:rPr lang="en-US" sz="1600" i="1" dirty="0" err="1"/>
              <a:t>artemisia</a:t>
            </a:r>
            <a:r>
              <a:rPr lang="en-US" sz="1600" i="1" dirty="0"/>
              <a:t> </a:t>
            </a:r>
            <a:r>
              <a:rPr lang="en-US" sz="1600" dirty="0"/>
              <a:t>sea anemone can reproduce through fission.</a:t>
            </a:r>
          </a:p>
        </p:txBody>
      </p:sp>
    </p:spTree>
    <p:extLst>
      <p:ext uri="{BB962C8B-B14F-4D97-AF65-F5344CB8AC3E}">
        <p14:creationId xmlns:p14="http://schemas.microsoft.com/office/powerpoint/2010/main" val="34313849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18_01_02ab.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70" r="-5370"/>
          <a:stretch>
            <a:fillRect/>
          </a:stretch>
        </p:blipFill>
        <p:spPr>
          <a:xfrm>
            <a:off x="-296560" y="387684"/>
            <a:ext cx="9755404" cy="4234773"/>
          </a:xfrm>
        </p:spPr>
      </p:pic>
      <p:sp>
        <p:nvSpPr>
          <p:cNvPr id="7" name="Text Placeholder 6"/>
          <p:cNvSpPr>
            <a:spLocks noGrp="1"/>
          </p:cNvSpPr>
          <p:nvPr>
            <p:ph type="body" sz="quarter" idx="14"/>
          </p:nvPr>
        </p:nvSpPr>
        <p:spPr/>
        <p:txBody>
          <a:bodyPr>
            <a:normAutofit/>
          </a:bodyPr>
          <a:lstStyle/>
          <a:p>
            <a:pPr marL="342900" indent="-342900">
              <a:buAutoNum type="alphaLcParenBoth"/>
            </a:pPr>
            <a:r>
              <a:rPr lang="en-US" sz="1250" dirty="0" smtClean="0"/>
              <a:t>Hydra </a:t>
            </a:r>
            <a:r>
              <a:rPr lang="en-US" sz="1250" dirty="0"/>
              <a:t>reproduce asexually through budding: a bud forms on the tubular body of </a:t>
            </a:r>
            <a:r>
              <a:rPr lang="en-US" sz="1250" dirty="0" smtClean="0"/>
              <a:t>an adult </a:t>
            </a:r>
            <a:r>
              <a:rPr lang="en-US" sz="1250" dirty="0"/>
              <a:t>hydra, develops a mouth and tentacles, and then detaches from its parent. The new hydra </a:t>
            </a:r>
            <a:r>
              <a:rPr lang="en-US" sz="1250" dirty="0" smtClean="0"/>
              <a:t>is fully </a:t>
            </a:r>
            <a:r>
              <a:rPr lang="en-US" sz="1250" dirty="0"/>
              <a:t>developed and will find its </a:t>
            </a:r>
            <a:r>
              <a:rPr lang="en-US" sz="1250" dirty="0" smtClean="0"/>
              <a:t>own location </a:t>
            </a:r>
            <a:r>
              <a:rPr lang="en-US" sz="1250" dirty="0"/>
              <a:t>for </a:t>
            </a:r>
            <a:r>
              <a:rPr lang="en-US" sz="1250" dirty="0" smtClean="0"/>
              <a:t>attachment.</a:t>
            </a:r>
          </a:p>
          <a:p>
            <a:pPr marL="342900" indent="-342900">
              <a:buAutoNum type="alphaLcParenBoth"/>
            </a:pPr>
            <a:r>
              <a:rPr lang="en-US" sz="1250" dirty="0" smtClean="0"/>
              <a:t>Some </a:t>
            </a:r>
            <a:r>
              <a:rPr lang="en-US" sz="1250" dirty="0"/>
              <a:t>coral, such as the </a:t>
            </a:r>
            <a:r>
              <a:rPr lang="en-US" sz="1250" i="1" dirty="0" err="1" smtClean="0"/>
              <a:t>Lophelia</a:t>
            </a:r>
            <a:r>
              <a:rPr lang="en-US" sz="1250" i="1" dirty="0"/>
              <a:t> </a:t>
            </a:r>
            <a:r>
              <a:rPr lang="en-US" sz="1250" i="1" dirty="0" err="1" smtClean="0"/>
              <a:t>pertusa</a:t>
            </a:r>
            <a:r>
              <a:rPr lang="en-US" sz="1250" i="1" dirty="0" smtClean="0"/>
              <a:t> </a:t>
            </a:r>
            <a:r>
              <a:rPr lang="en-US" sz="1250" dirty="0"/>
              <a:t>shown here, can reproduce through budding. </a:t>
            </a:r>
            <a:r>
              <a:rPr lang="en-US" sz="1250" dirty="0" smtClean="0"/>
              <a:t>(Credit </a:t>
            </a:r>
            <a:r>
              <a:rPr lang="en-US" sz="1250" dirty="0"/>
              <a:t>b: modification of work by Ed Bowlby</a:t>
            </a:r>
            <a:r>
              <a:rPr lang="en-US" sz="1250" dirty="0" smtClean="0"/>
              <a:t>, NOAA</a:t>
            </a:r>
            <a:r>
              <a:rPr lang="en-US" sz="1250" dirty="0"/>
              <a:t>/Olympic Coast NMS; NOAA/OAR/Office of Ocean Exploration)</a:t>
            </a:r>
          </a:p>
        </p:txBody>
      </p:sp>
    </p:spTree>
    <p:extLst>
      <p:ext uri="{BB962C8B-B14F-4D97-AF65-F5344CB8AC3E}">
        <p14:creationId xmlns:p14="http://schemas.microsoft.com/office/powerpoint/2010/main" val="19587007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 IN ACTION</a:t>
            </a:r>
            <a:endParaRPr lang="en-US" dirty="0"/>
          </a:p>
        </p:txBody>
      </p:sp>
      <p:sp>
        <p:nvSpPr>
          <p:cNvPr id="4" name="Text Placeholder 3"/>
          <p:cNvSpPr>
            <a:spLocks noGrp="1"/>
          </p:cNvSpPr>
          <p:nvPr>
            <p:ph type="body" sz="quarter" idx="14"/>
          </p:nvPr>
        </p:nvSpPr>
        <p:spPr>
          <a:xfrm>
            <a:off x="457199" y="1026610"/>
            <a:ext cx="9010565" cy="759017"/>
          </a:xfrm>
        </p:spPr>
        <p:txBody>
          <a:bodyPr>
            <a:normAutofit fontScale="92500" lnSpcReduction="20000"/>
          </a:bodyPr>
          <a:lstStyle/>
          <a:p>
            <a:r>
              <a:rPr lang="en-US" sz="2400" dirty="0"/>
              <a:t>View this </a:t>
            </a:r>
            <a:r>
              <a:rPr lang="en-US" sz="2400" dirty="0">
                <a:hlinkClick r:id="rId4"/>
              </a:rPr>
              <a:t>video</a:t>
            </a:r>
            <a:r>
              <a:rPr lang="en-US" sz="2400" dirty="0"/>
              <a:t> to see a hydra budding</a:t>
            </a:r>
            <a:r>
              <a:rPr lang="en-US" sz="2400" dirty="0" smtClean="0"/>
              <a:t>.</a:t>
            </a:r>
          </a:p>
          <a:p>
            <a:r>
              <a:rPr lang="en-US" sz="2400" dirty="0">
                <a:hlinkClick r:id="rId5"/>
              </a:rPr>
              <a:t>https://www.youtube.com/watch?v=wfbhwq95Duc&amp;feature=</a:t>
            </a:r>
            <a:r>
              <a:rPr lang="en-US" sz="2400" dirty="0" smtClean="0">
                <a:hlinkClick r:id="rId5"/>
              </a:rPr>
              <a:t>youtube</a:t>
            </a:r>
            <a:r>
              <a:rPr lang="en-US" sz="2400" dirty="0" smtClean="0"/>
              <a:t> </a:t>
            </a:r>
            <a:endParaRPr lang="en-US" sz="2400" dirty="0"/>
          </a:p>
        </p:txBody>
      </p:sp>
      <p:pic>
        <p:nvPicPr>
          <p:cNvPr id="3" name="Budding In Hydra.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044188" y="1785627"/>
            <a:ext cx="4983146" cy="3737360"/>
          </a:xfrm>
          <a:prstGeom prst="rect">
            <a:avLst/>
          </a:prstGeom>
        </p:spPr>
      </p:pic>
    </p:spTree>
    <p:extLst>
      <p:ext uri="{BB962C8B-B14F-4D97-AF65-F5344CB8AC3E}">
        <p14:creationId xmlns:p14="http://schemas.microsoft.com/office/powerpoint/2010/main" val="8731003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18_01_03.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0" b="-720"/>
          <a:stretch>
            <a:fillRect/>
          </a:stretch>
        </p:blipFill>
        <p:spPr>
          <a:xfrm>
            <a:off x="0" y="708526"/>
            <a:ext cx="9016299" cy="3913931"/>
          </a:xfrm>
        </p:spPr>
      </p:pic>
      <p:sp>
        <p:nvSpPr>
          <p:cNvPr id="7" name="Text Placeholder 6"/>
          <p:cNvSpPr>
            <a:spLocks noGrp="1"/>
          </p:cNvSpPr>
          <p:nvPr>
            <p:ph type="body" sz="quarter" idx="14"/>
          </p:nvPr>
        </p:nvSpPr>
        <p:spPr>
          <a:xfrm>
            <a:off x="457199" y="4771477"/>
            <a:ext cx="8062912" cy="1166382"/>
          </a:xfrm>
        </p:spPr>
        <p:txBody>
          <a:bodyPr>
            <a:normAutofit/>
          </a:bodyPr>
          <a:lstStyle/>
          <a:p>
            <a:r>
              <a:rPr lang="en-US" sz="1600" dirty="0">
                <a:solidFill>
                  <a:srgbClr val="6CB255"/>
                </a:solidFill>
              </a:rPr>
              <a:t>(a) </a:t>
            </a:r>
            <a:r>
              <a:rPr lang="en-US" sz="1600" i="1" dirty="0" err="1"/>
              <a:t>Linckia</a:t>
            </a:r>
            <a:r>
              <a:rPr lang="en-US" sz="1600" i="1" dirty="0"/>
              <a:t> </a:t>
            </a:r>
            <a:r>
              <a:rPr lang="en-US" sz="1600" i="1" dirty="0" err="1"/>
              <a:t>multifora</a:t>
            </a:r>
            <a:r>
              <a:rPr lang="en-US" sz="1600" i="1" dirty="0"/>
              <a:t> </a:t>
            </a:r>
            <a:r>
              <a:rPr lang="en-US" sz="1600" dirty="0"/>
              <a:t>is a species of sea star that can reproduce asexually </a:t>
            </a:r>
            <a:r>
              <a:rPr lang="en-US" sz="1600" dirty="0" smtClean="0"/>
              <a:t>via fragmentation</a:t>
            </a:r>
            <a:r>
              <a:rPr lang="en-US" sz="1600" dirty="0"/>
              <a:t>. In this process, </a:t>
            </a:r>
            <a:r>
              <a:rPr lang="en-US" sz="1600" dirty="0">
                <a:solidFill>
                  <a:srgbClr val="6CB255"/>
                </a:solidFill>
              </a:rPr>
              <a:t>(b) </a:t>
            </a:r>
            <a:r>
              <a:rPr lang="en-US" sz="1600" dirty="0"/>
              <a:t>an arm that has been shed grows into a new </a:t>
            </a:r>
            <a:r>
              <a:rPr lang="en-US" sz="1600" dirty="0" smtClean="0"/>
              <a:t>sea star</a:t>
            </a:r>
            <a:r>
              <a:rPr lang="en-US" sz="1600" dirty="0"/>
              <a:t>. </a:t>
            </a:r>
            <a:r>
              <a:rPr lang="en-US" sz="1600" dirty="0" smtClean="0"/>
              <a:t>(Credit a: </a:t>
            </a:r>
            <a:r>
              <a:rPr lang="en-US" sz="1600" dirty="0" err="1" smtClean="0"/>
              <a:t>modifiction</a:t>
            </a:r>
            <a:r>
              <a:rPr lang="en-US" sz="1600" dirty="0" smtClean="0"/>
              <a:t> </a:t>
            </a:r>
            <a:r>
              <a:rPr lang="en-US" sz="1600" dirty="0"/>
              <a:t>of work by Dwayne Meadows, NOAA/NMFS/OPR)</a:t>
            </a:r>
          </a:p>
        </p:txBody>
      </p:sp>
    </p:spTree>
    <p:extLst>
      <p:ext uri="{BB962C8B-B14F-4D97-AF65-F5344CB8AC3E}">
        <p14:creationId xmlns:p14="http://schemas.microsoft.com/office/powerpoint/2010/main" val="31639452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18_01_04ab.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97" r="-3097"/>
          <a:stretch>
            <a:fillRect/>
          </a:stretch>
        </p:blipFill>
        <p:spPr>
          <a:xfrm>
            <a:off x="-116621" y="347580"/>
            <a:ext cx="9077891" cy="3940668"/>
          </a:xfrm>
        </p:spPr>
      </p:pic>
      <p:sp>
        <p:nvSpPr>
          <p:cNvPr id="7" name="Text Placeholder 6"/>
          <p:cNvSpPr>
            <a:spLocks noGrp="1"/>
          </p:cNvSpPr>
          <p:nvPr>
            <p:ph type="body" sz="quarter" idx="14"/>
          </p:nvPr>
        </p:nvSpPr>
        <p:spPr/>
        <p:txBody>
          <a:bodyPr>
            <a:normAutofit/>
          </a:bodyPr>
          <a:lstStyle/>
          <a:p>
            <a:r>
              <a:rPr lang="en-US" sz="1600" dirty="0"/>
              <a:t>Many </a:t>
            </a:r>
            <a:r>
              <a:rPr lang="en-US" sz="1600" dirty="0">
                <a:solidFill>
                  <a:srgbClr val="6CB255"/>
                </a:solidFill>
              </a:rPr>
              <a:t>(a) </a:t>
            </a:r>
            <a:r>
              <a:rPr lang="en-US" sz="1600" dirty="0"/>
              <a:t>snails are hermaphrodites. When two individuals </a:t>
            </a:r>
            <a:r>
              <a:rPr lang="en-US" sz="1600" dirty="0">
                <a:solidFill>
                  <a:srgbClr val="6CB255"/>
                </a:solidFill>
              </a:rPr>
              <a:t>(b) </a:t>
            </a:r>
            <a:r>
              <a:rPr lang="en-US" sz="1600" dirty="0"/>
              <a:t>mate, they can </a:t>
            </a:r>
            <a:r>
              <a:rPr lang="en-US" sz="1600" dirty="0" smtClean="0"/>
              <a:t>produce up </a:t>
            </a:r>
            <a:r>
              <a:rPr lang="en-US" sz="1600" dirty="0"/>
              <a:t>to 100 eggs each. </a:t>
            </a:r>
            <a:r>
              <a:rPr lang="en-US" sz="1600" dirty="0" smtClean="0"/>
              <a:t>(Credit </a:t>
            </a:r>
            <a:r>
              <a:rPr lang="en-US" sz="1600" dirty="0"/>
              <a:t>a: modification of work by </a:t>
            </a:r>
            <a:r>
              <a:rPr lang="en-US" sz="1600" dirty="0" err="1"/>
              <a:t>Assaf</a:t>
            </a:r>
            <a:r>
              <a:rPr lang="en-US" sz="1600" dirty="0"/>
              <a:t> </a:t>
            </a:r>
            <a:r>
              <a:rPr lang="en-US" sz="1600" dirty="0" err="1"/>
              <a:t>Shtilman</a:t>
            </a:r>
            <a:r>
              <a:rPr lang="en-US" sz="1600" dirty="0"/>
              <a:t>; credit b: modification of </a:t>
            </a:r>
            <a:r>
              <a:rPr lang="en-US" sz="1600" dirty="0" smtClean="0"/>
              <a:t>work </a:t>
            </a:r>
            <a:r>
              <a:rPr lang="de-DE" sz="1600" dirty="0" err="1" smtClean="0"/>
              <a:t>by</a:t>
            </a:r>
            <a:r>
              <a:rPr lang="de-DE" sz="1600" dirty="0" smtClean="0"/>
              <a:t> </a:t>
            </a:r>
            <a:r>
              <a:rPr lang="en-US" sz="1600" dirty="0"/>
              <a:t>“</a:t>
            </a:r>
            <a:r>
              <a:rPr lang="de-DE" sz="1600" dirty="0" err="1" smtClean="0"/>
              <a:t>Schristia</a:t>
            </a:r>
            <a:r>
              <a:rPr lang="en-US" sz="1600" dirty="0"/>
              <a:t>”</a:t>
            </a:r>
            <a:r>
              <a:rPr lang="de-DE" sz="1600" dirty="0" smtClean="0"/>
              <a:t>/</a:t>
            </a:r>
            <a:r>
              <a:rPr lang="de-DE" sz="1600" dirty="0" err="1"/>
              <a:t>Flickr</a:t>
            </a:r>
            <a:r>
              <a:rPr lang="de-DE" sz="1600" dirty="0"/>
              <a:t>)</a:t>
            </a:r>
            <a:endParaRPr lang="en-US" sz="1600" dirty="0"/>
          </a:p>
        </p:txBody>
      </p:sp>
    </p:spTree>
    <p:extLst>
      <p:ext uri="{BB962C8B-B14F-4D97-AF65-F5344CB8AC3E}">
        <p14:creationId xmlns:p14="http://schemas.microsoft.com/office/powerpoint/2010/main" val="5148025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Figure_18_01_05.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767" r="-10767"/>
          <a:stretch>
            <a:fillRect/>
          </a:stretch>
        </p:blipFill>
        <p:spPr>
          <a:xfrm>
            <a:off x="-362989" y="574842"/>
            <a:ext cx="9324259" cy="4047615"/>
          </a:xfrm>
        </p:spPr>
      </p:pic>
      <p:sp>
        <p:nvSpPr>
          <p:cNvPr id="7" name="Text Placeholder 6"/>
          <p:cNvSpPr>
            <a:spLocks noGrp="1"/>
          </p:cNvSpPr>
          <p:nvPr>
            <p:ph type="body" sz="quarter" idx="14"/>
          </p:nvPr>
        </p:nvSpPr>
        <p:spPr/>
        <p:txBody>
          <a:bodyPr>
            <a:normAutofit/>
          </a:bodyPr>
          <a:lstStyle/>
          <a:p>
            <a:r>
              <a:rPr lang="en-US" sz="1600" dirty="0"/>
              <a:t>During sexual reproduction in toads, the male grasps the female from behind </a:t>
            </a:r>
            <a:r>
              <a:rPr lang="en-US" sz="1600" dirty="0" smtClean="0"/>
              <a:t>and externally </a:t>
            </a:r>
            <a:r>
              <a:rPr lang="en-US" sz="1600" dirty="0"/>
              <a:t>fertilizes the eggs as they are deposited. </a:t>
            </a:r>
            <a:r>
              <a:rPr lang="en-US" sz="1600" dirty="0" smtClean="0"/>
              <a:t>(Credit</a:t>
            </a:r>
            <a:r>
              <a:rPr lang="en-US" sz="1600" dirty="0"/>
              <a:t>: Bernie Kohl)</a:t>
            </a:r>
          </a:p>
        </p:txBody>
      </p:sp>
    </p:spTree>
    <p:extLst>
      <p:ext uri="{BB962C8B-B14F-4D97-AF65-F5344CB8AC3E}">
        <p14:creationId xmlns:p14="http://schemas.microsoft.com/office/powerpoint/2010/main" val="5189409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18_01_06abc.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485" b="-17485"/>
          <a:stretch>
            <a:fillRect/>
          </a:stretch>
        </p:blipFill>
        <p:spPr>
          <a:xfrm>
            <a:off x="189294" y="735264"/>
            <a:ext cx="8954706" cy="3887194"/>
          </a:xfrm>
        </p:spPr>
      </p:pic>
      <p:sp>
        <p:nvSpPr>
          <p:cNvPr id="7" name="Text Placeholder 6"/>
          <p:cNvSpPr>
            <a:spLocks noGrp="1"/>
          </p:cNvSpPr>
          <p:nvPr>
            <p:ph type="body" sz="quarter" idx="14"/>
          </p:nvPr>
        </p:nvSpPr>
        <p:spPr>
          <a:xfrm>
            <a:off x="457200" y="4406558"/>
            <a:ext cx="8062912" cy="1166382"/>
          </a:xfrm>
        </p:spPr>
        <p:txBody>
          <a:bodyPr>
            <a:normAutofit/>
          </a:bodyPr>
          <a:lstStyle/>
          <a:p>
            <a:r>
              <a:rPr lang="en-US" sz="1400" dirty="0"/>
              <a:t>In </a:t>
            </a:r>
            <a:r>
              <a:rPr lang="en-US" sz="1400" dirty="0">
                <a:solidFill>
                  <a:srgbClr val="6CB255"/>
                </a:solidFill>
              </a:rPr>
              <a:t>(a) </a:t>
            </a:r>
            <a:r>
              <a:rPr lang="en-US" sz="1400" dirty="0"/>
              <a:t>oviparity, young develop in eggs outside the female body, as with these </a:t>
            </a:r>
            <a:r>
              <a:rPr lang="en-US" sz="1400" i="1" dirty="0" err="1" smtClean="0"/>
              <a:t>Harmonia</a:t>
            </a:r>
            <a:r>
              <a:rPr lang="en-US" sz="1400" i="1" dirty="0"/>
              <a:t> </a:t>
            </a:r>
            <a:r>
              <a:rPr lang="en-US" sz="1400" i="1" dirty="0" err="1" smtClean="0"/>
              <a:t>axydridis</a:t>
            </a:r>
            <a:r>
              <a:rPr lang="en-US" sz="1400" i="1" dirty="0" smtClean="0"/>
              <a:t> </a:t>
            </a:r>
            <a:r>
              <a:rPr lang="en-US" sz="1400" dirty="0"/>
              <a:t>beetles hatching. Some aquatic animals</a:t>
            </a:r>
            <a:r>
              <a:rPr lang="en-US" sz="1400" dirty="0" smtClean="0"/>
              <a:t>, like </a:t>
            </a:r>
            <a:r>
              <a:rPr lang="en-US" sz="1400" dirty="0"/>
              <a:t>this </a:t>
            </a:r>
            <a:r>
              <a:rPr lang="en-US" sz="1400" dirty="0">
                <a:solidFill>
                  <a:srgbClr val="6CB255"/>
                </a:solidFill>
              </a:rPr>
              <a:t>(b) </a:t>
            </a:r>
            <a:r>
              <a:rPr lang="en-US" sz="1400" dirty="0"/>
              <a:t>pregnant </a:t>
            </a:r>
            <a:r>
              <a:rPr lang="en-US" sz="1400" i="1" dirty="0" err="1"/>
              <a:t>Xiphophorus</a:t>
            </a:r>
            <a:r>
              <a:rPr lang="en-US" sz="1400" i="1" dirty="0"/>
              <a:t> </a:t>
            </a:r>
            <a:r>
              <a:rPr lang="en-US" sz="1400" i="1" dirty="0" err="1"/>
              <a:t>maculatus</a:t>
            </a:r>
            <a:r>
              <a:rPr lang="en-US" sz="1400" i="1" dirty="0"/>
              <a:t> </a:t>
            </a:r>
            <a:r>
              <a:rPr lang="en-US" sz="1400" dirty="0" smtClean="0"/>
              <a:t>are </a:t>
            </a:r>
            <a:r>
              <a:rPr lang="en-US" sz="1400" dirty="0" err="1" smtClean="0"/>
              <a:t>ovoviparous</a:t>
            </a:r>
            <a:r>
              <a:rPr lang="en-US" sz="1400" dirty="0"/>
              <a:t>, with the egg developing inside the female and nutrition supplied primarily from </a:t>
            </a:r>
            <a:r>
              <a:rPr lang="en-US" sz="1400" dirty="0" smtClean="0"/>
              <a:t>the yolk</a:t>
            </a:r>
            <a:r>
              <a:rPr lang="en-US" sz="1400" dirty="0"/>
              <a:t>. In mammals, nutrition is supported by the placenta, as was the case with this </a:t>
            </a:r>
            <a:r>
              <a:rPr lang="en-US" sz="1400" dirty="0">
                <a:solidFill>
                  <a:srgbClr val="6CB255"/>
                </a:solidFill>
              </a:rPr>
              <a:t>(c) </a:t>
            </a:r>
            <a:r>
              <a:rPr lang="en-US" sz="1400" dirty="0" smtClean="0"/>
              <a:t>newborn squirrel</a:t>
            </a:r>
            <a:r>
              <a:rPr lang="en-US" sz="1400" dirty="0"/>
              <a:t>. </a:t>
            </a:r>
            <a:r>
              <a:rPr lang="en-US" sz="1400" dirty="0" smtClean="0"/>
              <a:t>(Credit </a:t>
            </a:r>
            <a:r>
              <a:rPr lang="en-US" sz="1400" dirty="0"/>
              <a:t>b: modification of work by Gourami Watcher; credit c: modification of work </a:t>
            </a:r>
            <a:r>
              <a:rPr lang="en-US" sz="1400" dirty="0" smtClean="0"/>
              <a:t>by </a:t>
            </a:r>
            <a:r>
              <a:rPr lang="en-US" sz="1400" dirty="0"/>
              <a:t>“</a:t>
            </a:r>
            <a:r>
              <a:rPr lang="is-IS" sz="1400" dirty="0" smtClean="0"/>
              <a:t>audreyjm529</a:t>
            </a:r>
            <a:r>
              <a:rPr lang="en-US" sz="1400" dirty="0"/>
              <a:t>”</a:t>
            </a:r>
            <a:r>
              <a:rPr lang="is-IS" sz="1400" dirty="0" smtClean="0"/>
              <a:t>/</a:t>
            </a:r>
            <a:r>
              <a:rPr lang="is-IS" sz="1400" dirty="0"/>
              <a:t>Flickr)</a:t>
            </a:r>
            <a:endParaRPr lang="en-US" sz="1400" dirty="0"/>
          </a:p>
        </p:txBody>
      </p:sp>
    </p:spTree>
    <p:extLst>
      <p:ext uri="{BB962C8B-B14F-4D97-AF65-F5344CB8AC3E}">
        <p14:creationId xmlns:p14="http://schemas.microsoft.com/office/powerpoint/2010/main" val="39399666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473</TotalTime>
  <Words>884</Words>
  <Application>Microsoft Macintosh PowerPoint</Application>
  <PresentationFormat>On-screen Show (4:3)</PresentationFormat>
  <Paragraphs>38</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CONCEPT IN ACTION</vt:lpstr>
      <vt:lpstr>PowerPoint Presentation</vt:lpstr>
      <vt:lpstr>PowerPoint Presentation</vt:lpstr>
      <vt:lpstr>PowerPoint Presentation</vt:lpstr>
      <vt:lpstr>PowerPoint Presentation</vt:lpstr>
      <vt:lpstr>PowerPoint Presentation</vt:lpstr>
      <vt:lpstr>PowerPoint Presentation</vt:lpstr>
      <vt:lpstr>CONCEPT IN ACTION</vt:lpstr>
      <vt:lpstr>PowerPoint Presentation</vt:lpstr>
      <vt:lpstr>PowerPoint Presentation</vt:lpstr>
      <vt:lpstr>PowerPoint Presentation</vt:lpstr>
      <vt:lpstr>PowerPoint Presentation</vt:lpstr>
      <vt:lpstr>PowerPoint Presentation</vt:lpstr>
      <vt:lpstr>CONCEPT IN ACTION</vt:lpstr>
      <vt:lpstr>PowerPoint Presentation</vt:lpstr>
      <vt:lpstr>PowerPoint Presentation</vt:lpstr>
      <vt:lpstr>PowerPoint Presentation</vt:lpstr>
      <vt:lpstr>PowerPoint Presentation</vt:lpstr>
      <vt:lpstr>CONCEPT IN ACTION</vt:lpstr>
      <vt:lpstr>LTS Activity</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Amanda Coolidge</cp:lastModifiedBy>
  <cp:revision>113</cp:revision>
  <dcterms:created xsi:type="dcterms:W3CDTF">2012-06-04T02:13:36Z</dcterms:created>
  <dcterms:modified xsi:type="dcterms:W3CDTF">2015-04-23T16:05:32Z</dcterms:modified>
</cp:coreProperties>
</file>