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25"/>
  </p:notesMasterIdLst>
  <p:handoutMasterIdLst>
    <p:handoutMasterId r:id="rId26"/>
  </p:handoutMasterIdLst>
  <p:sldIdLst>
    <p:sldId id="352" r:id="rId2"/>
    <p:sldId id="280" r:id="rId3"/>
    <p:sldId id="347" r:id="rId4"/>
    <p:sldId id="283" r:id="rId5"/>
    <p:sldId id="310" r:id="rId6"/>
    <p:sldId id="311" r:id="rId7"/>
    <p:sldId id="312" r:id="rId8"/>
    <p:sldId id="323" r:id="rId9"/>
    <p:sldId id="324" r:id="rId10"/>
    <p:sldId id="325" r:id="rId11"/>
    <p:sldId id="339" r:id="rId12"/>
    <p:sldId id="340" r:id="rId13"/>
    <p:sldId id="341" r:id="rId14"/>
    <p:sldId id="314" r:id="rId15"/>
    <p:sldId id="348" r:id="rId16"/>
    <p:sldId id="315" r:id="rId17"/>
    <p:sldId id="316" r:id="rId18"/>
    <p:sldId id="317" r:id="rId19"/>
    <p:sldId id="318" r:id="rId20"/>
    <p:sldId id="349" r:id="rId21"/>
    <p:sldId id="350" r:id="rId22"/>
    <p:sldId id="319"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532" autoAdjust="0"/>
  </p:normalViewPr>
  <p:slideViewPr>
    <p:cSldViewPr snapToGrid="0" snapToObjects="1">
      <p:cViewPr varScale="1">
        <p:scale>
          <a:sx n="99" d="100"/>
          <a:sy n="99" d="100"/>
        </p:scale>
        <p:origin x="-1920"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2015-04-20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1F530-B65B-BD4D-B22B-861A7E5374E9}" type="datetimeFigureOut">
              <a:rPr lang="en-US" smtClean="0"/>
              <a:t>2015-04-20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486A9-ADA2-8843-A845-EE94B89B31A9}" type="slidenum">
              <a:rPr lang="en-US" smtClean="0"/>
              <a:t>‹#›</a:t>
            </a:fld>
            <a:endParaRPr lang="en-US"/>
          </a:p>
        </p:txBody>
      </p:sp>
    </p:spTree>
    <p:extLst>
      <p:ext uri="{BB962C8B-B14F-4D97-AF65-F5344CB8AC3E}">
        <p14:creationId xmlns:p14="http://schemas.microsoft.com/office/powerpoint/2010/main" val="2445079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lphaLcParenBoth"/>
            </a:pPr>
            <a:r>
              <a:rPr lang="en-US" sz="1200" dirty="0" err="1" smtClean="0">
                <a:solidFill>
                  <a:schemeClr val="tx1"/>
                </a:solidFill>
              </a:rPr>
              <a:t>Mechanosensitive</a:t>
            </a:r>
            <a:r>
              <a:rPr lang="en-US" sz="1200" dirty="0" smtClean="0">
                <a:solidFill>
                  <a:schemeClr val="tx1"/>
                </a:solidFill>
              </a:rPr>
              <a:t> ion channels are gated ion channels that respond to mechanical deformation of the plasma membrane. A </a:t>
            </a:r>
            <a:r>
              <a:rPr lang="en-US" sz="1200" dirty="0" err="1" smtClean="0">
                <a:solidFill>
                  <a:schemeClr val="tx1"/>
                </a:solidFill>
              </a:rPr>
              <a:t>mechanosensitive</a:t>
            </a:r>
            <a:r>
              <a:rPr lang="en-US" sz="1200" dirty="0" smtClean="0">
                <a:solidFill>
                  <a:schemeClr val="tx1"/>
                </a:solidFill>
              </a:rPr>
              <a:t> channel is connected to the plasma membrane and the cytoskeleton by hair-like tethers. When pressure causes the extracellular matrix to move, the channel opens, allowing ions to enter or exit the cell.</a:t>
            </a:r>
          </a:p>
          <a:p>
            <a:pPr marL="342900" indent="-342900">
              <a:buAutoNum type="alphaLcParenBoth"/>
            </a:pPr>
            <a:r>
              <a:rPr lang="en-US" sz="1200" dirty="0" err="1" smtClean="0">
                <a:solidFill>
                  <a:schemeClr val="tx1"/>
                </a:solidFill>
              </a:rPr>
              <a:t>Stereocilia</a:t>
            </a:r>
            <a:r>
              <a:rPr lang="en-US" sz="1200" dirty="0" smtClean="0">
                <a:solidFill>
                  <a:schemeClr val="tx1"/>
                </a:solidFill>
              </a:rPr>
              <a:t> in the human ear are connected to </a:t>
            </a:r>
            <a:r>
              <a:rPr lang="en-US" sz="1200" dirty="0" err="1" smtClean="0">
                <a:solidFill>
                  <a:schemeClr val="tx1"/>
                </a:solidFill>
              </a:rPr>
              <a:t>mechanosensitive</a:t>
            </a:r>
            <a:r>
              <a:rPr lang="en-US" sz="1200" dirty="0" smtClean="0">
                <a:solidFill>
                  <a:schemeClr val="tx1"/>
                </a:solidFill>
              </a:rPr>
              <a:t> ion channels. When a sound causes the </a:t>
            </a:r>
            <a:r>
              <a:rPr lang="en-US" sz="1200" dirty="0" err="1" smtClean="0">
                <a:solidFill>
                  <a:schemeClr val="tx1"/>
                </a:solidFill>
              </a:rPr>
              <a:t>stereocilia</a:t>
            </a:r>
            <a:r>
              <a:rPr lang="en-US" sz="1200" dirty="0" smtClean="0">
                <a:solidFill>
                  <a:schemeClr val="tx1"/>
                </a:solidFill>
              </a:rPr>
              <a:t> to move, </a:t>
            </a:r>
            <a:r>
              <a:rPr lang="en-US" sz="1200" dirty="0" err="1" smtClean="0">
                <a:solidFill>
                  <a:schemeClr val="tx1"/>
                </a:solidFill>
              </a:rPr>
              <a:t>mechanosensitive</a:t>
            </a:r>
            <a:r>
              <a:rPr lang="en-US" sz="1200" dirty="0" smtClean="0">
                <a:solidFill>
                  <a:schemeClr val="tx1"/>
                </a:solidFill>
              </a:rPr>
              <a:t> ion channels transduce the signal to the cochlear nerve.</a:t>
            </a:r>
          </a:p>
          <a:p>
            <a:endParaRPr lang="en-US" dirty="0"/>
          </a:p>
        </p:txBody>
      </p:sp>
      <p:sp>
        <p:nvSpPr>
          <p:cNvPr id="4" name="Slide Number Placeholder 3"/>
          <p:cNvSpPr>
            <a:spLocks noGrp="1"/>
          </p:cNvSpPr>
          <p:nvPr>
            <p:ph type="sldNum" sz="quarter" idx="10"/>
          </p:nvPr>
        </p:nvSpPr>
        <p:spPr/>
        <p:txBody>
          <a:bodyPr/>
          <a:lstStyle/>
          <a:p>
            <a:fld id="{3C4486A9-ADA2-8843-A845-EE94B89B31A9}" type="slidenum">
              <a:rPr lang="en-US" smtClean="0"/>
              <a:t>3</a:t>
            </a:fld>
            <a:endParaRPr lang="en-US"/>
          </a:p>
        </p:txBody>
      </p:sp>
    </p:spTree>
    <p:extLst>
      <p:ext uri="{BB962C8B-B14F-4D97-AF65-F5344CB8AC3E}">
        <p14:creationId xmlns:p14="http://schemas.microsoft.com/office/powerpoint/2010/main" val="415030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3.0/" TargetMode="External"/><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8478711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5760653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1716421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173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0367197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24143315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1"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6" name="TextBox 5">
            <a:hlinkClick r:id="rId3"/>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4"/>
              </a:rPr>
              <a:t>Creative Commons Attribution 4.0 International License</a:t>
            </a:r>
            <a:r>
              <a:rPr lang="en-CA" sz="1050" dirty="0" smtClean="0"/>
              <a:t> (CC-BY).</a:t>
            </a:r>
            <a:endParaRPr lang="en-CA" sz="1050" dirty="0"/>
          </a:p>
        </p:txBody>
      </p:sp>
      <p:sp>
        <p:nvSpPr>
          <p:cNvPr id="7" name="TextBox 6"/>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0" name="Picture 4" descr="http://i.creativecommons.org/l/by/3.0/88x3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8108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1240064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3593600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0038977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9" name="TextBox 8"/>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0"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46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7289316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hyperlink" Target="https://creativecommons.org/licenses/by/4.0/" TargetMode="External"/><Relationship Id="rId38" Type="http://schemas.openxmlformats.org/officeDocument/2006/relationships/hyperlink" Target="https://creativecommons.org/licenses/by/3.0/" TargetMode="External"/><Relationship Id="rId3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April 20,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
        <p:nvSpPr>
          <p:cNvPr id="7" name="TextBox 6">
            <a:hlinkClick r:id="rId37"/>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8"/>
              </a:rPr>
              <a:t>Creative Commons Attribution 4.0 International License</a:t>
            </a:r>
            <a:r>
              <a:rPr lang="en-CA" sz="1050" dirty="0" smtClean="0"/>
              <a:t> (CC-BY).</a:t>
            </a:r>
            <a:endParaRPr lang="en-CA" sz="1050" dirty="0"/>
          </a:p>
        </p:txBody>
      </p:sp>
      <p:sp>
        <p:nvSpPr>
          <p:cNvPr id="8" name="TextBox 7"/>
          <p:cNvSpPr txBox="1"/>
          <p:nvPr userDrawn="1"/>
        </p:nvSpPr>
        <p:spPr>
          <a:xfrm>
            <a:off x="6684261" y="6304285"/>
            <a:ext cx="2094384" cy="738664"/>
          </a:xfrm>
          <a:prstGeom prst="rect">
            <a:avLst/>
          </a:prstGeom>
          <a:noFill/>
        </p:spPr>
        <p:txBody>
          <a:bodyPr wrap="none" rtlCol="0">
            <a:spAutoFit/>
          </a:bodyPr>
          <a:lstStyle/>
          <a:p>
            <a:pPr algn="r"/>
            <a:r>
              <a:rPr lang="en-CA" sz="1050" b="1" dirty="0" smtClean="0"/>
              <a:t>Concepts of Biology</a:t>
            </a:r>
          </a:p>
          <a:p>
            <a:r>
              <a:rPr lang="en-CA" sz="1050" dirty="0" smtClean="0"/>
              <a:t>Chapter 17: </a:t>
            </a:r>
            <a:r>
              <a:rPr lang="en-US" sz="1050" b="1" dirty="0" smtClean="0">
                <a:solidFill>
                  <a:srgbClr val="000000"/>
                </a:solidFill>
                <a:latin typeface="+mn-lt"/>
              </a:rPr>
              <a:t>Sensory Systems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9" name="Picture 4" descr="http://i.creativecommons.org/l/by/3.0/88x31.png"/>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0895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952" r:id="rId30"/>
    <p:sldLayoutId id="2147483953" r:id="rId31"/>
    <p:sldLayoutId id="2147483954" r:id="rId32"/>
    <p:sldLayoutId id="2147483916" r:id="rId33"/>
    <p:sldLayoutId id="2147483920" r:id="rId34"/>
    <p:sldLayoutId id="2147483913" r:id="rId3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122363"/>
            <a:ext cx="7772400" cy="23876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b="1" dirty="0" smtClean="0">
                <a:latin typeface="Arial" panose="020B0604020202020204" pitchFamily="34" charset="0"/>
                <a:cs typeface="Arial" panose="020B0604020202020204" pitchFamily="34" charset="0"/>
              </a:rPr>
              <a:t>Concepts of Biology:</a:t>
            </a:r>
          </a:p>
          <a:p>
            <a:r>
              <a:rPr lang="en-US" sz="3700" b="1" dirty="0" smtClean="0">
                <a:solidFill>
                  <a:srgbClr val="000000"/>
                </a:solidFill>
                <a:latin typeface="+mn-lt"/>
              </a:rPr>
              <a:t>Sensory Systems</a:t>
            </a:r>
            <a:endParaRPr lang="en-US" sz="3700" b="1" dirty="0">
              <a:solidFill>
                <a:srgbClr val="000000"/>
              </a:solidFill>
              <a:latin typeface="+mn-lt"/>
            </a:endParaRPr>
          </a:p>
        </p:txBody>
      </p:sp>
    </p:spTree>
    <p:extLst>
      <p:ext uri="{BB962C8B-B14F-4D97-AF65-F5344CB8AC3E}">
        <p14:creationId xmlns:p14="http://schemas.microsoft.com/office/powerpoint/2010/main" val="157858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36_03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a:xfrm>
            <a:off x="-769060" y="189767"/>
            <a:ext cx="10211337" cy="4432691"/>
          </a:xfrm>
        </p:spPr>
      </p:pic>
      <p:sp>
        <p:nvSpPr>
          <p:cNvPr id="7" name="Text Placeholder 6"/>
          <p:cNvSpPr>
            <a:spLocks noGrp="1"/>
          </p:cNvSpPr>
          <p:nvPr>
            <p:ph type="body" sz="quarter" idx="14"/>
          </p:nvPr>
        </p:nvSpPr>
        <p:spPr/>
        <p:txBody>
          <a:bodyPr>
            <a:normAutofit/>
          </a:bodyPr>
          <a:lstStyle/>
          <a:p>
            <a:r>
              <a:rPr lang="en-US" sz="1600" dirty="0"/>
              <a:t>The </a:t>
            </a:r>
            <a:r>
              <a:rPr lang="en-US" sz="1600" dirty="0" err="1"/>
              <a:t>flehmen</a:t>
            </a:r>
            <a:r>
              <a:rPr lang="en-US" sz="1600" dirty="0"/>
              <a:t> response in this tiger results in the curling of the upper lip and </a:t>
            </a:r>
            <a:r>
              <a:rPr lang="en-US" sz="1600" dirty="0" smtClean="0"/>
              <a:t>helps airborne </a:t>
            </a:r>
            <a:r>
              <a:rPr lang="en-US" sz="1600" dirty="0"/>
              <a:t>pheromone molecules enter the </a:t>
            </a:r>
            <a:r>
              <a:rPr lang="en-US" sz="1600" dirty="0" err="1"/>
              <a:t>vomeronasal</a:t>
            </a:r>
            <a:r>
              <a:rPr lang="en-US" sz="1600" dirty="0"/>
              <a:t> organ. (credit: modification of work </a:t>
            </a:r>
            <a:r>
              <a:rPr lang="en-US" sz="1600" dirty="0" smtClean="0"/>
              <a:t>by </a:t>
            </a:r>
            <a:r>
              <a:rPr lang="en-US" sz="1600" dirty="0">
                <a:solidFill>
                  <a:schemeClr val="tx1"/>
                </a:solidFill>
              </a:rPr>
              <a:t>“</a:t>
            </a:r>
            <a:r>
              <a:rPr lang="cs-CZ" sz="1600" dirty="0" err="1" smtClean="0"/>
              <a:t>chadh</a:t>
            </a:r>
            <a:r>
              <a:rPr lang="en-US" sz="1600" dirty="0">
                <a:solidFill>
                  <a:schemeClr val="tx1"/>
                </a:solidFill>
              </a:rPr>
              <a:t>”</a:t>
            </a:r>
            <a:r>
              <a:rPr lang="cs-CZ" sz="1600" dirty="0" smtClean="0"/>
              <a:t>/</a:t>
            </a:r>
            <a:r>
              <a:rPr lang="cs-CZ" sz="1600" dirty="0" err="1"/>
              <a:t>Flickr</a:t>
            </a:r>
            <a:r>
              <a:rPr lang="cs-CZ" sz="1600" dirty="0"/>
              <a:t>)</a:t>
            </a:r>
            <a:endParaRPr lang="en-US" sz="1600" dirty="0"/>
          </a:p>
        </p:txBody>
      </p:sp>
    </p:spTree>
    <p:extLst>
      <p:ext uri="{BB962C8B-B14F-4D97-AF65-F5344CB8AC3E}">
        <p14:creationId xmlns:p14="http://schemas.microsoft.com/office/powerpoint/2010/main" val="26514645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3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77" b="-9277"/>
          <a:stretch>
            <a:fillRect/>
          </a:stretch>
        </p:blipFill>
        <p:spPr>
          <a:xfrm>
            <a:off x="147004" y="731178"/>
            <a:ext cx="8964117" cy="3891279"/>
          </a:xfrm>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smtClean="0"/>
              <a:t>Foliate</a:t>
            </a:r>
            <a:r>
              <a:rPr lang="en-US" sz="1600" dirty="0"/>
              <a:t>, circumvallate, and fungiform papillae are located on different regions of </a:t>
            </a:r>
            <a:r>
              <a:rPr lang="en-US" sz="1600" dirty="0" smtClean="0"/>
              <a:t>the tongue.</a:t>
            </a:r>
            <a:endParaRPr lang="en-US" sz="1600" dirty="0">
              <a:solidFill>
                <a:srgbClr val="6CB255"/>
              </a:solidFill>
            </a:endParaRPr>
          </a:p>
          <a:p>
            <a:pPr marL="342900" indent="-342900">
              <a:buAutoNum type="alphaLcParenBoth"/>
            </a:pPr>
            <a:r>
              <a:rPr lang="en-US" sz="1600" dirty="0" smtClean="0"/>
              <a:t>Foliate </a:t>
            </a:r>
            <a:r>
              <a:rPr lang="en-US" sz="1600" dirty="0"/>
              <a:t>papillae are prominent protrusions on this light micrograph. (credit a: </a:t>
            </a:r>
            <a:r>
              <a:rPr lang="en-US" sz="1600" dirty="0" smtClean="0"/>
              <a:t>modification of </a:t>
            </a:r>
            <a:r>
              <a:rPr lang="en-US" sz="1600" dirty="0"/>
              <a:t>work by NCI; scale-bar data from Matt Russell)</a:t>
            </a:r>
          </a:p>
        </p:txBody>
      </p:sp>
    </p:spTree>
    <p:extLst>
      <p:ext uri="{BB962C8B-B14F-4D97-AF65-F5344CB8AC3E}">
        <p14:creationId xmlns:p14="http://schemas.microsoft.com/office/powerpoint/2010/main" val="5240031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36_03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727" r="-44727"/>
          <a:stretch>
            <a:fillRect/>
          </a:stretch>
        </p:blipFill>
        <p:spPr>
          <a:xfrm>
            <a:off x="-1282918" y="115449"/>
            <a:ext cx="11942511" cy="5184186"/>
          </a:xfrm>
        </p:spPr>
      </p:pic>
      <p:sp>
        <p:nvSpPr>
          <p:cNvPr id="7" name="Text Placeholder 6"/>
          <p:cNvSpPr>
            <a:spLocks noGrp="1"/>
          </p:cNvSpPr>
          <p:nvPr>
            <p:ph type="body" sz="quarter" idx="14"/>
          </p:nvPr>
        </p:nvSpPr>
        <p:spPr>
          <a:xfrm>
            <a:off x="457200" y="5427173"/>
            <a:ext cx="8062912" cy="1166382"/>
          </a:xfrm>
        </p:spPr>
        <p:txBody>
          <a:bodyPr>
            <a:normAutofit/>
          </a:bodyPr>
          <a:lstStyle/>
          <a:p>
            <a:r>
              <a:rPr lang="en-US" sz="1600" dirty="0"/>
              <a:t>Pores in the tongue allow </a:t>
            </a:r>
            <a:r>
              <a:rPr lang="en-US" sz="1600" dirty="0" err="1"/>
              <a:t>tastants</a:t>
            </a:r>
            <a:r>
              <a:rPr lang="en-US" sz="1600" dirty="0"/>
              <a:t> to enter taste pores in the tongue. (</a:t>
            </a:r>
            <a:r>
              <a:rPr lang="en-US" sz="1600" dirty="0" smtClean="0"/>
              <a:t>credit: modification </a:t>
            </a:r>
            <a:r>
              <a:rPr lang="en-US" sz="1600" dirty="0"/>
              <a:t>of work by Vincenzo Rizzo)</a:t>
            </a:r>
          </a:p>
        </p:txBody>
      </p:sp>
    </p:spTree>
    <p:extLst>
      <p:ext uri="{BB962C8B-B14F-4D97-AF65-F5344CB8AC3E}">
        <p14:creationId xmlns:p14="http://schemas.microsoft.com/office/powerpoint/2010/main" val="25312619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4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764" r="-28764"/>
          <a:stretch>
            <a:fillRect/>
          </a:stretch>
        </p:blipFill>
        <p:spPr>
          <a:xfrm>
            <a:off x="-384875" y="96258"/>
            <a:ext cx="10426748" cy="4526200"/>
          </a:xfrm>
        </p:spPr>
      </p:pic>
      <p:sp>
        <p:nvSpPr>
          <p:cNvPr id="7" name="Text Placeholder 6"/>
          <p:cNvSpPr>
            <a:spLocks noGrp="1"/>
          </p:cNvSpPr>
          <p:nvPr>
            <p:ph type="body" sz="quarter" idx="14"/>
          </p:nvPr>
        </p:nvSpPr>
        <p:spPr/>
        <p:txBody>
          <a:bodyPr>
            <a:normAutofit/>
          </a:bodyPr>
          <a:lstStyle/>
          <a:p>
            <a:r>
              <a:rPr lang="en-US" sz="1600" dirty="0"/>
              <a:t>For sound waves, wavelength corresponds to pitch. Amplitude of the </a:t>
            </a:r>
            <a:r>
              <a:rPr lang="en-US" sz="1600" dirty="0" smtClean="0"/>
              <a:t>wave corresponds </a:t>
            </a:r>
            <a:r>
              <a:rPr lang="en-US" sz="1600" dirty="0"/>
              <a:t>to volume. The sound wave shown with a dashed line is softer in volume than the </a:t>
            </a:r>
            <a:r>
              <a:rPr lang="en-US" sz="1600" dirty="0" smtClean="0"/>
              <a:t>sound wave </a:t>
            </a:r>
            <a:r>
              <a:rPr lang="en-US" sz="1600" dirty="0"/>
              <a:t>shown with a solid line. (credit: NIH)</a:t>
            </a:r>
          </a:p>
        </p:txBody>
      </p:sp>
    </p:spTree>
    <p:extLst>
      <p:ext uri="{BB962C8B-B14F-4D97-AF65-F5344CB8AC3E}">
        <p14:creationId xmlns:p14="http://schemas.microsoft.com/office/powerpoint/2010/main" val="9672985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4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79" r="-25379"/>
          <a:stretch>
            <a:fillRect/>
          </a:stretch>
        </p:blipFill>
        <p:spPr>
          <a:xfrm>
            <a:off x="-1182764" y="81578"/>
            <a:ext cx="10637871" cy="4617848"/>
          </a:xfrm>
        </p:spPr>
      </p:pic>
      <p:sp>
        <p:nvSpPr>
          <p:cNvPr id="7" name="Text Placeholder 6"/>
          <p:cNvSpPr>
            <a:spLocks noGrp="1"/>
          </p:cNvSpPr>
          <p:nvPr>
            <p:ph type="body" sz="quarter" idx="14"/>
          </p:nvPr>
        </p:nvSpPr>
        <p:spPr/>
        <p:txBody>
          <a:bodyPr>
            <a:noAutofit/>
          </a:bodyPr>
          <a:lstStyle/>
          <a:p>
            <a:r>
              <a:rPr lang="en-US" sz="1400" dirty="0"/>
              <a:t>Sound travels through the outer ear to the middle ear, which is bounded on its </a:t>
            </a:r>
            <a:r>
              <a:rPr lang="en-US" sz="1400" dirty="0" smtClean="0"/>
              <a:t>exterior by </a:t>
            </a:r>
            <a:r>
              <a:rPr lang="en-US" sz="1400" dirty="0"/>
              <a:t>the tympanic membrane. The middle ear contains three bones called </a:t>
            </a:r>
            <a:r>
              <a:rPr lang="en-US" sz="1400" dirty="0" err="1"/>
              <a:t>ossicles</a:t>
            </a:r>
            <a:r>
              <a:rPr lang="en-US" sz="1400" dirty="0"/>
              <a:t> that transfer </a:t>
            </a:r>
            <a:r>
              <a:rPr lang="en-US" sz="1400" dirty="0" smtClean="0"/>
              <a:t>the sound </a:t>
            </a:r>
            <a:r>
              <a:rPr lang="en-US" sz="1400" dirty="0"/>
              <a:t>wave to the oval window, the exterior boundary of the inner ear. The organ of </a:t>
            </a:r>
            <a:r>
              <a:rPr lang="en-US" sz="1400" dirty="0" err="1"/>
              <a:t>Corti</a:t>
            </a:r>
            <a:r>
              <a:rPr lang="en-US" sz="1400" dirty="0"/>
              <a:t>, which </a:t>
            </a:r>
            <a:r>
              <a:rPr lang="en-US" sz="1400" dirty="0" smtClean="0"/>
              <a:t>is the </a:t>
            </a:r>
            <a:r>
              <a:rPr lang="en-US" sz="1400" dirty="0"/>
              <a:t>organ of sound transduction, lies inside the cochlea. (credit: modification of work by Lars </a:t>
            </a:r>
            <a:r>
              <a:rPr lang="en-US" sz="1400" dirty="0" err="1"/>
              <a:t>Chittka</a:t>
            </a:r>
            <a:r>
              <a:rPr lang="en-US" sz="1400" dirty="0" smtClean="0"/>
              <a:t>, </a:t>
            </a:r>
            <a:r>
              <a:rPr lang="da-DK" sz="1400" dirty="0" smtClean="0"/>
              <a:t>Axel </a:t>
            </a:r>
            <a:r>
              <a:rPr lang="da-DK" sz="1400" dirty="0"/>
              <a:t>Brockmann)</a:t>
            </a:r>
            <a:endParaRPr lang="en-US" sz="1400" dirty="0"/>
          </a:p>
        </p:txBody>
      </p:sp>
    </p:spTree>
    <p:extLst>
      <p:ext uri="{BB962C8B-B14F-4D97-AF65-F5344CB8AC3E}">
        <p14:creationId xmlns:p14="http://schemas.microsoft.com/office/powerpoint/2010/main" val="33251444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36_04_03abc.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0656" r="-60656"/>
          <a:stretch>
            <a:fillRect/>
          </a:stretch>
        </p:blipFill>
        <p:spPr>
          <a:xfrm>
            <a:off x="-1180891" y="155941"/>
            <a:ext cx="10799571" cy="4688041"/>
          </a:xfrm>
        </p:spPr>
      </p:pic>
      <p:sp>
        <p:nvSpPr>
          <p:cNvPr id="7" name="Text Placeholder 6"/>
          <p:cNvSpPr>
            <a:spLocks noGrp="1"/>
          </p:cNvSpPr>
          <p:nvPr>
            <p:ph type="body" sz="quarter" idx="14"/>
          </p:nvPr>
        </p:nvSpPr>
        <p:spPr/>
        <p:txBody>
          <a:bodyPr>
            <a:noAutofit/>
          </a:bodyPr>
          <a:lstStyle/>
          <a:p>
            <a:r>
              <a:rPr lang="en-US" sz="1200" dirty="0">
                <a:solidFill>
                  <a:schemeClr val="tx1"/>
                </a:solidFill>
              </a:rPr>
              <a:t>In the human ear, sound waves cause the stapes to press against the oval window. Vibrations travel up the fluid-filled interior of the cochlea. The basilar membrane that lines the cochlea gets continuously thinner toward the apex of the cochlea. Different thicknesses of membrane vibrate in response to different frequencies of sound. Sound waves then exit through the round window. In the cross section of the cochlea (top right figure), note that in addition to the upper canal and lower canal, the cochlea also has a middle canal. The organ of </a:t>
            </a:r>
            <a:r>
              <a:rPr lang="en-US" sz="1200" dirty="0" err="1">
                <a:solidFill>
                  <a:schemeClr val="tx1"/>
                </a:solidFill>
              </a:rPr>
              <a:t>Corti</a:t>
            </a:r>
            <a:r>
              <a:rPr lang="en-US" sz="1200" dirty="0">
                <a:solidFill>
                  <a:schemeClr val="tx1"/>
                </a:solidFill>
              </a:rPr>
              <a:t> (bottom image) is the site of sound transduction. Movement of </a:t>
            </a:r>
            <a:r>
              <a:rPr lang="en-US" sz="1200" dirty="0" err="1">
                <a:solidFill>
                  <a:schemeClr val="tx1"/>
                </a:solidFill>
              </a:rPr>
              <a:t>stereocilia</a:t>
            </a:r>
            <a:r>
              <a:rPr lang="en-US" sz="1200" dirty="0">
                <a:solidFill>
                  <a:schemeClr val="tx1"/>
                </a:solidFill>
              </a:rPr>
              <a:t> on hair cells results in an action potential that travels along the auditory nerve</a:t>
            </a:r>
            <a:r>
              <a:rPr lang="en-US" sz="1200" dirty="0" smtClean="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30562661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4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468" r="-41468"/>
          <a:stretch>
            <a:fillRect/>
          </a:stretch>
        </p:blipFill>
        <p:spPr>
          <a:xfrm>
            <a:off x="-1497472" y="122435"/>
            <a:ext cx="11183505" cy="4854705"/>
          </a:xfrm>
        </p:spPr>
      </p:pic>
      <p:sp>
        <p:nvSpPr>
          <p:cNvPr id="7" name="Text Placeholder 6"/>
          <p:cNvSpPr>
            <a:spLocks noGrp="1"/>
          </p:cNvSpPr>
          <p:nvPr>
            <p:ph type="body" sz="quarter" idx="14"/>
          </p:nvPr>
        </p:nvSpPr>
        <p:spPr>
          <a:xfrm>
            <a:off x="457200" y="5427173"/>
            <a:ext cx="8062912" cy="1166382"/>
          </a:xfrm>
        </p:spPr>
        <p:txBody>
          <a:bodyPr>
            <a:noAutofit/>
          </a:bodyPr>
          <a:lstStyle/>
          <a:p>
            <a:r>
              <a:rPr lang="en-US" sz="1600" dirty="0"/>
              <a:t>The structure of the vestibular labyrinth is shown. (credit: modification of work by NIH)</a:t>
            </a:r>
            <a:endParaRPr lang="en-US" sz="1550" dirty="0"/>
          </a:p>
        </p:txBody>
      </p:sp>
    </p:spTree>
    <p:extLst>
      <p:ext uri="{BB962C8B-B14F-4D97-AF65-F5344CB8AC3E}">
        <p14:creationId xmlns:p14="http://schemas.microsoft.com/office/powerpoint/2010/main" val="41851484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5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33" b="-1333"/>
          <a:stretch>
            <a:fillRect/>
          </a:stretch>
        </p:blipFill>
        <p:spPr>
          <a:xfrm>
            <a:off x="28802" y="679867"/>
            <a:ext cx="9082321" cy="3942591"/>
          </a:xfrm>
        </p:spPr>
      </p:pic>
      <p:sp>
        <p:nvSpPr>
          <p:cNvPr id="7" name="Text Placeholder 6"/>
          <p:cNvSpPr>
            <a:spLocks noGrp="1"/>
          </p:cNvSpPr>
          <p:nvPr>
            <p:ph type="body" sz="quarter" idx="14"/>
          </p:nvPr>
        </p:nvSpPr>
        <p:spPr/>
        <p:txBody>
          <a:bodyPr>
            <a:noAutofit/>
          </a:bodyPr>
          <a:lstStyle/>
          <a:p>
            <a:r>
              <a:rPr lang="en-US" sz="1600" dirty="0"/>
              <a:t>In the electromagnetic spectrum, visible light lies between 380 nm and 740 nm. (</a:t>
            </a:r>
            <a:r>
              <a:rPr lang="en-US" sz="1600" dirty="0" smtClean="0"/>
              <a:t>credit: modification </a:t>
            </a:r>
            <a:r>
              <a:rPr lang="en-US" sz="1600" dirty="0"/>
              <a:t>of work by NASA)</a:t>
            </a:r>
            <a:endParaRPr lang="en-US" sz="1550" dirty="0"/>
          </a:p>
        </p:txBody>
      </p:sp>
    </p:spTree>
    <p:extLst>
      <p:ext uri="{BB962C8B-B14F-4D97-AF65-F5344CB8AC3E}">
        <p14:creationId xmlns:p14="http://schemas.microsoft.com/office/powerpoint/2010/main" val="31927459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5_02.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20" r="-13720"/>
          <a:stretch>
            <a:fillRect/>
          </a:stretch>
        </p:blipFill>
        <p:spPr>
          <a:xfrm>
            <a:off x="-1035013" y="203798"/>
            <a:ext cx="10179013" cy="4418660"/>
          </a:xfrm>
        </p:spPr>
      </p:pic>
      <p:sp>
        <p:nvSpPr>
          <p:cNvPr id="7" name="Text Placeholder 6"/>
          <p:cNvSpPr>
            <a:spLocks noGrp="1"/>
          </p:cNvSpPr>
          <p:nvPr>
            <p:ph type="body" sz="quarter" idx="14"/>
          </p:nvPr>
        </p:nvSpPr>
        <p:spPr>
          <a:xfrm>
            <a:off x="457200" y="5241640"/>
            <a:ext cx="8062912" cy="1166382"/>
          </a:xfrm>
        </p:spPr>
        <p:txBody>
          <a:bodyPr>
            <a:noAutofit/>
          </a:bodyPr>
          <a:lstStyle/>
          <a:p>
            <a:pPr marL="342900" indent="-342900">
              <a:buAutoNum type="alphaLcParenBoth"/>
            </a:pPr>
            <a:r>
              <a:rPr lang="en-US" sz="1600" dirty="0" smtClean="0"/>
              <a:t>The </a:t>
            </a:r>
            <a:r>
              <a:rPr lang="en-US" sz="1600" dirty="0"/>
              <a:t>human eye is shown in cross </a:t>
            </a:r>
            <a:r>
              <a:rPr lang="en-US" sz="1600" dirty="0" smtClean="0"/>
              <a:t>section.</a:t>
            </a:r>
          </a:p>
          <a:p>
            <a:pPr marL="342900" indent="-342900">
              <a:buAutoNum type="alphaLcParenBoth"/>
            </a:pPr>
            <a:r>
              <a:rPr lang="en-US" sz="1600" dirty="0" smtClean="0"/>
              <a:t>A </a:t>
            </a:r>
            <a:r>
              <a:rPr lang="en-US" sz="1600" dirty="0"/>
              <a:t>blowup shows the layers </a:t>
            </a:r>
            <a:r>
              <a:rPr lang="en-US" sz="1600" dirty="0" smtClean="0"/>
              <a:t>of the </a:t>
            </a:r>
            <a:r>
              <a:rPr lang="en-US" sz="1600" dirty="0"/>
              <a:t>retina.</a:t>
            </a:r>
            <a:endParaRPr lang="en-US" sz="1550" dirty="0"/>
          </a:p>
        </p:txBody>
      </p:sp>
    </p:spTree>
    <p:extLst>
      <p:ext uri="{BB962C8B-B14F-4D97-AF65-F5344CB8AC3E}">
        <p14:creationId xmlns:p14="http://schemas.microsoft.com/office/powerpoint/2010/main" val="1169878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5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843" r="-51843"/>
          <a:stretch>
            <a:fillRect/>
          </a:stretch>
        </p:blipFill>
        <p:spPr>
          <a:xfrm>
            <a:off x="-739509" y="41090"/>
            <a:ext cx="10553834" cy="4581368"/>
          </a:xfrm>
        </p:spPr>
      </p:pic>
      <p:sp>
        <p:nvSpPr>
          <p:cNvPr id="7" name="Text Placeholder 6"/>
          <p:cNvSpPr>
            <a:spLocks noGrp="1"/>
          </p:cNvSpPr>
          <p:nvPr>
            <p:ph type="body" sz="quarter" idx="14"/>
          </p:nvPr>
        </p:nvSpPr>
        <p:spPr/>
        <p:txBody>
          <a:bodyPr>
            <a:noAutofit/>
          </a:bodyPr>
          <a:lstStyle/>
          <a:p>
            <a:r>
              <a:rPr lang="en-US" sz="1600" dirty="0"/>
              <a:t>Rods and cones are photoreceptors in the retina. Rods respond in low light and </a:t>
            </a:r>
            <a:r>
              <a:rPr lang="en-US" sz="1600" dirty="0" smtClean="0"/>
              <a:t>can detect </a:t>
            </a:r>
            <a:r>
              <a:rPr lang="en-US" sz="1600" dirty="0"/>
              <a:t>only shades of gray. Cones respond in intense light and are responsible for color vision</a:t>
            </a:r>
            <a:r>
              <a:rPr lang="en-US" sz="1600" dirty="0" smtClean="0"/>
              <a:t>. (</a:t>
            </a:r>
            <a:r>
              <a:rPr lang="en-US" sz="1600" dirty="0"/>
              <a:t>credit: modification of work by </a:t>
            </a:r>
            <a:r>
              <a:rPr lang="en-US" sz="1600" dirty="0" err="1"/>
              <a:t>Piotr</a:t>
            </a:r>
            <a:r>
              <a:rPr lang="en-US" sz="1600" dirty="0"/>
              <a:t> </a:t>
            </a:r>
            <a:r>
              <a:rPr lang="en-US" sz="1600" dirty="0" err="1"/>
              <a:t>Sliwa</a:t>
            </a:r>
            <a:r>
              <a:rPr lang="en-US" sz="1600" dirty="0"/>
              <a:t>)</a:t>
            </a:r>
          </a:p>
        </p:txBody>
      </p:sp>
    </p:spTree>
    <p:extLst>
      <p:ext uri="{BB962C8B-B14F-4D97-AF65-F5344CB8AC3E}">
        <p14:creationId xmlns:p14="http://schemas.microsoft.com/office/powerpoint/2010/main" val="2967818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 B36_00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91" r="-7591"/>
          <a:stretch>
            <a:fillRect/>
          </a:stretch>
        </p:blipFill>
        <p:spPr/>
      </p:pic>
      <p:sp>
        <p:nvSpPr>
          <p:cNvPr id="7" name="Text Placeholder 6"/>
          <p:cNvSpPr>
            <a:spLocks noGrp="1"/>
          </p:cNvSpPr>
          <p:nvPr>
            <p:ph type="body" sz="quarter" idx="14"/>
          </p:nvPr>
        </p:nvSpPr>
        <p:spPr/>
        <p:txBody>
          <a:bodyPr>
            <a:normAutofit/>
          </a:bodyPr>
          <a:lstStyle/>
          <a:p>
            <a:r>
              <a:rPr lang="en-US" sz="1600" dirty="0"/>
              <a:t>This shark uses its senses of sight, vibration (lateral-line system), and smell to hunt</a:t>
            </a:r>
            <a:r>
              <a:rPr lang="en-US" sz="1600" dirty="0" smtClean="0"/>
              <a:t>, but </a:t>
            </a:r>
            <a:r>
              <a:rPr lang="en-US" sz="1600" dirty="0"/>
              <a:t>it also relies on its ability to sense the electric fields of prey, a sense not present in most </a:t>
            </a:r>
            <a:r>
              <a:rPr lang="en-US" sz="1600" dirty="0" smtClean="0"/>
              <a:t>land animals</a:t>
            </a:r>
            <a:r>
              <a:rPr lang="en-US" sz="1600" dirty="0"/>
              <a:t>. (credit: modification of work by </a:t>
            </a:r>
            <a:r>
              <a:rPr lang="en-US" sz="1600" dirty="0" err="1"/>
              <a:t>Hermanus</a:t>
            </a:r>
            <a:r>
              <a:rPr lang="en-US" sz="1600" dirty="0"/>
              <a:t> Backpackers Hostel, South Africa)</a:t>
            </a:r>
          </a:p>
        </p:txBody>
      </p:sp>
    </p:spTree>
    <p:extLst>
      <p:ext uri="{BB962C8B-B14F-4D97-AF65-F5344CB8AC3E}">
        <p14:creationId xmlns:p14="http://schemas.microsoft.com/office/powerpoint/2010/main" val="36298689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36_05_06ab.jpg"/>
          <p:cNvPicPr>
            <a:picLocks noGrp="1" noChangeAspect="1"/>
          </p:cNvPicPr>
          <p:nvPr>
            <p:ph sz="half" idx="1"/>
          </p:nvPr>
        </p:nvPicPr>
        <p:blipFill>
          <a:blip r:embed="rId2">
            <a:extLst>
              <a:ext uri="{28A0092B-C50C-407E-A947-70E740481C1C}">
                <a14:useLocalDpi xmlns:a14="http://schemas.microsoft.com/office/drawing/2010/main" val="0"/>
              </a:ext>
            </a:extLst>
          </a:blip>
          <a:srcRect l="-1587" r="-1587"/>
          <a:stretch>
            <a:fillRect/>
          </a:stretch>
        </p:blipFill>
        <p:spPr>
          <a:xfrm>
            <a:off x="202220" y="80255"/>
            <a:ext cx="5028592" cy="5635423"/>
          </a:xfrm>
        </p:spPr>
      </p:pic>
      <p:sp>
        <p:nvSpPr>
          <p:cNvPr id="14" name="Text Placeholder 13"/>
          <p:cNvSpPr>
            <a:spLocks noGrp="1"/>
          </p:cNvSpPr>
          <p:nvPr>
            <p:ph sz="half" idx="2"/>
          </p:nvPr>
        </p:nvSpPr>
        <p:spPr>
          <a:xfrm>
            <a:off x="5230812" y="928030"/>
            <a:ext cx="3913188" cy="5256973"/>
          </a:xfrm>
        </p:spPr>
        <p:txBody>
          <a:bodyPr>
            <a:noAutofit/>
          </a:bodyPr>
          <a:lstStyle/>
          <a:p>
            <a:r>
              <a:rPr lang="en-US" sz="1600" dirty="0">
                <a:solidFill>
                  <a:srgbClr val="6CB255"/>
                </a:solidFill>
              </a:rPr>
              <a:t>(a) </a:t>
            </a:r>
            <a:r>
              <a:rPr lang="en-US" sz="1600" dirty="0">
                <a:solidFill>
                  <a:schemeClr val="tx1"/>
                </a:solidFill>
              </a:rPr>
              <a:t>Rhodopsin, the photoreceptor in vertebrates, has two parts: the trans-membrane protein </a:t>
            </a:r>
            <a:r>
              <a:rPr lang="en-US" sz="1600" dirty="0" err="1">
                <a:solidFill>
                  <a:schemeClr val="tx1"/>
                </a:solidFill>
              </a:rPr>
              <a:t>opsin</a:t>
            </a:r>
            <a:r>
              <a:rPr lang="en-US" sz="1600" dirty="0">
                <a:solidFill>
                  <a:schemeClr val="tx1"/>
                </a:solidFill>
              </a:rPr>
              <a:t>, and retinal. When light strikes retinal, it changes shape from </a:t>
            </a:r>
            <a:r>
              <a:rPr lang="en-US" sz="1600" dirty="0">
                <a:solidFill>
                  <a:srgbClr val="6CB255"/>
                </a:solidFill>
              </a:rPr>
              <a:t>(b) </a:t>
            </a:r>
            <a:r>
              <a:rPr lang="en-US" sz="1600" dirty="0">
                <a:solidFill>
                  <a:schemeClr val="tx1"/>
                </a:solidFill>
              </a:rPr>
              <a:t>a </a:t>
            </a:r>
            <a:r>
              <a:rPr lang="en-US" sz="1600" i="1" dirty="0" err="1">
                <a:solidFill>
                  <a:schemeClr val="tx1"/>
                </a:solidFill>
              </a:rPr>
              <a:t>cis</a:t>
            </a:r>
            <a:r>
              <a:rPr lang="en-US" sz="1600" i="1" dirty="0">
                <a:solidFill>
                  <a:schemeClr val="tx1"/>
                </a:solidFill>
              </a:rPr>
              <a:t> </a:t>
            </a:r>
            <a:r>
              <a:rPr lang="en-US" sz="1600" dirty="0">
                <a:solidFill>
                  <a:schemeClr val="tx1"/>
                </a:solidFill>
              </a:rPr>
              <a:t>to a </a:t>
            </a:r>
            <a:r>
              <a:rPr lang="en-US" sz="1600" i="1" dirty="0">
                <a:solidFill>
                  <a:schemeClr val="tx1"/>
                </a:solidFill>
              </a:rPr>
              <a:t>trans </a:t>
            </a:r>
            <a:r>
              <a:rPr lang="en-US" sz="1600" dirty="0">
                <a:solidFill>
                  <a:schemeClr val="tx1"/>
                </a:solidFill>
              </a:rPr>
              <a:t>form. The signal is passed to a G-protein called </a:t>
            </a:r>
            <a:r>
              <a:rPr lang="en-US" sz="1600" dirty="0" err="1">
                <a:solidFill>
                  <a:schemeClr val="tx1"/>
                </a:solidFill>
              </a:rPr>
              <a:t>transducin</a:t>
            </a:r>
            <a:r>
              <a:rPr lang="en-US" sz="1600" dirty="0">
                <a:solidFill>
                  <a:schemeClr val="tx1"/>
                </a:solidFill>
              </a:rPr>
              <a:t>, triggering a series of downstream events</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844431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36_05_07ab.jpg"/>
          <p:cNvPicPr>
            <a:picLocks noGrp="1" noChangeAspect="1"/>
          </p:cNvPicPr>
          <p:nvPr>
            <p:ph sz="half" idx="1"/>
          </p:nvPr>
        </p:nvPicPr>
        <p:blipFill>
          <a:blip r:embed="rId2">
            <a:extLst>
              <a:ext uri="{28A0092B-C50C-407E-A947-70E740481C1C}">
                <a14:useLocalDpi xmlns:a14="http://schemas.microsoft.com/office/drawing/2010/main" val="0"/>
              </a:ext>
            </a:extLst>
          </a:blip>
          <a:srcRect t="-5145" b="-5145"/>
          <a:stretch>
            <a:fillRect/>
          </a:stretch>
        </p:blipFill>
        <p:spPr>
          <a:xfrm>
            <a:off x="143569" y="466233"/>
            <a:ext cx="4666163" cy="5229258"/>
          </a:xfrm>
        </p:spPr>
      </p:pic>
      <p:sp>
        <p:nvSpPr>
          <p:cNvPr id="14" name="Text Placeholder 13"/>
          <p:cNvSpPr>
            <a:spLocks noGrp="1"/>
          </p:cNvSpPr>
          <p:nvPr>
            <p:ph sz="half" idx="2"/>
          </p:nvPr>
        </p:nvSpPr>
        <p:spPr>
          <a:xfrm>
            <a:off x="5094341" y="1227501"/>
            <a:ext cx="3913188" cy="5256973"/>
          </a:xfrm>
        </p:spPr>
        <p:txBody>
          <a:bodyPr>
            <a:noAutofit/>
          </a:bodyPr>
          <a:lstStyle/>
          <a:p>
            <a:r>
              <a:rPr lang="en-US" sz="1600" dirty="0">
                <a:solidFill>
                  <a:schemeClr val="tx1"/>
                </a:solidFill>
              </a:rPr>
              <a:t>When light strikes rhodopsin, the G-protein </a:t>
            </a:r>
            <a:r>
              <a:rPr lang="en-US" sz="1600" dirty="0" err="1">
                <a:solidFill>
                  <a:schemeClr val="tx1"/>
                </a:solidFill>
              </a:rPr>
              <a:t>transducin</a:t>
            </a:r>
            <a:r>
              <a:rPr lang="en-US" sz="1600" dirty="0">
                <a:solidFill>
                  <a:schemeClr val="tx1"/>
                </a:solidFill>
              </a:rPr>
              <a:t> is activated, which in turn activates </a:t>
            </a:r>
            <a:r>
              <a:rPr lang="en-US" sz="1600" dirty="0" err="1">
                <a:solidFill>
                  <a:schemeClr val="tx1"/>
                </a:solidFill>
              </a:rPr>
              <a:t>phosphodiesterase</a:t>
            </a:r>
            <a:r>
              <a:rPr lang="en-US" sz="1600" dirty="0">
                <a:solidFill>
                  <a:schemeClr val="tx1"/>
                </a:solidFill>
              </a:rPr>
              <a:t>. </a:t>
            </a:r>
            <a:r>
              <a:rPr lang="en-US" sz="1600" dirty="0" err="1">
                <a:solidFill>
                  <a:schemeClr val="tx1"/>
                </a:solidFill>
              </a:rPr>
              <a:t>Phosphodiesterase</a:t>
            </a:r>
            <a:r>
              <a:rPr lang="en-US" sz="1600" dirty="0">
                <a:solidFill>
                  <a:schemeClr val="tx1"/>
                </a:solidFill>
              </a:rPr>
              <a:t> converts </a:t>
            </a:r>
            <a:r>
              <a:rPr lang="en-US" sz="1600" dirty="0" err="1">
                <a:solidFill>
                  <a:schemeClr val="tx1"/>
                </a:solidFill>
              </a:rPr>
              <a:t>cGMP</a:t>
            </a:r>
            <a:r>
              <a:rPr lang="en-US" sz="1600" dirty="0">
                <a:solidFill>
                  <a:schemeClr val="tx1"/>
                </a:solidFill>
              </a:rPr>
              <a:t> to GMP, thereby closing sodium channels. As a result, the membrane becomes hyperpolarized. The hyperpolarized membrane does not release glutamate to the bipolar cell</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5370188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5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a:xfrm>
            <a:off x="-384903" y="282209"/>
            <a:ext cx="9998382" cy="4340249"/>
          </a:xfrm>
        </p:spPr>
      </p:pic>
      <p:sp>
        <p:nvSpPr>
          <p:cNvPr id="7" name="Text Placeholder 6"/>
          <p:cNvSpPr>
            <a:spLocks noGrp="1"/>
          </p:cNvSpPr>
          <p:nvPr>
            <p:ph type="body" sz="quarter" idx="14"/>
          </p:nvPr>
        </p:nvSpPr>
        <p:spPr/>
        <p:txBody>
          <a:bodyPr>
            <a:noAutofit/>
          </a:bodyPr>
          <a:lstStyle/>
          <a:p>
            <a:r>
              <a:rPr lang="en-US" sz="1600" dirty="0"/>
              <a:t>Human rod cells and the different types of cone cells each have an optimal </a:t>
            </a:r>
            <a:r>
              <a:rPr lang="en-US" sz="1600" dirty="0" smtClean="0"/>
              <a:t>wavelength. However</a:t>
            </a:r>
            <a:r>
              <a:rPr lang="en-US" sz="1600" dirty="0"/>
              <a:t>, there is considerable overlap in the wavelengths of light detected.</a:t>
            </a:r>
            <a:endParaRPr lang="en-US" sz="1550" dirty="0"/>
          </a:p>
        </p:txBody>
      </p:sp>
    </p:spTree>
    <p:extLst>
      <p:ext uri="{BB962C8B-B14F-4D97-AF65-F5344CB8AC3E}">
        <p14:creationId xmlns:p14="http://schemas.microsoft.com/office/powerpoint/2010/main" val="40590037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5_0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211" r="-33211"/>
          <a:stretch>
            <a:fillRect/>
          </a:stretch>
        </p:blipFill>
        <p:spPr/>
      </p:pic>
      <p:sp>
        <p:nvSpPr>
          <p:cNvPr id="7" name="Text Placeholder 6"/>
          <p:cNvSpPr>
            <a:spLocks noGrp="1"/>
          </p:cNvSpPr>
          <p:nvPr>
            <p:ph type="body" sz="quarter" idx="14"/>
          </p:nvPr>
        </p:nvSpPr>
        <p:spPr/>
        <p:txBody>
          <a:bodyPr>
            <a:noAutofit/>
          </a:bodyPr>
          <a:lstStyle/>
          <a:p>
            <a:r>
              <a:rPr lang="en-US" sz="1600" dirty="0"/>
              <a:t>View this flag to understand how retinal processing works. Stare at the center of </a:t>
            </a:r>
            <a:r>
              <a:rPr lang="en-US" sz="1600" dirty="0" smtClean="0"/>
              <a:t>the flag </a:t>
            </a:r>
            <a:r>
              <a:rPr lang="en-US" sz="1600" dirty="0"/>
              <a:t>(indicated by the white dot) for 45 seconds, and then quickly look at a white background, </a:t>
            </a:r>
            <a:r>
              <a:rPr lang="en-US" sz="1600" dirty="0" smtClean="0"/>
              <a:t>noticing how </a:t>
            </a:r>
            <a:r>
              <a:rPr lang="en-US" sz="1600" dirty="0"/>
              <a:t>colors appear.</a:t>
            </a:r>
            <a:endParaRPr lang="en-US" sz="1550" dirty="0"/>
          </a:p>
        </p:txBody>
      </p:sp>
    </p:spTree>
    <p:extLst>
      <p:ext uri="{BB962C8B-B14F-4D97-AF65-F5344CB8AC3E}">
        <p14:creationId xmlns:p14="http://schemas.microsoft.com/office/powerpoint/2010/main" val="14582808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36_01_02ab.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1625" r="-51625"/>
          <a:stretch>
            <a:fillRect/>
          </a:stretch>
        </p:blipFill>
        <p:spPr>
          <a:xfrm>
            <a:off x="-1795401" y="229073"/>
            <a:ext cx="13393280" cy="5813957"/>
          </a:xfrm>
        </p:spPr>
      </p:pic>
    </p:spTree>
    <p:extLst>
      <p:ext uri="{BB962C8B-B14F-4D97-AF65-F5344CB8AC3E}">
        <p14:creationId xmlns:p14="http://schemas.microsoft.com/office/powerpoint/2010/main" val="26897916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1_01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04" b="-1804"/>
          <a:stretch>
            <a:fillRect/>
          </a:stretch>
        </p:blipFill>
        <p:spPr>
          <a:xfrm>
            <a:off x="0" y="692695"/>
            <a:ext cx="9012871" cy="3912443"/>
          </a:xfrm>
        </p:spPr>
      </p:pic>
      <p:sp>
        <p:nvSpPr>
          <p:cNvPr id="7" name="Text Placeholder 6"/>
          <p:cNvSpPr>
            <a:spLocks noGrp="1"/>
          </p:cNvSpPr>
          <p:nvPr>
            <p:ph type="body" sz="quarter" idx="14"/>
          </p:nvPr>
        </p:nvSpPr>
        <p:spPr/>
        <p:txBody>
          <a:bodyPr>
            <a:normAutofit/>
          </a:bodyPr>
          <a:lstStyle/>
          <a:p>
            <a:r>
              <a:rPr lang="en-US" sz="1600" dirty="0"/>
              <a:t>In humans, with the exception of olfaction, all sensory signals are routed from the </a:t>
            </a:r>
            <a:r>
              <a:rPr lang="en-US" sz="1600" dirty="0">
                <a:solidFill>
                  <a:srgbClr val="6CB255"/>
                </a:solidFill>
              </a:rPr>
              <a:t>(a</a:t>
            </a:r>
            <a:r>
              <a:rPr lang="en-US" sz="1600" dirty="0" smtClean="0">
                <a:solidFill>
                  <a:srgbClr val="6CB255"/>
                </a:solidFill>
              </a:rPr>
              <a:t>)</a:t>
            </a:r>
            <a:r>
              <a:rPr lang="en-US" sz="1600" dirty="0" smtClean="0"/>
              <a:t> thalamus </a:t>
            </a:r>
            <a:r>
              <a:rPr lang="en-US" sz="1600" dirty="0"/>
              <a:t>to </a:t>
            </a:r>
            <a:r>
              <a:rPr lang="en-US" sz="1600" dirty="0">
                <a:solidFill>
                  <a:srgbClr val="6CB255"/>
                </a:solidFill>
              </a:rPr>
              <a:t>(b)</a:t>
            </a:r>
            <a:r>
              <a:rPr lang="en-US" sz="1600" dirty="0"/>
              <a:t> final processing regions in the cortex of the brain. (credit b: modification of work </a:t>
            </a:r>
            <a:r>
              <a:rPr lang="en-US" sz="1600" dirty="0" smtClean="0"/>
              <a:t>by </a:t>
            </a:r>
            <a:r>
              <a:rPr lang="en-US" sz="1600" dirty="0" err="1" smtClean="0"/>
              <a:t>Polina</a:t>
            </a:r>
            <a:r>
              <a:rPr lang="en-US" sz="1600" dirty="0" smtClean="0"/>
              <a:t> </a:t>
            </a:r>
            <a:r>
              <a:rPr lang="en-US" sz="1600" dirty="0" err="1"/>
              <a:t>Tishina</a:t>
            </a:r>
            <a:r>
              <a:rPr lang="en-US" sz="1600" dirty="0"/>
              <a:t>)</a:t>
            </a:r>
          </a:p>
        </p:txBody>
      </p:sp>
    </p:spTree>
    <p:extLst>
      <p:ext uri="{BB962C8B-B14F-4D97-AF65-F5344CB8AC3E}">
        <p14:creationId xmlns:p14="http://schemas.microsoft.com/office/powerpoint/2010/main" val="2979046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2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960" r="-53960"/>
          <a:stretch>
            <a:fillRect/>
          </a:stretch>
        </p:blipFill>
        <p:spPr>
          <a:xfrm>
            <a:off x="-1757770" y="62694"/>
            <a:ext cx="11764386" cy="5106862"/>
          </a:xfrm>
        </p:spPr>
      </p:pic>
      <p:sp>
        <p:nvSpPr>
          <p:cNvPr id="7" name="Text Placeholder 6"/>
          <p:cNvSpPr>
            <a:spLocks noGrp="1"/>
          </p:cNvSpPr>
          <p:nvPr>
            <p:ph type="body" sz="quarter" idx="14"/>
          </p:nvPr>
        </p:nvSpPr>
        <p:spPr>
          <a:xfrm>
            <a:off x="457200" y="5427173"/>
            <a:ext cx="8062912" cy="1166382"/>
          </a:xfrm>
        </p:spPr>
        <p:txBody>
          <a:bodyPr>
            <a:normAutofit/>
          </a:bodyPr>
          <a:lstStyle/>
          <a:p>
            <a:r>
              <a:rPr lang="en-US" sz="1600" dirty="0"/>
              <a:t>Mammalian skin has three layers: an epidermis, a dermis, and a hypodermis. (</a:t>
            </a:r>
            <a:r>
              <a:rPr lang="en-US" sz="1600" dirty="0" smtClean="0"/>
              <a:t>credit: modification </a:t>
            </a:r>
            <a:r>
              <a:rPr lang="en-US" sz="1600" dirty="0"/>
              <a:t>of work by Don Bliss, National Cancer Institute)</a:t>
            </a:r>
          </a:p>
        </p:txBody>
      </p:sp>
    </p:spTree>
    <p:extLst>
      <p:ext uri="{BB962C8B-B14F-4D97-AF65-F5344CB8AC3E}">
        <p14:creationId xmlns:p14="http://schemas.microsoft.com/office/powerpoint/2010/main" val="2589729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2_02.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20" r="-9920"/>
          <a:stretch>
            <a:fillRect/>
          </a:stretch>
        </p:blipFill>
        <p:spPr>
          <a:xfrm>
            <a:off x="-207602" y="474624"/>
            <a:ext cx="9555127" cy="4147834"/>
          </a:xfrm>
        </p:spPr>
      </p:pic>
      <p:sp>
        <p:nvSpPr>
          <p:cNvPr id="7" name="Text Placeholder 6"/>
          <p:cNvSpPr>
            <a:spLocks noGrp="1"/>
          </p:cNvSpPr>
          <p:nvPr>
            <p:ph type="body" sz="quarter" idx="14"/>
          </p:nvPr>
        </p:nvSpPr>
        <p:spPr/>
        <p:txBody>
          <a:bodyPr>
            <a:normAutofit fontScale="85000" lnSpcReduction="10000"/>
          </a:bodyPr>
          <a:lstStyle/>
          <a:p>
            <a:r>
              <a:rPr lang="en-US" sz="1600" dirty="0"/>
              <a:t>Four of the primary mechanoreceptors in human skin are shown. Merkel’s disks</a:t>
            </a:r>
            <a:r>
              <a:rPr lang="en-US" sz="1600" dirty="0" smtClean="0"/>
              <a:t>, which </a:t>
            </a:r>
            <a:r>
              <a:rPr lang="en-US" sz="1600" dirty="0"/>
              <a:t>are </a:t>
            </a:r>
            <a:r>
              <a:rPr lang="en-US" sz="1600" dirty="0" err="1"/>
              <a:t>unencapsulated</a:t>
            </a:r>
            <a:r>
              <a:rPr lang="en-US" sz="1600" dirty="0"/>
              <a:t>, respond to light touch. </a:t>
            </a:r>
            <a:r>
              <a:rPr lang="en-US" sz="1600" dirty="0" err="1"/>
              <a:t>Meissner’s</a:t>
            </a:r>
            <a:r>
              <a:rPr lang="en-US" sz="1600" dirty="0"/>
              <a:t> corpuscles, </a:t>
            </a:r>
            <a:r>
              <a:rPr lang="en-US" sz="1600" dirty="0" err="1"/>
              <a:t>Ruffini</a:t>
            </a:r>
            <a:r>
              <a:rPr lang="en-US" sz="1600" dirty="0"/>
              <a:t> endings</a:t>
            </a:r>
            <a:r>
              <a:rPr lang="en-US" sz="1600" dirty="0" smtClean="0"/>
              <a:t>, </a:t>
            </a:r>
            <a:r>
              <a:rPr lang="en-US" sz="1600" dirty="0" err="1" smtClean="0"/>
              <a:t>Pacinian</a:t>
            </a:r>
            <a:r>
              <a:rPr lang="en-US" sz="1600" dirty="0" smtClean="0"/>
              <a:t> </a:t>
            </a:r>
            <a:r>
              <a:rPr lang="en-US" sz="1600" dirty="0"/>
              <a:t>corpuscles, and Krause end bulbs are all encapsulated. </a:t>
            </a:r>
            <a:r>
              <a:rPr lang="en-US" sz="1600" dirty="0" err="1"/>
              <a:t>Meissner’s</a:t>
            </a:r>
            <a:r>
              <a:rPr lang="en-US" sz="1600" dirty="0"/>
              <a:t> </a:t>
            </a:r>
            <a:r>
              <a:rPr lang="en-US" sz="1600" dirty="0" smtClean="0"/>
              <a:t>corpuscles respond </a:t>
            </a:r>
            <a:r>
              <a:rPr lang="en-US" sz="1600" dirty="0"/>
              <a:t>to touch and low-frequency vibration. </a:t>
            </a:r>
            <a:r>
              <a:rPr lang="en-US" sz="1600" dirty="0" err="1"/>
              <a:t>Ruffini</a:t>
            </a:r>
            <a:r>
              <a:rPr lang="en-US" sz="1600" dirty="0"/>
              <a:t> endings detect stretch, deformation </a:t>
            </a:r>
            <a:r>
              <a:rPr lang="en-US" sz="1600" dirty="0" smtClean="0"/>
              <a:t>within joints</a:t>
            </a:r>
            <a:r>
              <a:rPr lang="en-US" sz="1600" dirty="0"/>
              <a:t>, and warmth. </a:t>
            </a:r>
            <a:r>
              <a:rPr lang="en-US" sz="1600" dirty="0" err="1"/>
              <a:t>Pacinian</a:t>
            </a:r>
            <a:r>
              <a:rPr lang="en-US" sz="1600" dirty="0"/>
              <a:t> corpuscles detect transient pressure and high-frequency </a:t>
            </a:r>
            <a:r>
              <a:rPr lang="en-US" sz="1600" dirty="0" smtClean="0"/>
              <a:t>vibration. </a:t>
            </a:r>
            <a:r>
              <a:rPr lang="de-DE" sz="1600" dirty="0" smtClean="0"/>
              <a:t>Krause </a:t>
            </a:r>
            <a:r>
              <a:rPr lang="de-DE" sz="1600" dirty="0"/>
              <a:t>end </a:t>
            </a:r>
            <a:r>
              <a:rPr lang="de-DE" sz="1600" dirty="0" err="1"/>
              <a:t>bulbs</a:t>
            </a:r>
            <a:r>
              <a:rPr lang="de-DE" sz="1600" dirty="0"/>
              <a:t> </a:t>
            </a:r>
            <a:r>
              <a:rPr lang="de-DE" sz="1600" dirty="0" err="1"/>
              <a:t>detect</a:t>
            </a:r>
            <a:r>
              <a:rPr lang="de-DE" sz="1600" dirty="0"/>
              <a:t> </a:t>
            </a:r>
            <a:r>
              <a:rPr lang="de-DE" sz="1600" dirty="0" err="1"/>
              <a:t>cold</a:t>
            </a:r>
            <a:r>
              <a:rPr lang="de-DE" sz="1600" dirty="0"/>
              <a:t>.</a:t>
            </a:r>
            <a:endParaRPr lang="en-US" sz="1600" dirty="0"/>
          </a:p>
        </p:txBody>
      </p:sp>
    </p:spTree>
    <p:extLst>
      <p:ext uri="{BB962C8B-B14F-4D97-AF65-F5344CB8AC3E}">
        <p14:creationId xmlns:p14="http://schemas.microsoft.com/office/powerpoint/2010/main" val="2595993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2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387" r="-36387"/>
          <a:stretch>
            <a:fillRect/>
          </a:stretch>
        </p:blipFill>
        <p:spPr>
          <a:xfrm>
            <a:off x="-769751" y="211076"/>
            <a:ext cx="10162248" cy="4411382"/>
          </a:xfrm>
        </p:spPr>
      </p:pic>
      <p:sp>
        <p:nvSpPr>
          <p:cNvPr id="7" name="Text Placeholder 6"/>
          <p:cNvSpPr>
            <a:spLocks noGrp="1"/>
          </p:cNvSpPr>
          <p:nvPr>
            <p:ph type="body" sz="quarter" idx="14"/>
          </p:nvPr>
        </p:nvSpPr>
        <p:spPr/>
        <p:txBody>
          <a:bodyPr>
            <a:normAutofit/>
          </a:bodyPr>
          <a:lstStyle/>
          <a:p>
            <a:r>
              <a:rPr lang="en-US" sz="1600" dirty="0" err="1"/>
              <a:t>Meissner</a:t>
            </a:r>
            <a:r>
              <a:rPr lang="en-US" sz="1600" dirty="0"/>
              <a:t> corpuscles in the fingertips, such as the one viewed here using </a:t>
            </a:r>
            <a:r>
              <a:rPr lang="en-US" sz="1600" dirty="0" smtClean="0"/>
              <a:t>bright field </a:t>
            </a:r>
            <a:r>
              <a:rPr lang="en-US" sz="1600" dirty="0"/>
              <a:t>light microscopy, allow for touch discrimination of fine detail. (credit: modification of work </a:t>
            </a:r>
            <a:r>
              <a:rPr lang="en-US" sz="1600" dirty="0" smtClean="0"/>
              <a:t>by </a:t>
            </a:r>
            <a:r>
              <a:rPr lang="en-US" sz="1600" dirty="0">
                <a:solidFill>
                  <a:schemeClr val="tx1"/>
                </a:solidFill>
              </a:rPr>
              <a:t>“</a:t>
            </a:r>
            <a:r>
              <a:rPr lang="en-US" sz="1600" dirty="0" err="1" smtClean="0"/>
              <a:t>Wbensmith</a:t>
            </a:r>
            <a:r>
              <a:rPr lang="en-US" sz="1600" dirty="0">
                <a:solidFill>
                  <a:schemeClr val="tx1"/>
                </a:solidFill>
              </a:rPr>
              <a:t>”</a:t>
            </a:r>
            <a:r>
              <a:rPr lang="en-US" sz="1600" dirty="0" smtClean="0"/>
              <a:t>/</a:t>
            </a:r>
            <a:r>
              <a:rPr lang="en-US" sz="1600" dirty="0"/>
              <a:t>Wikimedia Commons; scale-bar data from Matt Russell)</a:t>
            </a:r>
          </a:p>
        </p:txBody>
      </p:sp>
    </p:spTree>
    <p:extLst>
      <p:ext uri="{BB962C8B-B14F-4D97-AF65-F5344CB8AC3E}">
        <p14:creationId xmlns:p14="http://schemas.microsoft.com/office/powerpoint/2010/main" val="37926840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36_02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289" r="-56289"/>
          <a:stretch>
            <a:fillRect/>
          </a:stretch>
        </p:blipFill>
        <p:spPr>
          <a:xfrm>
            <a:off x="-1035013" y="96592"/>
            <a:ext cx="10425975" cy="4525865"/>
          </a:xfrm>
        </p:spPr>
      </p:pic>
      <p:sp>
        <p:nvSpPr>
          <p:cNvPr id="7" name="Text Placeholder 6"/>
          <p:cNvSpPr>
            <a:spLocks noGrp="1"/>
          </p:cNvSpPr>
          <p:nvPr>
            <p:ph type="body" sz="quarter" idx="14"/>
          </p:nvPr>
        </p:nvSpPr>
        <p:spPr/>
        <p:txBody>
          <a:bodyPr>
            <a:normAutofit/>
          </a:bodyPr>
          <a:lstStyle/>
          <a:p>
            <a:r>
              <a:rPr lang="en-US" sz="1600" dirty="0" err="1"/>
              <a:t>Pacinian</a:t>
            </a:r>
            <a:r>
              <a:rPr lang="en-US" sz="1600" dirty="0"/>
              <a:t> corpuscles, such as these visualized using bright field light microscopy, </a:t>
            </a:r>
            <a:r>
              <a:rPr lang="en-US" sz="1600" dirty="0" smtClean="0"/>
              <a:t>detect pressure </a:t>
            </a:r>
            <a:r>
              <a:rPr lang="en-US" sz="1600" dirty="0"/>
              <a:t>(touch) and high-frequency vibration. (credit: modification of work by Ed </a:t>
            </a:r>
            <a:r>
              <a:rPr lang="en-US" sz="1600" dirty="0" err="1"/>
              <a:t>Uthman</a:t>
            </a:r>
            <a:r>
              <a:rPr lang="en-US" sz="1600" dirty="0"/>
              <a:t>; scale-</a:t>
            </a:r>
            <a:r>
              <a:rPr lang="en-US" sz="1600" dirty="0" smtClean="0"/>
              <a:t>bar data </a:t>
            </a:r>
            <a:r>
              <a:rPr lang="en-US" sz="1600" dirty="0"/>
              <a:t>from Matt Russell)</a:t>
            </a:r>
          </a:p>
        </p:txBody>
      </p:sp>
    </p:spTree>
    <p:extLst>
      <p:ext uri="{BB962C8B-B14F-4D97-AF65-F5344CB8AC3E}">
        <p14:creationId xmlns:p14="http://schemas.microsoft.com/office/powerpoint/2010/main" val="2949056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36_03_01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908" r="-29908"/>
          <a:stretch>
            <a:fillRect/>
          </a:stretch>
        </p:blipFill>
        <p:spPr>
          <a:xfrm>
            <a:off x="-610930" y="152487"/>
            <a:ext cx="10563169" cy="4585420"/>
          </a:xfrm>
        </p:spPr>
      </p:pic>
      <p:sp>
        <p:nvSpPr>
          <p:cNvPr id="7" name="Text Placeholder 6"/>
          <p:cNvSpPr>
            <a:spLocks noGrp="1"/>
          </p:cNvSpPr>
          <p:nvPr>
            <p:ph type="body" sz="quarter" idx="14"/>
          </p:nvPr>
        </p:nvSpPr>
        <p:spPr/>
        <p:txBody>
          <a:bodyPr>
            <a:normAutofit/>
          </a:bodyPr>
          <a:lstStyle/>
          <a:p>
            <a:r>
              <a:rPr lang="en-US" sz="1600" dirty="0"/>
              <a:t>In the human olfactory system, </a:t>
            </a:r>
            <a:r>
              <a:rPr lang="en-US" sz="1600" dirty="0">
                <a:solidFill>
                  <a:srgbClr val="6CB255"/>
                </a:solidFill>
              </a:rPr>
              <a:t>(a)</a:t>
            </a:r>
            <a:r>
              <a:rPr lang="en-US" sz="1600" dirty="0"/>
              <a:t> bipolar olfactory neurons extend from </a:t>
            </a:r>
            <a:r>
              <a:rPr lang="en-US" sz="1600" dirty="0">
                <a:solidFill>
                  <a:srgbClr val="6CB255"/>
                </a:solidFill>
              </a:rPr>
              <a:t>(b)</a:t>
            </a:r>
            <a:r>
              <a:rPr lang="en-US" sz="1600" dirty="0"/>
              <a:t> the </a:t>
            </a:r>
            <a:r>
              <a:rPr lang="en-US" sz="1600" dirty="0" smtClean="0"/>
              <a:t>olfactory epithelium</a:t>
            </a:r>
            <a:r>
              <a:rPr lang="en-US" sz="1600" dirty="0"/>
              <a:t>, where olfactory receptors are located, to the olfactory bulb. (credit: modification of </a:t>
            </a:r>
            <a:r>
              <a:rPr lang="en-US" sz="1600" dirty="0" smtClean="0"/>
              <a:t>work by </a:t>
            </a:r>
            <a:r>
              <a:rPr lang="en-US" sz="1600" dirty="0"/>
              <a:t>Patrick J. Lynch, medical illustrator; C. Carl Jaffe, MD, cardiologist)</a:t>
            </a:r>
          </a:p>
        </p:txBody>
      </p:sp>
    </p:spTree>
    <p:extLst>
      <p:ext uri="{BB962C8B-B14F-4D97-AF65-F5344CB8AC3E}">
        <p14:creationId xmlns:p14="http://schemas.microsoft.com/office/powerpoint/2010/main" val="18379163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510</TotalTime>
  <Words>1106</Words>
  <Application>Microsoft Macintosh PowerPoint</Application>
  <PresentationFormat>On-screen Show (4:3)</PresentationFormat>
  <Paragraphs>28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Amanda Coolidge</cp:lastModifiedBy>
  <cp:revision>150</cp:revision>
  <dcterms:created xsi:type="dcterms:W3CDTF">2012-06-04T02:13:36Z</dcterms:created>
  <dcterms:modified xsi:type="dcterms:W3CDTF">2015-04-20T19:51:56Z</dcterms:modified>
</cp:coreProperties>
</file>