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23"/>
  </p:notesMasterIdLst>
  <p:handoutMasterIdLst>
    <p:handoutMasterId r:id="rId24"/>
  </p:handoutMasterIdLst>
  <p:sldIdLst>
    <p:sldId id="365" r:id="rId2"/>
    <p:sldId id="280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9" r:id="rId11"/>
    <p:sldId id="283" r:id="rId12"/>
    <p:sldId id="360" r:id="rId13"/>
    <p:sldId id="361" r:id="rId14"/>
    <p:sldId id="310" r:id="rId15"/>
    <p:sldId id="362" r:id="rId16"/>
    <p:sldId id="311" r:id="rId17"/>
    <p:sldId id="363" r:id="rId18"/>
    <p:sldId id="312" r:id="rId19"/>
    <p:sldId id="356" r:id="rId20"/>
    <p:sldId id="357" r:id="rId21"/>
    <p:sldId id="3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4532" autoAdjust="0"/>
  </p:normalViewPr>
  <p:slideViewPr>
    <p:cSldViewPr snapToGrid="0" snapToObjects="1"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5D27-0ED8-5643-9561-98951A5EDF96}" type="datetimeFigureOut">
              <a:rPr lang="en-US" smtClean="0"/>
              <a:t>2015-04-20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FD14-2237-D047-9A04-C670C7FF8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9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FD14-2237-D047-9A04-C670C7FF83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8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creativecommons.org/licenses/by/4.0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64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480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01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8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4637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2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3057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1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>
            <a:hlinkClick r:id="rId3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4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0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932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861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99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635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hlinkClick r:id="rId2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10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65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hyperlink" Target="https://creativecommons.org/licenses/by/4.0/" TargetMode="External"/><Relationship Id="rId34" Type="http://schemas.openxmlformats.org/officeDocument/2006/relationships/hyperlink" Target="https://creativecommons.org/licenses/by/3.0/" TargetMode="External"/><Relationship Id="rId3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hlinkClick r:id="rId33"/>
          </p:cNvPr>
          <p:cNvSpPr txBox="1"/>
          <p:nvPr userDrawn="1"/>
        </p:nvSpPr>
        <p:spPr>
          <a:xfrm>
            <a:off x="1097488" y="6304285"/>
            <a:ext cx="36728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 smtClean="0"/>
              <a:t>This work is licensed under a</a:t>
            </a:r>
          </a:p>
          <a:p>
            <a:r>
              <a:rPr lang="en-CA" sz="1050" dirty="0" smtClean="0">
                <a:hlinkClick r:id="rId34"/>
              </a:rPr>
              <a:t>Creative Commons Attribution 4.0 International License</a:t>
            </a:r>
            <a:r>
              <a:rPr lang="en-CA" sz="1050" dirty="0" smtClean="0"/>
              <a:t> (CC-BY).</a:t>
            </a:r>
            <a:endParaRPr lang="en-CA" sz="105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350836" y="6304285"/>
            <a:ext cx="2427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050" b="1" dirty="0" smtClean="0"/>
              <a:t>Concepts of Biology</a:t>
            </a:r>
          </a:p>
          <a:p>
            <a:r>
              <a:rPr lang="en-CA" sz="1050" dirty="0" smtClean="0"/>
              <a:t>Chapter 18: </a:t>
            </a:r>
            <a:r>
              <a:rPr lang="en-US" sz="105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cap="none" dirty="0" smtClean="0">
              <a:solidFill>
                <a:srgbClr val="212F62"/>
              </a:solidFill>
              <a:latin typeface="+mn-lt"/>
            </a:endParaRPr>
          </a:p>
        </p:txBody>
      </p:sp>
      <p:pic>
        <p:nvPicPr>
          <p:cNvPr id="9" name="Picture 4" descr="http://i.creativecommons.org/l/by/3.0/88x31.png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" y="6397627"/>
            <a:ext cx="628650" cy="2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427808" y="6257110"/>
            <a:ext cx="8275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  <p:sldLayoutId id="2147483948" r:id="rId26"/>
    <p:sldLayoutId id="2147483949" r:id="rId27"/>
    <p:sldLayoutId id="2147483950" r:id="rId28"/>
    <p:sldLayoutId id="2147483916" r:id="rId29"/>
    <p:sldLayoutId id="2147483920" r:id="rId30"/>
    <p:sldLayoutId id="2147483913" r:id="rId3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Concepts of Biology:</a:t>
            </a:r>
          </a:p>
          <a:p>
            <a:r>
              <a:rPr lang="en-US" sz="3700" b="1" dirty="0" smtClean="0">
                <a:solidFill>
                  <a:srgbClr val="000000"/>
                </a:solidFill>
                <a:latin typeface="+mn-lt"/>
              </a:rPr>
              <a:t>The Endocrine System</a:t>
            </a:r>
            <a:endParaRPr lang="en-US" sz="37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64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37_03_0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96" r="-39396"/>
          <a:stretch>
            <a:fillRect/>
          </a:stretch>
        </p:blipFill>
        <p:spPr>
          <a:xfrm>
            <a:off x="-225504" y="249042"/>
            <a:ext cx="5355388" cy="6001656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4606925" y="5229887"/>
            <a:ext cx="3913188" cy="113470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Hormonal regulation of the female reproductive system involves hormones from the hypothalamus, pituitary, and ovaries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0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igure_B37_03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902" r="-52902"/>
          <a:stretch>
            <a:fillRect/>
          </a:stretch>
        </p:blipFill>
        <p:spPr>
          <a:xfrm>
            <a:off x="-834231" y="233444"/>
            <a:ext cx="10621033" cy="461053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427173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The main symptoms of diabetes are shown. (credit: modification of work by </a:t>
            </a:r>
            <a:r>
              <a:rPr lang="en-US" sz="1600" dirty="0" smtClean="0"/>
              <a:t>Mikael </a:t>
            </a:r>
            <a:r>
              <a:rPr lang="da-DK" sz="1600" dirty="0" err="1" smtClean="0"/>
              <a:t>Häggström</a:t>
            </a:r>
            <a:r>
              <a:rPr lang="da-DK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904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37_03_04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7" b="-2877"/>
          <a:stretch>
            <a:fillRect/>
          </a:stretch>
        </p:blipFill>
        <p:spPr>
          <a:xfrm>
            <a:off x="404442" y="746506"/>
            <a:ext cx="4722035" cy="5291872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126477" y="746506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Insulin and glucagon regulate blood glucose levels</a:t>
            </a:r>
            <a:r>
              <a:rPr lang="en-US" sz="1600" dirty="0" smtClean="0"/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37_03_0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5" r="-2735"/>
          <a:stretch>
            <a:fillRect/>
          </a:stretch>
        </p:blipFill>
        <p:spPr>
          <a:xfrm>
            <a:off x="324709" y="199234"/>
            <a:ext cx="5200063" cy="5827587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080078" y="1094544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Parathyroid hormone (PTH) is released in response to low blood calcium levels. It increases blood calcium levels by targeting the skeleton, the kidneys, and the intestine. (credit: modification of work by Mikael </a:t>
            </a:r>
            <a:r>
              <a:rPr lang="en-US" sz="1600" dirty="0" err="1">
                <a:solidFill>
                  <a:srgbClr val="000000"/>
                </a:solidFill>
              </a:rPr>
              <a:t>Häggström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igure_B37_03_06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03" r="-42103"/>
          <a:stretch>
            <a:fillRect/>
          </a:stretch>
        </p:blipFill>
        <p:spPr>
          <a:xfrm>
            <a:off x="-1217638" y="124522"/>
            <a:ext cx="10361638" cy="449793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Growth hormone directly accelerates the rate of protein synthesis in skeletal </a:t>
            </a:r>
            <a:r>
              <a:rPr lang="en-US" sz="1600" dirty="0" smtClean="0"/>
              <a:t>muscle and </a:t>
            </a:r>
            <a:r>
              <a:rPr lang="en-US" sz="1600" dirty="0"/>
              <a:t>bones. Insulin-like growth factor 1 (IGF-1) is activated by growth hormone and also </a:t>
            </a:r>
            <a:r>
              <a:rPr lang="en-US" sz="1600" dirty="0" smtClean="0"/>
              <a:t>allows formation </a:t>
            </a:r>
            <a:r>
              <a:rPr lang="en-US" sz="1600" dirty="0"/>
              <a:t>of new proteins in muscle cells and bone. (credit: modification of work by </a:t>
            </a:r>
            <a:r>
              <a:rPr lang="en-US" sz="1600" dirty="0" smtClean="0"/>
              <a:t>Mikael </a:t>
            </a:r>
            <a:r>
              <a:rPr lang="da-DK" sz="1600" dirty="0" err="1" smtClean="0"/>
              <a:t>Häggström</a:t>
            </a:r>
            <a:r>
              <a:rPr lang="da-DK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972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37_04_0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>
          <a:xfrm>
            <a:off x="-426237" y="192479"/>
            <a:ext cx="5294736" cy="5933685"/>
          </a:xfrm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5101574" y="497463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anterior pituitary stimulates the thyroid gland to release thyroid hormones T</a:t>
            </a:r>
            <a:r>
              <a:rPr lang="en-US" sz="1600" baseline="-25000" dirty="0">
                <a:solidFill>
                  <a:srgbClr val="000000"/>
                </a:solidFill>
              </a:rPr>
              <a:t>3</a:t>
            </a:r>
            <a:r>
              <a:rPr lang="en-US" sz="1600" dirty="0">
                <a:solidFill>
                  <a:srgbClr val="000000"/>
                </a:solidFill>
              </a:rPr>
              <a:t> and T</a:t>
            </a:r>
            <a:r>
              <a:rPr lang="en-US" sz="1600" baseline="-25000" dirty="0">
                <a:solidFill>
                  <a:srgbClr val="000000"/>
                </a:solidFill>
              </a:rPr>
              <a:t>4</a:t>
            </a:r>
            <a:r>
              <a:rPr lang="en-US" sz="1600" dirty="0">
                <a:solidFill>
                  <a:srgbClr val="000000"/>
                </a:solidFill>
              </a:rPr>
              <a:t>. Increasing levels of these hormones in the blood results in feedback to the hypothalamus and anterior pituitary to inhibit further signaling to the thyroid gland. (credit: modification of work by Mikael </a:t>
            </a:r>
            <a:r>
              <a:rPr lang="en-US" sz="1600" dirty="0" err="1">
                <a:solidFill>
                  <a:srgbClr val="000000"/>
                </a:solidFill>
              </a:rPr>
              <a:t>Häggström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66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igure_B37_05_01a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77" b="-13277"/>
          <a:stretch>
            <a:fillRect/>
          </a:stretch>
        </p:blipFill>
        <p:spPr>
          <a:xfrm>
            <a:off x="80385" y="709770"/>
            <a:ext cx="9013435" cy="39126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pituitary gland is located at </a:t>
            </a:r>
            <a:r>
              <a:rPr lang="en-US" sz="1600" dirty="0">
                <a:solidFill>
                  <a:srgbClr val="6CB255"/>
                </a:solidFill>
              </a:rPr>
              <a:t>(a) </a:t>
            </a:r>
            <a:r>
              <a:rPr lang="en-US" sz="1600" dirty="0"/>
              <a:t>the base of the brain and</a:t>
            </a:r>
            <a:r>
              <a:rPr lang="en-US" sz="1600" dirty="0">
                <a:solidFill>
                  <a:srgbClr val="6CB255"/>
                </a:solidFill>
              </a:rPr>
              <a:t> (b) </a:t>
            </a:r>
            <a:r>
              <a:rPr lang="en-US" sz="1600" dirty="0"/>
              <a:t>connected to </a:t>
            </a:r>
            <a:r>
              <a:rPr lang="en-US" sz="1600" dirty="0" smtClean="0"/>
              <a:t>the hypothalamus </a:t>
            </a:r>
            <a:r>
              <a:rPr lang="en-US" sz="1600" dirty="0"/>
              <a:t>by the pituitary stalk. (credit a: modification of work by NCI; credit b: modification </a:t>
            </a:r>
            <a:r>
              <a:rPr lang="en-US" sz="1600" dirty="0" smtClean="0"/>
              <a:t>of work </a:t>
            </a:r>
            <a:r>
              <a:rPr lang="en-US" sz="1600" dirty="0"/>
              <a:t>by Gray’s Anatomy)</a:t>
            </a:r>
          </a:p>
        </p:txBody>
      </p:sp>
    </p:spTree>
    <p:extLst>
      <p:ext uri="{BB962C8B-B14F-4D97-AF65-F5344CB8AC3E}">
        <p14:creationId xmlns:p14="http://schemas.microsoft.com/office/powerpoint/2010/main" val="25959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B37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82" r="-65182"/>
          <a:stretch>
            <a:fillRect/>
          </a:stretch>
        </p:blipFill>
        <p:spPr>
          <a:xfrm>
            <a:off x="-1554673" y="249042"/>
            <a:ext cx="10074786" cy="437341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This illustration shows the location of the thyroid gland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127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igure_B37_05_0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18" r="-58618"/>
          <a:stretch>
            <a:fillRect/>
          </a:stretch>
        </p:blipFill>
        <p:spPr>
          <a:xfrm>
            <a:off x="-373542" y="237081"/>
            <a:ext cx="10102341" cy="438537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parathyroid glands are located on the posterior of the thyroid gland.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NCI)</a:t>
            </a:r>
          </a:p>
        </p:txBody>
      </p:sp>
    </p:spTree>
    <p:extLst>
      <p:ext uri="{BB962C8B-B14F-4D97-AF65-F5344CB8AC3E}">
        <p14:creationId xmlns:p14="http://schemas.microsoft.com/office/powerpoint/2010/main" val="379268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37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42" r="-55442"/>
          <a:stretch>
            <a:fillRect/>
          </a:stretch>
        </p:blipFill>
        <p:spPr>
          <a:xfrm>
            <a:off x="-1108630" y="222429"/>
            <a:ext cx="10646406" cy="462155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location of the adrenal glands on top of the kidneys is shown. (credit: </a:t>
            </a:r>
            <a:r>
              <a:rPr lang="en-US" sz="1600" dirty="0" smtClean="0"/>
              <a:t>modification of </a:t>
            </a:r>
            <a:r>
              <a:rPr lang="en-US" sz="1600" dirty="0"/>
              <a:t>work by NCI)</a:t>
            </a:r>
          </a:p>
        </p:txBody>
      </p:sp>
    </p:spTree>
    <p:extLst>
      <p:ext uri="{BB962C8B-B14F-4D97-AF65-F5344CB8AC3E}">
        <p14:creationId xmlns:p14="http://schemas.microsoft.com/office/powerpoint/2010/main" val="335764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Figure_B37_00_01ab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77" b="-4697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process of amphibian metamorphosis, as seen in the tadpole-to-frog stages </a:t>
            </a:r>
            <a:r>
              <a:rPr lang="en-US" sz="1600" dirty="0" smtClean="0"/>
              <a:t>shown here</a:t>
            </a:r>
            <a:r>
              <a:rPr lang="en-US" sz="1600" dirty="0"/>
              <a:t>, is driven by hormones. (credit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dirty="0" smtClean="0"/>
              <a:t>tadpole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r>
              <a:rPr lang="en-US" sz="1600" dirty="0" smtClean="0"/>
              <a:t>: </a:t>
            </a:r>
            <a:r>
              <a:rPr lang="en-US" sz="1600" dirty="0"/>
              <a:t>modification of work by Brian </a:t>
            </a:r>
            <a:r>
              <a:rPr lang="en-US" sz="1600" dirty="0" err="1"/>
              <a:t>Gratwicke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986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37_05_06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24" r="-60524"/>
          <a:stretch>
            <a:fillRect/>
          </a:stretch>
        </p:blipFill>
        <p:spPr>
          <a:xfrm>
            <a:off x="-1497303" y="134870"/>
            <a:ext cx="10337800" cy="4487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30380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The pancreas is found underneath the stomach and points toward the spleen.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NCI)</a:t>
            </a:r>
          </a:p>
        </p:txBody>
      </p:sp>
    </p:spTree>
    <p:extLst>
      <p:ext uri="{BB962C8B-B14F-4D97-AF65-F5344CB8AC3E}">
        <p14:creationId xmlns:p14="http://schemas.microsoft.com/office/powerpoint/2010/main" val="18384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37_05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59" r="-26859"/>
          <a:stretch>
            <a:fillRect/>
          </a:stretch>
        </p:blipFill>
        <p:spPr>
          <a:xfrm>
            <a:off x="-866228" y="181803"/>
            <a:ext cx="10229683" cy="4440655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islets of Langerhans are clusters of endocrine cells found in the pancreas; </a:t>
            </a:r>
            <a:r>
              <a:rPr lang="en-US" sz="1600" dirty="0" smtClean="0"/>
              <a:t>they stain </a:t>
            </a:r>
            <a:r>
              <a:rPr lang="en-US" sz="1600" dirty="0"/>
              <a:t>lighter than surrounding cells. (credit: modification of work by Muhammad T. </a:t>
            </a:r>
            <a:r>
              <a:rPr lang="en-US" sz="1600" dirty="0" err="1"/>
              <a:t>Tabiin</a:t>
            </a:r>
            <a:r>
              <a:rPr lang="en-US" sz="1600" dirty="0"/>
              <a:t>, </a:t>
            </a:r>
            <a:r>
              <a:rPr lang="en-US" sz="1600" dirty="0" smtClean="0"/>
              <a:t>Christopher P</a:t>
            </a:r>
            <a:r>
              <a:rPr lang="en-US" sz="1600" dirty="0"/>
              <a:t>. White, Grant </a:t>
            </a:r>
            <a:r>
              <a:rPr lang="en-US" sz="1600" dirty="0" err="1"/>
              <a:t>Morahan</a:t>
            </a:r>
            <a:r>
              <a:rPr lang="en-US" sz="1600" dirty="0"/>
              <a:t>, and Bernard E. </a:t>
            </a:r>
            <a:r>
              <a:rPr lang="en-US" sz="1600" dirty="0" err="1"/>
              <a:t>Tuch</a:t>
            </a:r>
            <a:r>
              <a:rPr lang="en-US" sz="1600" dirty="0"/>
              <a:t>; scale-bar data from Matt Russell)</a:t>
            </a:r>
          </a:p>
        </p:txBody>
      </p:sp>
    </p:spTree>
    <p:extLst>
      <p:ext uri="{BB962C8B-B14F-4D97-AF65-F5344CB8AC3E}">
        <p14:creationId xmlns:p14="http://schemas.microsoft.com/office/powerpoint/2010/main" val="400726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37_01_01ab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63" r="-39163"/>
          <a:stretch>
            <a:fillRect/>
          </a:stretch>
        </p:blipFill>
        <p:spPr>
          <a:xfrm>
            <a:off x="-1009655" y="70896"/>
            <a:ext cx="10485174" cy="455156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structures shown here represent </a:t>
            </a:r>
            <a:r>
              <a:rPr lang="en-US" sz="1600" dirty="0">
                <a:solidFill>
                  <a:srgbClr val="6CB255"/>
                </a:solidFill>
              </a:rPr>
              <a:t>(a)</a:t>
            </a:r>
            <a:r>
              <a:rPr lang="en-US" sz="1600" dirty="0"/>
              <a:t> cholesterol, plus the steroid hormones </a:t>
            </a:r>
            <a:r>
              <a:rPr lang="en-US" sz="1600" dirty="0">
                <a:solidFill>
                  <a:srgbClr val="6CB255"/>
                </a:solidFill>
              </a:rPr>
              <a:t>(b</a:t>
            </a:r>
            <a:r>
              <a:rPr lang="en-US" sz="1600" dirty="0" smtClean="0">
                <a:solidFill>
                  <a:srgbClr val="6CB255"/>
                </a:solidFill>
              </a:rPr>
              <a:t>)</a:t>
            </a:r>
            <a:r>
              <a:rPr lang="en-US" sz="1600" dirty="0" smtClean="0"/>
              <a:t> testosterone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6CB255"/>
                </a:solidFill>
              </a:rPr>
              <a:t>(c)</a:t>
            </a:r>
            <a:r>
              <a:rPr lang="en-US" sz="1600" dirty="0"/>
              <a:t> estradiol.</a:t>
            </a:r>
          </a:p>
        </p:txBody>
      </p:sp>
    </p:spTree>
    <p:extLst>
      <p:ext uri="{BB962C8B-B14F-4D97-AF65-F5344CB8AC3E}">
        <p14:creationId xmlns:p14="http://schemas.microsoft.com/office/powerpoint/2010/main" val="93649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37_01_02ab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24" r="-44224"/>
          <a:stretch>
            <a:fillRect/>
          </a:stretch>
        </p:blipFill>
        <p:spPr>
          <a:xfrm>
            <a:off x="-1469721" y="250215"/>
            <a:ext cx="11495581" cy="499017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240391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6CB255"/>
                </a:solidFill>
              </a:rPr>
              <a:t>(a) </a:t>
            </a:r>
            <a:r>
              <a:rPr lang="en-US" sz="1600" dirty="0"/>
              <a:t>The hormone epinephrine, which triggers the fight-or-flight response, is derived </a:t>
            </a:r>
            <a:r>
              <a:rPr lang="en-US" sz="1600" dirty="0" smtClean="0"/>
              <a:t>from the </a:t>
            </a:r>
            <a:r>
              <a:rPr lang="en-US" sz="1600" dirty="0"/>
              <a:t>amino acid tyrosine.</a:t>
            </a:r>
            <a:r>
              <a:rPr lang="en-US" sz="1600" dirty="0">
                <a:solidFill>
                  <a:srgbClr val="6CB255"/>
                </a:solidFill>
              </a:rPr>
              <a:t> (b) </a:t>
            </a:r>
            <a:r>
              <a:rPr lang="en-US" sz="1600" dirty="0"/>
              <a:t>The hormone melatonin, which regulates circadian rhythms, is </a:t>
            </a:r>
            <a:r>
              <a:rPr lang="en-US" sz="1600" dirty="0" smtClean="0"/>
              <a:t>derived from </a:t>
            </a:r>
            <a:r>
              <a:rPr lang="en-US" sz="1600" dirty="0"/>
              <a:t>the amino acid tryptophan.</a:t>
            </a:r>
          </a:p>
        </p:txBody>
      </p:sp>
    </p:spTree>
    <p:extLst>
      <p:ext uri="{BB962C8B-B14F-4D97-AF65-F5344CB8AC3E}">
        <p14:creationId xmlns:p14="http://schemas.microsoft.com/office/powerpoint/2010/main" val="21298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37_01_03abc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8" b="-1178"/>
          <a:stretch>
            <a:fillRect/>
          </a:stretch>
        </p:blipFill>
        <p:spPr>
          <a:xfrm>
            <a:off x="102609" y="647511"/>
            <a:ext cx="8927376" cy="387533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The structures of peptide hormones </a:t>
            </a:r>
            <a:r>
              <a:rPr lang="en-US" sz="1600" dirty="0">
                <a:solidFill>
                  <a:srgbClr val="6CB255"/>
                </a:solidFill>
              </a:rPr>
              <a:t>(a)</a:t>
            </a:r>
            <a:r>
              <a:rPr lang="en-US" sz="1600" dirty="0"/>
              <a:t> oxytocin, </a:t>
            </a:r>
            <a:r>
              <a:rPr lang="en-US" sz="1600" dirty="0">
                <a:solidFill>
                  <a:srgbClr val="6CB255"/>
                </a:solidFill>
              </a:rPr>
              <a:t>(b)</a:t>
            </a:r>
            <a:r>
              <a:rPr lang="en-US" sz="1600" dirty="0"/>
              <a:t> growth hormone, and </a:t>
            </a:r>
            <a:r>
              <a:rPr lang="en-US" sz="1600" dirty="0">
                <a:solidFill>
                  <a:srgbClr val="6CB255"/>
                </a:solidFill>
              </a:rPr>
              <a:t>(c)</a:t>
            </a:r>
            <a:r>
              <a:rPr lang="en-US" sz="1600" dirty="0"/>
              <a:t> </a:t>
            </a:r>
            <a:r>
              <a:rPr lang="en-US" sz="1600" dirty="0" err="1" smtClean="0"/>
              <a:t>folliclestimulating</a:t>
            </a:r>
            <a:r>
              <a:rPr lang="en-US" sz="1600" dirty="0"/>
              <a:t> </a:t>
            </a:r>
            <a:r>
              <a:rPr lang="en-US" sz="1600" dirty="0" smtClean="0"/>
              <a:t>hormone </a:t>
            </a:r>
            <a:r>
              <a:rPr lang="en-US" sz="1600" dirty="0"/>
              <a:t>are shown. These peptide hormones are much larger than those derived </a:t>
            </a:r>
            <a:r>
              <a:rPr lang="en-US" sz="1600" dirty="0" smtClean="0"/>
              <a:t>from cholesterol </a:t>
            </a:r>
            <a:r>
              <a:rPr lang="en-US" sz="1600" dirty="0"/>
              <a:t>or amino acids.</a:t>
            </a:r>
          </a:p>
        </p:txBody>
      </p:sp>
    </p:spTree>
    <p:extLst>
      <p:ext uri="{BB962C8B-B14F-4D97-AF65-F5344CB8AC3E}">
        <p14:creationId xmlns:p14="http://schemas.microsoft.com/office/powerpoint/2010/main" val="1696875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37_02_01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1" r="-19131"/>
          <a:stretch>
            <a:fillRect/>
          </a:stretch>
        </p:blipFill>
        <p:spPr>
          <a:xfrm>
            <a:off x="-923597" y="146089"/>
            <a:ext cx="10311956" cy="447636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An intracellular nuclear receptor (NR) is located in the cytoplasm bound to a </a:t>
            </a:r>
            <a:r>
              <a:rPr lang="en-US" sz="1600" dirty="0" smtClean="0"/>
              <a:t>heat shock </a:t>
            </a:r>
            <a:r>
              <a:rPr lang="en-US" sz="1600" dirty="0"/>
              <a:t>protein (HSP). Upon hormone binding, the receptor dissociates from the heat </a:t>
            </a:r>
            <a:r>
              <a:rPr lang="en-US" sz="1600" dirty="0" smtClean="0"/>
              <a:t>shock protein </a:t>
            </a:r>
            <a:r>
              <a:rPr lang="en-US" sz="1600" dirty="0"/>
              <a:t>and </a:t>
            </a:r>
            <a:r>
              <a:rPr lang="en-US" sz="1600" dirty="0" err="1"/>
              <a:t>translocates</a:t>
            </a:r>
            <a:r>
              <a:rPr lang="en-US" sz="1600" dirty="0"/>
              <a:t> to the nucleus. In the nucleus, the hormone-receptor complex binds </a:t>
            </a:r>
            <a:r>
              <a:rPr lang="en-US" sz="1600" dirty="0" smtClean="0"/>
              <a:t>to a </a:t>
            </a:r>
            <a:r>
              <a:rPr lang="en-US" sz="1600" dirty="0"/>
              <a:t>DNA sequence called a hormone response element (HRE), which triggers gene </a:t>
            </a:r>
            <a:r>
              <a:rPr lang="en-US" sz="1600" dirty="0" smtClean="0"/>
              <a:t>transcription and </a:t>
            </a:r>
            <a:r>
              <a:rPr lang="en-US" sz="1600" dirty="0"/>
              <a:t>translation. The corresponding protein product can then mediate changes in cell function.</a:t>
            </a:r>
          </a:p>
        </p:txBody>
      </p:sp>
    </p:spTree>
    <p:extLst>
      <p:ext uri="{BB962C8B-B14F-4D97-AF65-F5344CB8AC3E}">
        <p14:creationId xmlns:p14="http://schemas.microsoft.com/office/powerpoint/2010/main" val="415831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37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32" r="-20532"/>
          <a:stretch>
            <a:fillRect/>
          </a:stretch>
        </p:blipFill>
        <p:spPr>
          <a:xfrm>
            <a:off x="-975613" y="112070"/>
            <a:ext cx="10390323" cy="45103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The amino acid-derived hormones epinephrine and norepinephrine bind to </a:t>
            </a:r>
            <a:r>
              <a:rPr lang="en-US" sz="1600" dirty="0" err="1" smtClean="0"/>
              <a:t>betaadrenergic</a:t>
            </a:r>
            <a:r>
              <a:rPr lang="en-US" sz="1600" dirty="0"/>
              <a:t> </a:t>
            </a:r>
            <a:r>
              <a:rPr lang="en-US" sz="1600" dirty="0" smtClean="0"/>
              <a:t>receptors </a:t>
            </a:r>
            <a:r>
              <a:rPr lang="en-US" sz="1600" dirty="0"/>
              <a:t>on the plasma membrane of cells. Hormone binding to receptor activates </a:t>
            </a:r>
            <a:r>
              <a:rPr lang="en-US" sz="1600" dirty="0" smtClean="0"/>
              <a:t>a G</a:t>
            </a:r>
            <a:r>
              <a:rPr lang="en-US" sz="1600" dirty="0"/>
              <a:t>-protein, which in turn activates adenylyl </a:t>
            </a:r>
            <a:r>
              <a:rPr lang="en-US" sz="1600" dirty="0" err="1"/>
              <a:t>cyclase</a:t>
            </a:r>
            <a:r>
              <a:rPr lang="en-US" sz="1600" dirty="0"/>
              <a:t>, converting ATP to </a:t>
            </a:r>
            <a:r>
              <a:rPr lang="en-US" sz="1600" dirty="0" err="1"/>
              <a:t>cAMP</a:t>
            </a:r>
            <a:r>
              <a:rPr lang="en-US" sz="1600" dirty="0"/>
              <a:t>. </a:t>
            </a:r>
            <a:r>
              <a:rPr lang="en-US" sz="1600" dirty="0" err="1"/>
              <a:t>cAMP</a:t>
            </a:r>
            <a:r>
              <a:rPr lang="en-US" sz="1600" dirty="0"/>
              <a:t> is a </a:t>
            </a:r>
            <a:r>
              <a:rPr lang="en-US" sz="1600" dirty="0" smtClean="0"/>
              <a:t>second messenger </a:t>
            </a:r>
            <a:r>
              <a:rPr lang="en-US" sz="1600" dirty="0"/>
              <a:t>that mediates a cell-specific response. An enzyme called </a:t>
            </a:r>
            <a:r>
              <a:rPr lang="en-US" sz="1600" dirty="0" err="1"/>
              <a:t>phosphodiesterase</a:t>
            </a:r>
            <a:r>
              <a:rPr lang="en-US" sz="1600" dirty="0"/>
              <a:t> </a:t>
            </a:r>
            <a:r>
              <a:rPr lang="en-US" sz="1600" dirty="0" smtClean="0"/>
              <a:t>breaks down </a:t>
            </a:r>
            <a:r>
              <a:rPr lang="en-US" sz="1600" dirty="0" err="1"/>
              <a:t>cAMP</a:t>
            </a:r>
            <a:r>
              <a:rPr lang="en-US" sz="1600" dirty="0"/>
              <a:t>, terminating the signal.</a:t>
            </a:r>
          </a:p>
        </p:txBody>
      </p:sp>
    </p:spTree>
    <p:extLst>
      <p:ext uri="{BB962C8B-B14F-4D97-AF65-F5344CB8AC3E}">
        <p14:creationId xmlns:p14="http://schemas.microsoft.com/office/powerpoint/2010/main" val="55257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B37_03_0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3" r="-12283"/>
          <a:stretch>
            <a:fillRect/>
          </a:stretch>
        </p:blipFill>
        <p:spPr>
          <a:xfrm>
            <a:off x="-604153" y="199234"/>
            <a:ext cx="10189526" cy="4423223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ADH and aldosterone increase blood pressure and volume. Angiotensin II </a:t>
            </a:r>
            <a:r>
              <a:rPr lang="en-US" sz="1600" dirty="0" smtClean="0"/>
              <a:t>stimulates release </a:t>
            </a:r>
            <a:r>
              <a:rPr lang="en-US" sz="1600" dirty="0"/>
              <a:t>of these hormones. Angiotensin II, in turn, is formed when renin cleaves angiotensin. (</a:t>
            </a:r>
            <a:r>
              <a:rPr lang="en-US" sz="1600" dirty="0" smtClean="0"/>
              <a:t>credit: modification </a:t>
            </a:r>
            <a:r>
              <a:rPr lang="en-US" sz="1600" dirty="0"/>
              <a:t>of work by Mikael </a:t>
            </a:r>
            <a:r>
              <a:rPr lang="en-US" sz="1600" dirty="0" err="1" smtClean="0"/>
              <a:t>Häggström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534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B37_03_0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09" r="-19109"/>
          <a:stretch>
            <a:fillRect/>
          </a:stretch>
        </p:blipFill>
        <p:spPr>
          <a:xfrm>
            <a:off x="-947868" y="43667"/>
            <a:ext cx="10547900" cy="457879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Professional baseball player Jason </a:t>
            </a:r>
            <a:r>
              <a:rPr lang="en-US" sz="1600" dirty="0" err="1"/>
              <a:t>Giambi</a:t>
            </a:r>
            <a:r>
              <a:rPr lang="en-US" sz="1600" dirty="0"/>
              <a:t> publically admitted to, and </a:t>
            </a:r>
            <a:r>
              <a:rPr lang="en-US" sz="1600" dirty="0" smtClean="0"/>
              <a:t>apologized for</a:t>
            </a:r>
            <a:r>
              <a:rPr lang="en-US" sz="1600" dirty="0"/>
              <a:t>, his use of anabolic steroids supplied by a trainer. (credit: Bryce Edwards)</a:t>
            </a:r>
          </a:p>
        </p:txBody>
      </p:sp>
    </p:spTree>
    <p:extLst>
      <p:ext uri="{BB962C8B-B14F-4D97-AF65-F5344CB8AC3E}">
        <p14:creationId xmlns:p14="http://schemas.microsoft.com/office/powerpoint/2010/main" val="364665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742</Words>
  <Application>Microsoft Macintosh PowerPoint</Application>
  <PresentationFormat>On-screen Show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Amanda Coolidge</cp:lastModifiedBy>
  <cp:revision>173</cp:revision>
  <cp:lastPrinted>2013-07-02T17:27:37Z</cp:lastPrinted>
  <dcterms:created xsi:type="dcterms:W3CDTF">2012-06-04T02:13:36Z</dcterms:created>
  <dcterms:modified xsi:type="dcterms:W3CDTF">2015-04-20T20:04:05Z</dcterms:modified>
</cp:coreProperties>
</file>