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2" r:id="rId1"/>
  </p:sldMasterIdLst>
  <p:handoutMasterIdLst>
    <p:handoutMasterId r:id="rId22"/>
  </p:handoutMasterIdLst>
  <p:sldIdLst>
    <p:sldId id="403" r:id="rId2"/>
    <p:sldId id="280" r:id="rId3"/>
    <p:sldId id="345" r:id="rId4"/>
    <p:sldId id="346" r:id="rId5"/>
    <p:sldId id="398" r:id="rId6"/>
    <p:sldId id="378" r:id="rId7"/>
    <p:sldId id="379" r:id="rId8"/>
    <p:sldId id="380" r:id="rId9"/>
    <p:sldId id="388" r:id="rId10"/>
    <p:sldId id="389" r:id="rId11"/>
    <p:sldId id="390" r:id="rId12"/>
    <p:sldId id="399" r:id="rId13"/>
    <p:sldId id="392" r:id="rId14"/>
    <p:sldId id="393" r:id="rId15"/>
    <p:sldId id="394" r:id="rId16"/>
    <p:sldId id="400" r:id="rId17"/>
    <p:sldId id="395" r:id="rId18"/>
    <p:sldId id="396" r:id="rId19"/>
    <p:sldId id="397" r:id="rId20"/>
    <p:sldId id="40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5" autoAdjust="0"/>
    <p:restoredTop sz="94532" autoAdjust="0"/>
  </p:normalViewPr>
  <p:slideViewPr>
    <p:cSldViewPr snapToGrid="0" snapToObjects="1">
      <p:cViewPr varScale="1">
        <p:scale>
          <a:sx n="95" d="100"/>
          <a:sy n="95" d="100"/>
        </p:scale>
        <p:origin x="-186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2015-04-20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4" Type="http://schemas.openxmlformats.org/officeDocument/2006/relationships/hyperlink" Target="https://creativecommons.org/licenses/by/3.0/" TargetMode="External"/><Relationship Id="rId5"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17D0EFEE-2756-4A20-BF2A-63F0A94F99AC}" type="datetime4">
              <a:rPr lang="en-US" smtClean="0"/>
              <a:pPr/>
              <a:t>April 20,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92408324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7D0EFEE-2756-4A20-BF2A-63F0A94F99AC}" type="datetime4">
              <a:rPr lang="en-US" smtClean="0"/>
              <a:pPr/>
              <a:t>April 20,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351357141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7D0EFEE-2756-4A20-BF2A-63F0A94F99AC}" type="datetime4">
              <a:rPr lang="en-US" smtClean="0"/>
              <a:pPr/>
              <a:t>April 20,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250267838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299540" y="6304285"/>
            <a:ext cx="2479105" cy="738664"/>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21:</a:t>
            </a:r>
            <a:r>
              <a:rPr lang="en-CA" sz="1050" baseline="0" dirty="0" smtClean="0"/>
              <a:t> </a:t>
            </a:r>
            <a:r>
              <a:rPr lang="en-US" sz="1050" b="1" dirty="0" smtClean="0">
                <a:solidFill>
                  <a:srgbClr val="000000"/>
                </a:solidFill>
                <a:latin typeface="+mn-lt"/>
              </a:rPr>
              <a:t>The Circulatory System</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923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299540" y="6304285"/>
            <a:ext cx="2479105" cy="738664"/>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21:</a:t>
            </a:r>
            <a:r>
              <a:rPr lang="en-CA" sz="1050" baseline="0" dirty="0" smtClean="0"/>
              <a:t> </a:t>
            </a:r>
            <a:r>
              <a:rPr lang="en-US" sz="1050" b="1" dirty="0" smtClean="0">
                <a:solidFill>
                  <a:srgbClr val="000000"/>
                </a:solidFill>
                <a:latin typeface="+mn-lt"/>
              </a:rPr>
              <a:t>The Circulatory System</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299540" y="6304285"/>
            <a:ext cx="2479105" cy="738664"/>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21:</a:t>
            </a:r>
            <a:r>
              <a:rPr lang="en-CA" sz="1050" baseline="0" dirty="0" smtClean="0"/>
              <a:t> </a:t>
            </a:r>
            <a:r>
              <a:rPr lang="en-US" sz="1050" b="1" dirty="0" smtClean="0">
                <a:solidFill>
                  <a:srgbClr val="000000"/>
                </a:solidFill>
                <a:latin typeface="+mn-lt"/>
              </a:rPr>
              <a:t>The Circulatory System</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299540" y="6304285"/>
            <a:ext cx="2479105" cy="738664"/>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21:</a:t>
            </a:r>
            <a:r>
              <a:rPr lang="en-CA" sz="1050" baseline="0" dirty="0" smtClean="0"/>
              <a:t> </a:t>
            </a:r>
            <a:r>
              <a:rPr lang="en-US" sz="1050" b="1" dirty="0" smtClean="0">
                <a:solidFill>
                  <a:srgbClr val="000000"/>
                </a:solidFill>
                <a:latin typeface="+mn-lt"/>
              </a:rPr>
              <a:t>The Circulatory System</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299540" y="6304285"/>
            <a:ext cx="2479105" cy="738664"/>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21:</a:t>
            </a:r>
            <a:r>
              <a:rPr lang="en-CA" sz="1050" baseline="0" dirty="0" smtClean="0"/>
              <a:t> </a:t>
            </a:r>
            <a:r>
              <a:rPr lang="en-US" sz="1050" b="1" dirty="0" smtClean="0">
                <a:solidFill>
                  <a:srgbClr val="000000"/>
                </a:solidFill>
                <a:latin typeface="+mn-lt"/>
              </a:rPr>
              <a:t>The Circulatory System</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299540" y="6304285"/>
            <a:ext cx="2479105" cy="738664"/>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21:</a:t>
            </a:r>
            <a:r>
              <a:rPr lang="en-CA" sz="1050" baseline="0" dirty="0" smtClean="0"/>
              <a:t> </a:t>
            </a:r>
            <a:r>
              <a:rPr lang="en-US" sz="1050" b="1" dirty="0" smtClean="0">
                <a:solidFill>
                  <a:srgbClr val="000000"/>
                </a:solidFill>
                <a:latin typeface="+mn-lt"/>
              </a:rPr>
              <a:t>The Circulatory System</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299540" y="6304285"/>
            <a:ext cx="2479105" cy="738664"/>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21:</a:t>
            </a:r>
            <a:r>
              <a:rPr lang="en-CA" sz="1050" baseline="0" dirty="0" smtClean="0"/>
              <a:t> </a:t>
            </a:r>
            <a:r>
              <a:rPr lang="en-US" sz="1050" b="1" dirty="0" smtClean="0">
                <a:solidFill>
                  <a:srgbClr val="000000"/>
                </a:solidFill>
                <a:latin typeface="+mn-lt"/>
              </a:rPr>
              <a:t>The Circulatory System</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299540" y="6304285"/>
            <a:ext cx="2479105" cy="738664"/>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21:</a:t>
            </a:r>
            <a:r>
              <a:rPr lang="en-CA" sz="1050" baseline="0" dirty="0" smtClean="0"/>
              <a:t> </a:t>
            </a:r>
            <a:r>
              <a:rPr lang="en-US" sz="1050" b="1" dirty="0" smtClean="0">
                <a:solidFill>
                  <a:srgbClr val="000000"/>
                </a:solidFill>
                <a:latin typeface="+mn-lt"/>
              </a:rPr>
              <a:t>The Circulatory System</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7D0EFEE-2756-4A20-BF2A-63F0A94F99AC}" type="datetime4">
              <a:rPr lang="en-US" smtClean="0"/>
              <a:pPr/>
              <a:t>April 20,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2919689206"/>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299540" y="6304285"/>
            <a:ext cx="2479105" cy="738664"/>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21:</a:t>
            </a:r>
            <a:r>
              <a:rPr lang="en-CA" sz="1050" baseline="0" dirty="0" smtClean="0"/>
              <a:t> </a:t>
            </a:r>
            <a:r>
              <a:rPr lang="en-US" sz="1050" b="1" dirty="0" smtClean="0">
                <a:solidFill>
                  <a:srgbClr val="000000"/>
                </a:solidFill>
                <a:latin typeface="+mn-lt"/>
              </a:rPr>
              <a:t>The Circulatory System</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299540" y="6304285"/>
            <a:ext cx="2479105" cy="738664"/>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21:</a:t>
            </a:r>
            <a:r>
              <a:rPr lang="en-CA" sz="1050" baseline="0" dirty="0" smtClean="0"/>
              <a:t> </a:t>
            </a:r>
            <a:r>
              <a:rPr lang="en-US" sz="1050" b="1" dirty="0" smtClean="0">
                <a:solidFill>
                  <a:srgbClr val="000000"/>
                </a:solidFill>
                <a:latin typeface="+mn-lt"/>
              </a:rPr>
              <a:t>The Circulatory System</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299540" y="6304285"/>
            <a:ext cx="2479105" cy="738664"/>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21:</a:t>
            </a:r>
            <a:r>
              <a:rPr lang="en-CA" sz="1050" baseline="0" dirty="0" smtClean="0"/>
              <a:t> </a:t>
            </a:r>
            <a:r>
              <a:rPr lang="en-US" sz="1050" b="1" dirty="0" smtClean="0">
                <a:solidFill>
                  <a:srgbClr val="000000"/>
                </a:solidFill>
                <a:latin typeface="+mn-lt"/>
              </a:rPr>
              <a:t>The Circulatory System</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299540" y="6304285"/>
            <a:ext cx="2479105" cy="738664"/>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21:</a:t>
            </a:r>
            <a:r>
              <a:rPr lang="en-CA" sz="1050" baseline="0" dirty="0" smtClean="0"/>
              <a:t> </a:t>
            </a:r>
            <a:r>
              <a:rPr lang="en-US" sz="1050" b="1" dirty="0" smtClean="0">
                <a:solidFill>
                  <a:srgbClr val="000000"/>
                </a:solidFill>
                <a:latin typeface="+mn-lt"/>
              </a:rPr>
              <a:t>The Circulatory System</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299540" y="6304285"/>
            <a:ext cx="2479105" cy="738664"/>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21:</a:t>
            </a:r>
            <a:r>
              <a:rPr lang="en-CA" sz="1050" baseline="0" dirty="0" smtClean="0"/>
              <a:t> </a:t>
            </a:r>
            <a:r>
              <a:rPr lang="en-US" sz="1050" b="1" dirty="0" smtClean="0">
                <a:solidFill>
                  <a:srgbClr val="000000"/>
                </a:solidFill>
                <a:latin typeface="+mn-lt"/>
              </a:rPr>
              <a:t>The Circulatory System</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299540" y="6304285"/>
            <a:ext cx="2479105" cy="738664"/>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21:</a:t>
            </a:r>
            <a:r>
              <a:rPr lang="en-CA" sz="1050" baseline="0" dirty="0" smtClean="0"/>
              <a:t> </a:t>
            </a:r>
            <a:r>
              <a:rPr lang="en-US" sz="1050" b="1" dirty="0" smtClean="0">
                <a:solidFill>
                  <a:srgbClr val="000000"/>
                </a:solidFill>
                <a:latin typeface="+mn-lt"/>
              </a:rPr>
              <a:t>The Circulatory System</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299540" y="6304285"/>
            <a:ext cx="2479105" cy="738664"/>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21:</a:t>
            </a:r>
            <a:r>
              <a:rPr lang="en-CA" sz="1050" baseline="0" dirty="0" smtClean="0"/>
              <a:t> </a:t>
            </a:r>
            <a:r>
              <a:rPr lang="en-US" sz="1050" b="1" dirty="0" smtClean="0">
                <a:solidFill>
                  <a:srgbClr val="000000"/>
                </a:solidFill>
                <a:latin typeface="+mn-lt"/>
              </a:rPr>
              <a:t>The Circulatory System</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299540" y="6304285"/>
            <a:ext cx="2479105" cy="738664"/>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21:</a:t>
            </a:r>
            <a:r>
              <a:rPr lang="en-CA" sz="1050" baseline="0" dirty="0" smtClean="0"/>
              <a:t> </a:t>
            </a:r>
            <a:r>
              <a:rPr lang="en-US" sz="1050" b="1" dirty="0" smtClean="0">
                <a:solidFill>
                  <a:srgbClr val="000000"/>
                </a:solidFill>
                <a:latin typeface="+mn-lt"/>
              </a:rPr>
              <a:t>The Circulatory System</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April 20,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0" name="TextBox 9"/>
          <p:cNvSpPr txBox="1"/>
          <p:nvPr userDrawn="1"/>
        </p:nvSpPr>
        <p:spPr>
          <a:xfrm>
            <a:off x="6299540" y="6304285"/>
            <a:ext cx="2479105" cy="738664"/>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21:</a:t>
            </a:r>
            <a:r>
              <a:rPr lang="en-CA" sz="1050" baseline="0" dirty="0" smtClean="0"/>
              <a:t> </a:t>
            </a:r>
            <a:r>
              <a:rPr lang="en-US" sz="1050" b="1" dirty="0" smtClean="0">
                <a:solidFill>
                  <a:srgbClr val="000000"/>
                </a:solidFill>
                <a:latin typeface="+mn-lt"/>
              </a:rPr>
              <a:t>The Circulatory System</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April 20,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TextBox 7">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0" name="TextBox 9"/>
          <p:cNvSpPr txBox="1"/>
          <p:nvPr userDrawn="1"/>
        </p:nvSpPr>
        <p:spPr>
          <a:xfrm>
            <a:off x="6299540" y="6304285"/>
            <a:ext cx="2479105" cy="738664"/>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21:</a:t>
            </a:r>
            <a:r>
              <a:rPr lang="en-CA" sz="1050" baseline="0" dirty="0" smtClean="0"/>
              <a:t> </a:t>
            </a:r>
            <a:r>
              <a:rPr lang="en-US" sz="1050" b="1" dirty="0" smtClean="0">
                <a:solidFill>
                  <a:srgbClr val="000000"/>
                </a:solidFill>
                <a:latin typeface="+mn-lt"/>
              </a:rPr>
              <a:t>The Circulatory System</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1"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17D0EFEE-2756-4A20-BF2A-63F0A94F99AC}" type="datetime4">
              <a:rPr lang="en-US" smtClean="0"/>
              <a:pPr/>
              <a:t>April 20,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3093270471"/>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April 20,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smtClean="0"/>
              <a:t>College Physics</a:t>
            </a:r>
          </a:p>
          <a:p>
            <a:pPr algn="ctr"/>
            <a:endParaRPr lang="en-US" sz="1800" cap="none" dirty="0" smtClean="0">
              <a:solidFill>
                <a:schemeClr val="accent3">
                  <a:lumMod val="20000"/>
                  <a:lumOff val="80000"/>
                </a:schemeClr>
              </a:solidFill>
              <a:latin typeface="+mn-lt"/>
            </a:endParaRPr>
          </a:p>
          <a:p>
            <a:pPr algn="ctr"/>
            <a:r>
              <a:rPr lang="en-US" sz="2000" b="1" cap="none" dirty="0" smtClean="0">
                <a:solidFill>
                  <a:srgbClr val="212F62"/>
                </a:solidFill>
                <a:latin typeface="+mn-lt"/>
              </a:rPr>
              <a:t>Chapter # Chapter Title</a:t>
            </a:r>
          </a:p>
          <a:p>
            <a:pPr algn="ctr"/>
            <a:r>
              <a:rPr lang="en-US" sz="1600" cap="none" dirty="0" smtClean="0">
                <a:solidFill>
                  <a:schemeClr val="tx1"/>
                </a:solidFill>
                <a:latin typeface="+mn-lt"/>
              </a:rPr>
              <a:t>PowerPoint Image Slideshow</a:t>
            </a:r>
            <a:endParaRPr lang="en-US" sz="1600" cap="none" dirty="0">
              <a:solidFill>
                <a:schemeClr val="tx1"/>
              </a:solidFill>
              <a:latin typeface="+mn-lt"/>
            </a:endParaRP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
        <p:nvSpPr>
          <p:cNvPr id="6" name="TextBox 5">
            <a:hlinkClick r:id="rId3"/>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4"/>
              </a:rPr>
              <a:t>Creative Commons Attribution 4.0 International License</a:t>
            </a:r>
            <a:r>
              <a:rPr lang="en-CA" sz="1050" dirty="0" smtClean="0"/>
              <a:t> (CC-BY).</a:t>
            </a:r>
            <a:endParaRPr lang="en-CA" sz="1050" dirty="0"/>
          </a:p>
        </p:txBody>
      </p:sp>
      <p:sp>
        <p:nvSpPr>
          <p:cNvPr id="7" name="TextBox 6"/>
          <p:cNvSpPr txBox="1"/>
          <p:nvPr userDrawn="1"/>
        </p:nvSpPr>
        <p:spPr>
          <a:xfrm>
            <a:off x="6299540" y="6304285"/>
            <a:ext cx="2479105" cy="738664"/>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21:</a:t>
            </a:r>
            <a:r>
              <a:rPr lang="en-CA" sz="1050" baseline="0" dirty="0" smtClean="0"/>
              <a:t> </a:t>
            </a:r>
            <a:r>
              <a:rPr lang="en-US" sz="1050" b="1" dirty="0" smtClean="0">
                <a:solidFill>
                  <a:srgbClr val="000000"/>
                </a:solidFill>
                <a:latin typeface="+mn-lt"/>
              </a:rPr>
              <a:t>The Circulatory System</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0" name="Picture 4" descr="http://i.creativecommons.org/l/by/3.0/88x31.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17D0EFEE-2756-4A20-BF2A-63F0A94F99AC}" type="datetime4">
              <a:rPr lang="en-US" smtClean="0"/>
              <a:pPr/>
              <a:t>April 20, 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87196594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17D0EFEE-2756-4A20-BF2A-63F0A94F99AC}" type="datetime4">
              <a:rPr lang="en-US" smtClean="0"/>
              <a:pPr/>
              <a:t>April 20, 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203311866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17D0EFEE-2756-4A20-BF2A-63F0A94F99AC}" type="datetime4">
              <a:rPr lang="en-US" smtClean="0"/>
              <a:pPr/>
              <a:t>April 20, 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314386317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0EFEE-2756-4A20-BF2A-63F0A94F99AC}" type="datetime4">
              <a:rPr lang="en-US" smtClean="0"/>
              <a:pPr/>
              <a:t>April 20, 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326569727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April 20,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8" name="TextBox 7">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9" name="TextBox 8"/>
          <p:cNvSpPr txBox="1"/>
          <p:nvPr userDrawn="1"/>
        </p:nvSpPr>
        <p:spPr>
          <a:xfrm>
            <a:off x="6299540" y="6304285"/>
            <a:ext cx="2479105" cy="738664"/>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21:</a:t>
            </a:r>
            <a:r>
              <a:rPr lang="en-CA" sz="1050" baseline="0" dirty="0" smtClean="0"/>
              <a:t> </a:t>
            </a:r>
            <a:r>
              <a:rPr lang="en-US" sz="1050" b="1" dirty="0" smtClean="0">
                <a:solidFill>
                  <a:srgbClr val="000000"/>
                </a:solidFill>
                <a:latin typeface="+mn-lt"/>
              </a:rPr>
              <a:t>The Circulatory System</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0"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7760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7D0EFEE-2756-4A20-BF2A-63F0A94F99AC}" type="datetime4">
              <a:rPr lang="en-US" smtClean="0"/>
              <a:pPr/>
              <a:t>April 20, 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196489942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theme" Target="../theme/theme1.xml"/><Relationship Id="rId32" Type="http://schemas.openxmlformats.org/officeDocument/2006/relationships/hyperlink" Target="https://creativecommons.org/licenses/by/4.0/" TargetMode="Externa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hyperlink" Target="https://creativecommons.org/licenses/by/3.0/" TargetMode="External"/><Relationship Id="rId34"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0EFEE-2756-4A20-BF2A-63F0A94F99AC}" type="datetime4">
              <a:rPr lang="en-US" smtClean="0"/>
              <a:pPr/>
              <a:t>April 20, 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8DF745-7D3F-47F4-83A3-874385CFAA69}" type="slidenum">
              <a:rPr lang="en-US" smtClean="0"/>
              <a:pPr/>
              <a:t>‹#›</a:t>
            </a:fld>
            <a:endParaRPr lang="en-US" dirty="0"/>
          </a:p>
        </p:txBody>
      </p:sp>
      <p:sp>
        <p:nvSpPr>
          <p:cNvPr id="7" name="TextBox 6">
            <a:hlinkClick r:id="rId3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3"/>
              </a:rPr>
              <a:t>Creative Commons Attribution 4.0 International License</a:t>
            </a:r>
            <a:r>
              <a:rPr lang="en-CA" sz="1050" dirty="0" smtClean="0"/>
              <a:t> (CC-BY).</a:t>
            </a:r>
            <a:endParaRPr lang="en-CA" sz="1050" dirty="0"/>
          </a:p>
        </p:txBody>
      </p:sp>
      <p:sp>
        <p:nvSpPr>
          <p:cNvPr id="8" name="TextBox 7"/>
          <p:cNvSpPr txBox="1"/>
          <p:nvPr userDrawn="1"/>
        </p:nvSpPr>
        <p:spPr>
          <a:xfrm>
            <a:off x="6299540" y="6304285"/>
            <a:ext cx="2479105" cy="738664"/>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21:</a:t>
            </a:r>
            <a:r>
              <a:rPr lang="en-CA" sz="1050" baseline="0" dirty="0" smtClean="0"/>
              <a:t> </a:t>
            </a:r>
            <a:r>
              <a:rPr lang="en-US" sz="1050" b="1" dirty="0" smtClean="0">
                <a:solidFill>
                  <a:srgbClr val="000000"/>
                </a:solidFill>
                <a:latin typeface="+mn-lt"/>
              </a:rPr>
              <a:t>The Circulatory System</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9" name="Picture 4" descr="http://i.creativecommons.org/l/by/3.0/88x31.png"/>
          <p:cNvPicPr>
            <a:picLocks noChangeAspect="1" noChangeArrowheads="1"/>
          </p:cNvPicPr>
          <p:nvPr userDrawn="1"/>
        </p:nvPicPr>
        <p:blipFill>
          <a:blip r:embed="rId3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395186"/>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3937" r:id="rId15"/>
    <p:sldLayoutId id="2147483938" r:id="rId16"/>
    <p:sldLayoutId id="2147483939" r:id="rId17"/>
    <p:sldLayoutId id="2147483940" r:id="rId18"/>
    <p:sldLayoutId id="2147483941" r:id="rId19"/>
    <p:sldLayoutId id="2147483942" r:id="rId20"/>
    <p:sldLayoutId id="2147483943" r:id="rId21"/>
    <p:sldLayoutId id="2147483944" r:id="rId22"/>
    <p:sldLayoutId id="2147483945" r:id="rId23"/>
    <p:sldLayoutId id="2147483946" r:id="rId24"/>
    <p:sldLayoutId id="2147483947" r:id="rId25"/>
    <p:sldLayoutId id="2147483948" r:id="rId26"/>
    <p:sldLayoutId id="2147483949" r:id="rId27"/>
    <p:sldLayoutId id="2147483916" r:id="rId28"/>
    <p:sldLayoutId id="2147483920" r:id="rId29"/>
    <p:sldLayoutId id="2147483913" r:id="rId30"/>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1122363"/>
            <a:ext cx="7772400" cy="23876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A" b="1" dirty="0" smtClean="0">
                <a:latin typeface="Arial" panose="020B0604020202020204" pitchFamily="34" charset="0"/>
                <a:cs typeface="Arial" panose="020B0604020202020204" pitchFamily="34" charset="0"/>
              </a:rPr>
              <a:t>Concepts of Biology:</a:t>
            </a:r>
          </a:p>
          <a:p>
            <a:r>
              <a:rPr lang="en-US" sz="3700" b="1" dirty="0" smtClean="0">
                <a:solidFill>
                  <a:srgbClr val="000000"/>
                </a:solidFill>
                <a:latin typeface="+mn-lt"/>
              </a:rPr>
              <a:t>The Circulatory System</a:t>
            </a:r>
            <a:endParaRPr lang="en-US" sz="3700" b="1" dirty="0">
              <a:solidFill>
                <a:srgbClr val="000000"/>
              </a:solidFill>
              <a:latin typeface="+mn-lt"/>
            </a:endParaRPr>
          </a:p>
        </p:txBody>
      </p:sp>
    </p:spTree>
    <p:extLst>
      <p:ext uri="{BB962C8B-B14F-4D97-AF65-F5344CB8AC3E}">
        <p14:creationId xmlns:p14="http://schemas.microsoft.com/office/powerpoint/2010/main" val="2635912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Figure_B40_02_04.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2296" b="-52296"/>
          <a:stretch>
            <a:fillRect/>
          </a:stretch>
        </p:blipFill>
        <p:spPr>
          <a:xfrm>
            <a:off x="90127" y="698021"/>
            <a:ext cx="9040502" cy="3924437"/>
          </a:xfrm>
        </p:spPr>
      </p:pic>
      <p:sp>
        <p:nvSpPr>
          <p:cNvPr id="7" name="Text Placeholder 6"/>
          <p:cNvSpPr>
            <a:spLocks noGrp="1"/>
          </p:cNvSpPr>
          <p:nvPr>
            <p:ph type="body" sz="quarter" idx="14"/>
          </p:nvPr>
        </p:nvSpPr>
        <p:spPr/>
        <p:txBody>
          <a:bodyPr>
            <a:normAutofit fontScale="85000" lnSpcReduction="20000"/>
          </a:bodyPr>
          <a:lstStyle/>
          <a:p>
            <a:r>
              <a:rPr lang="en-US" sz="1600" dirty="0"/>
              <a:t>Human red blood cells may have either type A or B glycoproteins on their surface</a:t>
            </a:r>
            <a:r>
              <a:rPr lang="en-US" sz="1600" dirty="0" smtClean="0"/>
              <a:t>, both </a:t>
            </a:r>
            <a:r>
              <a:rPr lang="en-US" sz="1600" dirty="0"/>
              <a:t>glycoproteins combined (AB), or neither (O). The glycoproteins serve as antigens </a:t>
            </a:r>
            <a:r>
              <a:rPr lang="en-US" sz="1600" dirty="0" smtClean="0"/>
              <a:t>and can </a:t>
            </a:r>
            <a:r>
              <a:rPr lang="en-US" sz="1600" dirty="0"/>
              <a:t>elicit an immune response in a person who receives a transfusion containing </a:t>
            </a:r>
            <a:r>
              <a:rPr lang="en-US" sz="1600" dirty="0" smtClean="0"/>
              <a:t>unfamiliar antigens</a:t>
            </a:r>
            <a:r>
              <a:rPr lang="en-US" sz="1600" dirty="0"/>
              <a:t>. Type O blood, which has no A or B antigens, does not elicit an immune </a:t>
            </a:r>
            <a:r>
              <a:rPr lang="en-US" sz="1600" dirty="0" smtClean="0"/>
              <a:t>response when </a:t>
            </a:r>
            <a:r>
              <a:rPr lang="en-US" sz="1600" dirty="0"/>
              <a:t>injected into a person of any blood type. Thus, O is considered the universal </a:t>
            </a:r>
            <a:r>
              <a:rPr lang="en-US" sz="1600" dirty="0" smtClean="0"/>
              <a:t>donor. Persons </a:t>
            </a:r>
            <a:r>
              <a:rPr lang="en-US" sz="1600" dirty="0"/>
              <a:t>with type AB blood can accept blood from any blood type, and type AB is </a:t>
            </a:r>
            <a:r>
              <a:rPr lang="en-US" sz="1600" dirty="0" smtClean="0"/>
              <a:t>considered the </a:t>
            </a:r>
            <a:r>
              <a:rPr lang="en-US" sz="1600" dirty="0"/>
              <a:t>universal acceptor.</a:t>
            </a:r>
          </a:p>
        </p:txBody>
      </p:sp>
    </p:spTree>
    <p:extLst>
      <p:ext uri="{BB962C8B-B14F-4D97-AF65-F5344CB8AC3E}">
        <p14:creationId xmlns:p14="http://schemas.microsoft.com/office/powerpoint/2010/main" val="31039754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Figure_B40_03_01ab.p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5656" r="-55656"/>
          <a:stretch>
            <a:fillRect/>
          </a:stretch>
        </p:blipFill>
        <p:spPr>
          <a:xfrm>
            <a:off x="-379733" y="201837"/>
            <a:ext cx="10406048" cy="4517215"/>
          </a:xfrm>
        </p:spPr>
      </p:pic>
      <p:sp>
        <p:nvSpPr>
          <p:cNvPr id="7" name="Text Placeholder 6"/>
          <p:cNvSpPr>
            <a:spLocks noGrp="1"/>
          </p:cNvSpPr>
          <p:nvPr>
            <p:ph type="body" sz="quarter" idx="14"/>
          </p:nvPr>
        </p:nvSpPr>
        <p:spPr/>
        <p:txBody>
          <a:bodyPr>
            <a:normAutofit fontScale="92500" lnSpcReduction="20000"/>
          </a:bodyPr>
          <a:lstStyle/>
          <a:p>
            <a:r>
              <a:rPr lang="en-US" sz="1500" dirty="0"/>
              <a:t>The mammalian circulatory system is divided into three circuits: the </a:t>
            </a:r>
            <a:r>
              <a:rPr lang="en-US" sz="1500" dirty="0" smtClean="0"/>
              <a:t>systemic circuit</a:t>
            </a:r>
            <a:r>
              <a:rPr lang="en-US" sz="1500" dirty="0"/>
              <a:t>, the pulmonary circuit, and the coronary circuit. Blood is pumped from veins of </a:t>
            </a:r>
            <a:r>
              <a:rPr lang="en-US" sz="1500" dirty="0" smtClean="0"/>
              <a:t>the systemic </a:t>
            </a:r>
            <a:r>
              <a:rPr lang="en-US" sz="1500" dirty="0"/>
              <a:t>circuit into the right atrium of the heart, then into the right ventricle. Blood then </a:t>
            </a:r>
            <a:r>
              <a:rPr lang="en-US" sz="1500" dirty="0" smtClean="0"/>
              <a:t>enters the </a:t>
            </a:r>
            <a:r>
              <a:rPr lang="en-US" sz="1500" dirty="0"/>
              <a:t>pulmonary circuit, and is oxygenated by the lungs. From the pulmonary circuit, blood </a:t>
            </a:r>
            <a:r>
              <a:rPr lang="en-US" sz="1500" dirty="0" smtClean="0"/>
              <a:t>re-enters the </a:t>
            </a:r>
            <a:r>
              <a:rPr lang="en-US" sz="1500" dirty="0"/>
              <a:t>heart through the left atrium. From the left ventricle, blood re-enters the </a:t>
            </a:r>
            <a:r>
              <a:rPr lang="en-US" sz="1500" dirty="0" smtClean="0"/>
              <a:t>systemic circuit </a:t>
            </a:r>
            <a:r>
              <a:rPr lang="en-US" sz="1500" dirty="0"/>
              <a:t>through the aorta and is distributed to the rest of the body. The coronary circuit, </a:t>
            </a:r>
            <a:r>
              <a:rPr lang="en-US" sz="1500" dirty="0" smtClean="0"/>
              <a:t>which provides </a:t>
            </a:r>
            <a:r>
              <a:rPr lang="en-US" sz="1500" dirty="0"/>
              <a:t>blood to the heart, is not shown.</a:t>
            </a:r>
          </a:p>
        </p:txBody>
      </p:sp>
    </p:spTree>
    <p:extLst>
      <p:ext uri="{BB962C8B-B14F-4D97-AF65-F5344CB8AC3E}">
        <p14:creationId xmlns:p14="http://schemas.microsoft.com/office/powerpoint/2010/main" val="179787799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B40_03_02ab.png"/>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l="-5438" r="-5438"/>
          <a:stretch>
            <a:fillRect/>
          </a:stretch>
        </p:blipFill>
        <p:spPr>
          <a:xfrm>
            <a:off x="0" y="133683"/>
            <a:ext cx="5374105" cy="6022631"/>
          </a:xfrm>
        </p:spPr>
      </p:pic>
      <p:sp>
        <p:nvSpPr>
          <p:cNvPr id="14" name="Text Placeholder 13"/>
          <p:cNvSpPr>
            <a:spLocks noGrp="1"/>
          </p:cNvSpPr>
          <p:nvPr>
            <p:ph sz="half" idx="2"/>
          </p:nvPr>
        </p:nvSpPr>
        <p:spPr>
          <a:xfrm>
            <a:off x="5230812" y="439196"/>
            <a:ext cx="3913188" cy="5256973"/>
          </a:xfrm>
        </p:spPr>
        <p:txBody>
          <a:bodyPr>
            <a:noAutofit/>
          </a:bodyPr>
          <a:lstStyle/>
          <a:p>
            <a:pPr marL="342900" indent="-342900">
              <a:buAutoNum type="alphaLcParenBoth"/>
            </a:pPr>
            <a:r>
              <a:rPr lang="en-US" sz="1600" dirty="0" smtClean="0">
                <a:solidFill>
                  <a:schemeClr val="tx1"/>
                </a:solidFill>
              </a:rPr>
              <a:t>The </a:t>
            </a:r>
            <a:r>
              <a:rPr lang="en-US" sz="1600" dirty="0">
                <a:solidFill>
                  <a:schemeClr val="tx1"/>
                </a:solidFill>
              </a:rPr>
              <a:t>heart is primarily made of a thick muscle layer, called the myocardium, surrounded by membranes. One-way valves separate the four </a:t>
            </a:r>
            <a:r>
              <a:rPr lang="en-US" sz="1600" dirty="0" smtClean="0">
                <a:solidFill>
                  <a:schemeClr val="tx1"/>
                </a:solidFill>
              </a:rPr>
              <a:t>chambers.</a:t>
            </a:r>
          </a:p>
          <a:p>
            <a:pPr marL="342900" indent="-342900">
              <a:buAutoNum type="alphaLcParenBoth"/>
            </a:pPr>
            <a:r>
              <a:rPr lang="en-US" sz="1600" dirty="0" smtClean="0">
                <a:solidFill>
                  <a:schemeClr val="tx1"/>
                </a:solidFill>
              </a:rPr>
              <a:t>Blood </a:t>
            </a:r>
            <a:r>
              <a:rPr lang="en-US" sz="1600" dirty="0">
                <a:solidFill>
                  <a:schemeClr val="tx1"/>
                </a:solidFill>
              </a:rPr>
              <a:t>vessels of the coronary system, including the coronary arteries and veins, keep the heart musculature oxygenated</a:t>
            </a:r>
            <a:r>
              <a:rPr lang="en-US" sz="1600" dirty="0" smtClean="0">
                <a:solidFill>
                  <a:schemeClr val="tx1"/>
                </a:solidFill>
              </a:rPr>
              <a:t>.</a:t>
            </a:r>
            <a:endParaRPr lang="en-US" sz="1600" dirty="0">
              <a:solidFill>
                <a:schemeClr val="tx1"/>
              </a:solidFill>
            </a:endParaRPr>
          </a:p>
        </p:txBody>
      </p:sp>
    </p:spTree>
    <p:extLst>
      <p:ext uri="{BB962C8B-B14F-4D97-AF65-F5344CB8AC3E}">
        <p14:creationId xmlns:p14="http://schemas.microsoft.com/office/powerpoint/2010/main" val="28785904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Figure_B40_03_03.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211" r="-13211"/>
          <a:stretch>
            <a:fillRect/>
          </a:stretch>
        </p:blipFill>
        <p:spPr>
          <a:xfrm>
            <a:off x="-838794" y="253438"/>
            <a:ext cx="10225589" cy="4438878"/>
          </a:xfrm>
        </p:spPr>
      </p:pic>
      <p:sp>
        <p:nvSpPr>
          <p:cNvPr id="7" name="Text Placeholder 6"/>
          <p:cNvSpPr>
            <a:spLocks noGrp="1"/>
          </p:cNvSpPr>
          <p:nvPr>
            <p:ph type="body" sz="quarter" idx="14"/>
          </p:nvPr>
        </p:nvSpPr>
        <p:spPr/>
        <p:txBody>
          <a:bodyPr>
            <a:normAutofit/>
          </a:bodyPr>
          <a:lstStyle/>
          <a:p>
            <a:r>
              <a:rPr lang="en-US" sz="1600" dirty="0"/>
              <a:t>During </a:t>
            </a:r>
            <a:r>
              <a:rPr lang="en-US" sz="1600" dirty="0">
                <a:solidFill>
                  <a:srgbClr val="6CB255"/>
                </a:solidFill>
              </a:rPr>
              <a:t>(a) </a:t>
            </a:r>
            <a:r>
              <a:rPr lang="en-US" sz="1600" dirty="0"/>
              <a:t>cardiac diastole, the heart muscle is relaxed and blood flows into the </a:t>
            </a:r>
            <a:r>
              <a:rPr lang="en-US" sz="1600" dirty="0" smtClean="0"/>
              <a:t>heart. During </a:t>
            </a:r>
            <a:r>
              <a:rPr lang="en-US" sz="1600" dirty="0">
                <a:solidFill>
                  <a:srgbClr val="6CB255"/>
                </a:solidFill>
              </a:rPr>
              <a:t>(b) </a:t>
            </a:r>
            <a:r>
              <a:rPr lang="en-US" sz="1600" dirty="0"/>
              <a:t>atrial systole, the atria contract, pushing blood into the ventricles. During </a:t>
            </a:r>
            <a:r>
              <a:rPr lang="en-US" sz="1600" dirty="0">
                <a:solidFill>
                  <a:srgbClr val="6CB255"/>
                </a:solidFill>
              </a:rPr>
              <a:t>(c) </a:t>
            </a:r>
            <a:r>
              <a:rPr lang="en-US" sz="1600" dirty="0"/>
              <a:t>atrial diastole</a:t>
            </a:r>
            <a:r>
              <a:rPr lang="en-US" sz="1600" dirty="0" smtClean="0"/>
              <a:t>, the </a:t>
            </a:r>
            <a:r>
              <a:rPr lang="en-US" sz="1600" dirty="0"/>
              <a:t>ventricles contract, forcing blood out of the heart.</a:t>
            </a:r>
          </a:p>
        </p:txBody>
      </p:sp>
    </p:spTree>
    <p:extLst>
      <p:ext uri="{BB962C8B-B14F-4D97-AF65-F5344CB8AC3E}">
        <p14:creationId xmlns:p14="http://schemas.microsoft.com/office/powerpoint/2010/main" val="3160826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Figure_B40_03_04.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2146" r="-42146"/>
          <a:stretch>
            <a:fillRect/>
          </a:stretch>
        </p:blipFill>
        <p:spPr>
          <a:xfrm>
            <a:off x="-1112107" y="65874"/>
            <a:ext cx="10496739" cy="4556583"/>
          </a:xfrm>
        </p:spPr>
      </p:pic>
      <p:sp>
        <p:nvSpPr>
          <p:cNvPr id="7" name="Text Placeholder 6"/>
          <p:cNvSpPr>
            <a:spLocks noGrp="1"/>
          </p:cNvSpPr>
          <p:nvPr>
            <p:ph type="body" sz="quarter" idx="14"/>
          </p:nvPr>
        </p:nvSpPr>
        <p:spPr/>
        <p:txBody>
          <a:bodyPr>
            <a:normAutofit/>
          </a:bodyPr>
          <a:lstStyle/>
          <a:p>
            <a:r>
              <a:rPr lang="en-US" sz="1600" dirty="0" err="1"/>
              <a:t>Cardiomyocytes</a:t>
            </a:r>
            <a:r>
              <a:rPr lang="en-US" sz="1600" dirty="0"/>
              <a:t> are striated muscle cells found in cardiac tissue. (credit: </a:t>
            </a:r>
            <a:r>
              <a:rPr lang="en-US" sz="1600" dirty="0" smtClean="0"/>
              <a:t>modification of </a:t>
            </a:r>
            <a:r>
              <a:rPr lang="en-US" sz="1600" dirty="0"/>
              <a:t>work by Dr. S. </a:t>
            </a:r>
            <a:r>
              <a:rPr lang="en-US" sz="1600" dirty="0" err="1"/>
              <a:t>Girod</a:t>
            </a:r>
            <a:r>
              <a:rPr lang="en-US" sz="1600" dirty="0"/>
              <a:t>, Anton Becker; scale-bar data from Matt Russell)</a:t>
            </a:r>
          </a:p>
        </p:txBody>
      </p:sp>
    </p:spTree>
    <p:extLst>
      <p:ext uri="{BB962C8B-B14F-4D97-AF65-F5344CB8AC3E}">
        <p14:creationId xmlns:p14="http://schemas.microsoft.com/office/powerpoint/2010/main" val="38738326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Figure_B40_03_08.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120" r="-20120"/>
          <a:stretch>
            <a:fillRect/>
          </a:stretch>
        </p:blipFill>
        <p:spPr>
          <a:xfrm>
            <a:off x="-933067" y="266466"/>
            <a:ext cx="10544962" cy="4577516"/>
          </a:xfrm>
        </p:spPr>
      </p:pic>
      <p:sp>
        <p:nvSpPr>
          <p:cNvPr id="7" name="Text Placeholder 6"/>
          <p:cNvSpPr>
            <a:spLocks noGrp="1"/>
          </p:cNvSpPr>
          <p:nvPr>
            <p:ph type="body" sz="quarter" idx="14"/>
          </p:nvPr>
        </p:nvSpPr>
        <p:spPr>
          <a:xfrm>
            <a:off x="457200" y="5004403"/>
            <a:ext cx="8062912" cy="1166382"/>
          </a:xfrm>
        </p:spPr>
        <p:txBody>
          <a:bodyPr>
            <a:normAutofit fontScale="92500" lnSpcReduction="10000"/>
          </a:bodyPr>
          <a:lstStyle/>
          <a:p>
            <a:r>
              <a:rPr lang="en-US" sz="1600" dirty="0"/>
              <a:t>The beating of the heart is regulated by an electrical impulse that causes </a:t>
            </a:r>
            <a:r>
              <a:rPr lang="en-US" sz="1600" dirty="0" smtClean="0"/>
              <a:t>the characteristic </a:t>
            </a:r>
            <a:r>
              <a:rPr lang="en-US" sz="1600" dirty="0"/>
              <a:t>reading of an ECG. The signal is initiated at the </a:t>
            </a:r>
            <a:r>
              <a:rPr lang="en-US" sz="1600" dirty="0" err="1"/>
              <a:t>sinoatrial</a:t>
            </a:r>
            <a:r>
              <a:rPr lang="en-US" sz="1600" dirty="0"/>
              <a:t> valve. The signal </a:t>
            </a:r>
            <a:r>
              <a:rPr lang="en-US" sz="1600" dirty="0" smtClean="0"/>
              <a:t>then </a:t>
            </a:r>
            <a:r>
              <a:rPr lang="en-US" sz="1600" dirty="0" smtClean="0">
                <a:solidFill>
                  <a:srgbClr val="6CB255"/>
                </a:solidFill>
              </a:rPr>
              <a:t>(</a:t>
            </a:r>
            <a:r>
              <a:rPr lang="en-US" sz="1600" dirty="0">
                <a:solidFill>
                  <a:srgbClr val="6CB255"/>
                </a:solidFill>
              </a:rPr>
              <a:t>a) </a:t>
            </a:r>
            <a:r>
              <a:rPr lang="en-US" sz="1600" dirty="0"/>
              <a:t>spreads to the atria, causing them to contract. The signal is </a:t>
            </a:r>
            <a:r>
              <a:rPr lang="en-US" sz="1600" dirty="0">
                <a:solidFill>
                  <a:srgbClr val="6CB255"/>
                </a:solidFill>
              </a:rPr>
              <a:t>(b) </a:t>
            </a:r>
            <a:r>
              <a:rPr lang="en-US" sz="1600" dirty="0"/>
              <a:t>delayed at the </a:t>
            </a:r>
            <a:r>
              <a:rPr lang="en-US" sz="1600" dirty="0" err="1" smtClean="0"/>
              <a:t>atrioventricular</a:t>
            </a:r>
            <a:r>
              <a:rPr lang="en-US" sz="1600" dirty="0"/>
              <a:t> </a:t>
            </a:r>
            <a:r>
              <a:rPr lang="en-US" sz="1600" dirty="0" smtClean="0"/>
              <a:t>node </a:t>
            </a:r>
            <a:r>
              <a:rPr lang="en-US" sz="1600" dirty="0"/>
              <a:t>before it is passed on to the </a:t>
            </a:r>
            <a:r>
              <a:rPr lang="en-US" sz="1600" dirty="0">
                <a:solidFill>
                  <a:srgbClr val="6CB255"/>
                </a:solidFill>
              </a:rPr>
              <a:t>(c) </a:t>
            </a:r>
            <a:r>
              <a:rPr lang="en-US" sz="1600" dirty="0"/>
              <a:t>heart apex. The delay allows the atria to relax before the </a:t>
            </a:r>
            <a:r>
              <a:rPr lang="en-US" sz="1600" dirty="0">
                <a:solidFill>
                  <a:srgbClr val="6CB255"/>
                </a:solidFill>
              </a:rPr>
              <a:t>(d</a:t>
            </a:r>
            <a:r>
              <a:rPr lang="en-US" sz="1600" dirty="0" smtClean="0">
                <a:solidFill>
                  <a:srgbClr val="6CB255"/>
                </a:solidFill>
              </a:rPr>
              <a:t>) </a:t>
            </a:r>
            <a:r>
              <a:rPr lang="en-US" sz="1600" dirty="0" smtClean="0"/>
              <a:t>ventricles </a:t>
            </a:r>
            <a:r>
              <a:rPr lang="en-US" sz="1600" dirty="0"/>
              <a:t>contract. The final part of the ECG cycle prepares the heart for the next beat.</a:t>
            </a:r>
          </a:p>
        </p:txBody>
      </p:sp>
    </p:spTree>
    <p:extLst>
      <p:ext uri="{BB962C8B-B14F-4D97-AF65-F5344CB8AC3E}">
        <p14:creationId xmlns:p14="http://schemas.microsoft.com/office/powerpoint/2010/main" val="4048959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B40_03_07.jpg"/>
          <p:cNvPicPr>
            <a:picLocks noGrp="1" noChangeAspect="1"/>
          </p:cNvPicPr>
          <p:nvPr>
            <p:ph sz="half" idx="1"/>
          </p:nvPr>
        </p:nvPicPr>
        <p:blipFill>
          <a:blip r:embed="rId2">
            <a:extLst>
              <a:ext uri="{28A0092B-C50C-407E-A947-70E740481C1C}">
                <a14:useLocalDpi xmlns:a14="http://schemas.microsoft.com/office/drawing/2010/main" val="0"/>
              </a:ext>
            </a:extLst>
          </a:blip>
          <a:srcRect l="-8955" r="-8955"/>
          <a:stretch>
            <a:fillRect/>
          </a:stretch>
        </p:blipFill>
        <p:spPr>
          <a:xfrm>
            <a:off x="0" y="0"/>
            <a:ext cx="5499217" cy="6162842"/>
          </a:xfrm>
        </p:spPr>
      </p:pic>
      <p:sp>
        <p:nvSpPr>
          <p:cNvPr id="14" name="Text Placeholder 13"/>
          <p:cNvSpPr>
            <a:spLocks noGrp="1"/>
          </p:cNvSpPr>
          <p:nvPr>
            <p:ph sz="half" idx="2"/>
          </p:nvPr>
        </p:nvSpPr>
        <p:spPr>
          <a:xfrm>
            <a:off x="5230812" y="1092287"/>
            <a:ext cx="3913188" cy="5256973"/>
          </a:xfrm>
        </p:spPr>
        <p:txBody>
          <a:bodyPr>
            <a:noAutofit/>
          </a:bodyPr>
          <a:lstStyle/>
          <a:p>
            <a:r>
              <a:rPr lang="en-US" sz="1600" dirty="0">
                <a:solidFill>
                  <a:schemeClr val="tx1"/>
                </a:solidFill>
              </a:rPr>
              <a:t>The major human arteries and veins are shown. (credit: modification of work by Mariana Ruiz </a:t>
            </a:r>
            <a:r>
              <a:rPr lang="en-US" sz="1600" dirty="0" err="1">
                <a:solidFill>
                  <a:schemeClr val="tx1"/>
                </a:solidFill>
              </a:rPr>
              <a:t>Villareal</a:t>
            </a:r>
            <a:r>
              <a:rPr lang="en-US" sz="1600" dirty="0" smtClean="0">
                <a:solidFill>
                  <a:schemeClr val="tx1"/>
                </a:solidFill>
              </a:rPr>
              <a:t>)</a:t>
            </a:r>
            <a:endParaRPr lang="en-US" sz="1600" dirty="0">
              <a:solidFill>
                <a:schemeClr val="tx1"/>
              </a:solidFill>
            </a:endParaRPr>
          </a:p>
        </p:txBody>
      </p:sp>
    </p:spTree>
    <p:extLst>
      <p:ext uri="{BB962C8B-B14F-4D97-AF65-F5344CB8AC3E}">
        <p14:creationId xmlns:p14="http://schemas.microsoft.com/office/powerpoint/2010/main" val="18464148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Figure_B40_03_09.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1989" r="-21989"/>
          <a:stretch>
            <a:fillRect/>
          </a:stretch>
        </p:blipFill>
        <p:spPr>
          <a:xfrm>
            <a:off x="-951686" y="25252"/>
            <a:ext cx="10590318" cy="4597205"/>
          </a:xfrm>
        </p:spPr>
      </p:pic>
      <p:sp>
        <p:nvSpPr>
          <p:cNvPr id="7" name="Text Placeholder 6"/>
          <p:cNvSpPr>
            <a:spLocks noGrp="1"/>
          </p:cNvSpPr>
          <p:nvPr>
            <p:ph type="body" sz="quarter" idx="14"/>
          </p:nvPr>
        </p:nvSpPr>
        <p:spPr/>
        <p:txBody>
          <a:bodyPr>
            <a:normAutofit/>
          </a:bodyPr>
          <a:lstStyle/>
          <a:p>
            <a:r>
              <a:rPr lang="en-US" sz="1600" dirty="0"/>
              <a:t>Arteries and veins consist of three layers: an outer tunica </a:t>
            </a:r>
            <a:r>
              <a:rPr lang="en-US" sz="1600" dirty="0" err="1"/>
              <a:t>externa</a:t>
            </a:r>
            <a:r>
              <a:rPr lang="en-US" sz="1600" dirty="0"/>
              <a:t>, a middle </a:t>
            </a:r>
            <a:r>
              <a:rPr lang="en-US" sz="1600" dirty="0" smtClean="0"/>
              <a:t>tunica media</a:t>
            </a:r>
            <a:r>
              <a:rPr lang="en-US" sz="1600" dirty="0"/>
              <a:t>, and an inner tunica intima. Capillaries consist of a single layer of epithelial cells, the </a:t>
            </a:r>
            <a:r>
              <a:rPr lang="en-US" sz="1600" dirty="0" smtClean="0"/>
              <a:t>tunica intima</a:t>
            </a:r>
            <a:r>
              <a:rPr lang="en-US" sz="1600" dirty="0"/>
              <a:t>. (credit: modification of work by NCI, NIH)</a:t>
            </a:r>
          </a:p>
        </p:txBody>
      </p:sp>
    </p:spTree>
    <p:extLst>
      <p:ext uri="{BB962C8B-B14F-4D97-AF65-F5344CB8AC3E}">
        <p14:creationId xmlns:p14="http://schemas.microsoft.com/office/powerpoint/2010/main" val="154734206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7803" b="-17803"/>
          <a:stretch>
            <a:fillRect/>
          </a:stretch>
        </p:blipFill>
        <p:spPr>
          <a:xfrm>
            <a:off x="88939" y="721896"/>
            <a:ext cx="8985501" cy="3900562"/>
          </a:xfrm>
        </p:spPr>
      </p:pic>
      <p:sp>
        <p:nvSpPr>
          <p:cNvPr id="7" name="Text Placeholder 6"/>
          <p:cNvSpPr>
            <a:spLocks noGrp="1"/>
          </p:cNvSpPr>
          <p:nvPr>
            <p:ph type="body" sz="quarter" idx="14"/>
          </p:nvPr>
        </p:nvSpPr>
        <p:spPr/>
        <p:txBody>
          <a:bodyPr>
            <a:normAutofit/>
          </a:bodyPr>
          <a:lstStyle/>
          <a:p>
            <a:pPr marL="342900" indent="-342900">
              <a:buAutoNum type="alphaLcParenBoth"/>
            </a:pPr>
            <a:r>
              <a:rPr lang="en-US" sz="1600" dirty="0" err="1" smtClean="0"/>
              <a:t>Precapillary</a:t>
            </a:r>
            <a:r>
              <a:rPr lang="en-US" sz="1600" dirty="0" smtClean="0"/>
              <a:t> </a:t>
            </a:r>
            <a:r>
              <a:rPr lang="en-US" sz="1600" dirty="0"/>
              <a:t>sphincters are rings of smooth muscle that regulate the flow </a:t>
            </a:r>
            <a:r>
              <a:rPr lang="en-US" sz="1600" dirty="0" smtClean="0"/>
              <a:t>of blood </a:t>
            </a:r>
            <a:r>
              <a:rPr lang="en-US" sz="1600" dirty="0"/>
              <a:t>through capillaries; they help control the location of blood flow to where it is needed</a:t>
            </a:r>
            <a:r>
              <a:rPr lang="en-US" sz="1600" dirty="0" smtClean="0"/>
              <a:t>.</a:t>
            </a:r>
          </a:p>
          <a:p>
            <a:pPr marL="342900" indent="-342900">
              <a:buAutoNum type="alphaLcParenBoth"/>
            </a:pPr>
            <a:r>
              <a:rPr lang="en-US" sz="1600" dirty="0" smtClean="0"/>
              <a:t>Valves </a:t>
            </a:r>
            <a:r>
              <a:rPr lang="en-US" sz="1600" dirty="0"/>
              <a:t>in the veins prevent blood from moving backward. (credit a: modification of work by NCI)</a:t>
            </a:r>
          </a:p>
        </p:txBody>
      </p:sp>
    </p:spTree>
    <p:extLst>
      <p:ext uri="{BB962C8B-B14F-4D97-AF65-F5344CB8AC3E}">
        <p14:creationId xmlns:p14="http://schemas.microsoft.com/office/powerpoint/2010/main" val="73653192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Figure_B40_04_02.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4009" r="-44009"/>
          <a:stretch>
            <a:fillRect/>
          </a:stretch>
        </p:blipFill>
        <p:spPr>
          <a:xfrm>
            <a:off x="-865739" y="126397"/>
            <a:ext cx="10357318" cy="4496061"/>
          </a:xfrm>
        </p:spPr>
      </p:pic>
      <p:sp>
        <p:nvSpPr>
          <p:cNvPr id="7" name="Text Placeholder 6"/>
          <p:cNvSpPr>
            <a:spLocks noGrp="1"/>
          </p:cNvSpPr>
          <p:nvPr>
            <p:ph type="body" sz="quarter" idx="14"/>
          </p:nvPr>
        </p:nvSpPr>
        <p:spPr/>
        <p:txBody>
          <a:bodyPr>
            <a:normAutofit/>
          </a:bodyPr>
          <a:lstStyle/>
          <a:p>
            <a:r>
              <a:rPr lang="en-US" sz="1600" dirty="0"/>
              <a:t>Fluid from the capillaries moves into the interstitial space and lymph capillaries </a:t>
            </a:r>
            <a:r>
              <a:rPr lang="en-US" sz="1600" dirty="0" smtClean="0"/>
              <a:t>by diffusion </a:t>
            </a:r>
            <a:r>
              <a:rPr lang="en-US" sz="1600" dirty="0"/>
              <a:t>down a pressure gradient and also by osmosis. Out of 7,200 liters of fluid pumped by </a:t>
            </a:r>
            <a:r>
              <a:rPr lang="en-US" sz="1600" dirty="0" smtClean="0"/>
              <a:t>the average </a:t>
            </a:r>
            <a:r>
              <a:rPr lang="en-US" sz="1600" dirty="0"/>
              <a:t>heart in a day, over 1,500 liters is filtered. (credit: modification of work by NCI, NIH)</a:t>
            </a:r>
          </a:p>
        </p:txBody>
      </p:sp>
    </p:spTree>
    <p:extLst>
      <p:ext uri="{BB962C8B-B14F-4D97-AF65-F5344CB8AC3E}">
        <p14:creationId xmlns:p14="http://schemas.microsoft.com/office/powerpoint/2010/main" val="5234331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Figure_B40_00_01.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591" r="-7591"/>
          <a:stretch>
            <a:fillRect/>
          </a:stretch>
        </p:blipFill>
        <p:spPr/>
      </p:pic>
      <p:sp>
        <p:nvSpPr>
          <p:cNvPr id="7" name="Text Placeholder 6"/>
          <p:cNvSpPr>
            <a:spLocks noGrp="1"/>
          </p:cNvSpPr>
          <p:nvPr>
            <p:ph type="body" sz="quarter" idx="14"/>
          </p:nvPr>
        </p:nvSpPr>
        <p:spPr/>
        <p:txBody>
          <a:bodyPr>
            <a:normAutofit/>
          </a:bodyPr>
          <a:lstStyle/>
          <a:p>
            <a:r>
              <a:rPr lang="en-US" sz="1600" dirty="0"/>
              <a:t>Just as highway systems transport people and goods through a complex network</a:t>
            </a:r>
            <a:r>
              <a:rPr lang="en-US" sz="1600" dirty="0" smtClean="0"/>
              <a:t>, the </a:t>
            </a:r>
            <a:r>
              <a:rPr lang="en-US" sz="1600" dirty="0"/>
              <a:t>circulatory system transports nutrients, gases, and wastes throughout the animal body. (</a:t>
            </a:r>
            <a:r>
              <a:rPr lang="en-US" sz="1600" dirty="0" smtClean="0"/>
              <a:t>credit: modification </a:t>
            </a:r>
            <a:r>
              <a:rPr lang="en-US" sz="1600" dirty="0"/>
              <a:t>of work by </a:t>
            </a:r>
            <a:r>
              <a:rPr lang="en-US" sz="1600" dirty="0" err="1"/>
              <a:t>Andrey</a:t>
            </a:r>
            <a:r>
              <a:rPr lang="en-US" sz="1600" dirty="0"/>
              <a:t> </a:t>
            </a:r>
            <a:r>
              <a:rPr lang="en-US" sz="1600" dirty="0" err="1"/>
              <a:t>Belenko</a:t>
            </a:r>
            <a:r>
              <a:rPr lang="en-US" sz="1600" dirty="0"/>
              <a:t>)</a:t>
            </a:r>
          </a:p>
        </p:txBody>
      </p:sp>
    </p:spTree>
    <p:extLst>
      <p:ext uri="{BB962C8B-B14F-4D97-AF65-F5344CB8AC3E}">
        <p14:creationId xmlns:p14="http://schemas.microsoft.com/office/powerpoint/2010/main" val="362986891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B40_04_03.jpg"/>
          <p:cNvPicPr>
            <a:picLocks noGrp="1" noChangeAspect="1"/>
          </p:cNvPicPr>
          <p:nvPr>
            <p:ph sz="half" idx="1"/>
          </p:nvPr>
        </p:nvPicPr>
        <p:blipFill>
          <a:blip r:embed="rId2">
            <a:extLst>
              <a:ext uri="{28A0092B-C50C-407E-A947-70E740481C1C}">
                <a14:useLocalDpi xmlns:a14="http://schemas.microsoft.com/office/drawing/2010/main" val="0"/>
              </a:ext>
            </a:extLst>
          </a:blip>
          <a:srcRect t="-6345" b="-6345"/>
          <a:stretch>
            <a:fillRect/>
          </a:stretch>
        </p:blipFill>
        <p:spPr>
          <a:xfrm>
            <a:off x="104764" y="227263"/>
            <a:ext cx="5308355" cy="5948947"/>
          </a:xfrm>
        </p:spPr>
      </p:pic>
      <p:sp>
        <p:nvSpPr>
          <p:cNvPr id="14" name="Text Placeholder 13"/>
          <p:cNvSpPr>
            <a:spLocks noGrp="1"/>
          </p:cNvSpPr>
          <p:nvPr>
            <p:ph sz="half" idx="2"/>
          </p:nvPr>
        </p:nvSpPr>
        <p:spPr>
          <a:xfrm>
            <a:off x="5561263" y="414421"/>
            <a:ext cx="3407862" cy="5428801"/>
          </a:xfrm>
        </p:spPr>
        <p:txBody>
          <a:bodyPr>
            <a:noAutofit/>
          </a:bodyPr>
          <a:lstStyle/>
          <a:p>
            <a:r>
              <a:rPr lang="en-US" sz="1600" dirty="0">
                <a:solidFill>
                  <a:schemeClr val="tx1"/>
                </a:solidFill>
              </a:rPr>
              <a:t>Blood pressure is related to the blood velocity in the arteries and arterioles. In the capillaries and veins, the blood pressure continues to decease but velocity increases</a:t>
            </a:r>
            <a:r>
              <a:rPr lang="en-US" sz="1600" dirty="0" smtClean="0">
                <a:solidFill>
                  <a:schemeClr val="tx1"/>
                </a:solidFill>
              </a:rPr>
              <a:t>.</a:t>
            </a:r>
            <a:endParaRPr lang="en-US" sz="1600" dirty="0">
              <a:solidFill>
                <a:schemeClr val="tx1"/>
              </a:solidFill>
            </a:endParaRPr>
          </a:p>
        </p:txBody>
      </p:sp>
    </p:spTree>
    <p:extLst>
      <p:ext uri="{BB962C8B-B14F-4D97-AF65-F5344CB8AC3E}">
        <p14:creationId xmlns:p14="http://schemas.microsoft.com/office/powerpoint/2010/main" val="29439485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Figure_B40_01_01ab.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845" b="-8845"/>
          <a:stretch>
            <a:fillRect/>
          </a:stretch>
        </p:blipFill>
        <p:spPr>
          <a:xfrm>
            <a:off x="150531" y="762000"/>
            <a:ext cx="8893116" cy="3860458"/>
          </a:xfrm>
        </p:spPr>
      </p:pic>
      <p:sp>
        <p:nvSpPr>
          <p:cNvPr id="7" name="Text Placeholder 6"/>
          <p:cNvSpPr>
            <a:spLocks noGrp="1"/>
          </p:cNvSpPr>
          <p:nvPr>
            <p:ph type="body" sz="quarter" idx="14"/>
          </p:nvPr>
        </p:nvSpPr>
        <p:spPr/>
        <p:txBody>
          <a:bodyPr>
            <a:normAutofit fontScale="85000" lnSpcReduction="20000"/>
          </a:bodyPr>
          <a:lstStyle/>
          <a:p>
            <a:r>
              <a:rPr lang="en-US" sz="1600" dirty="0"/>
              <a:t>In</a:t>
            </a:r>
            <a:r>
              <a:rPr lang="en-US" sz="1600" dirty="0">
                <a:solidFill>
                  <a:srgbClr val="6CB255"/>
                </a:solidFill>
              </a:rPr>
              <a:t> (a) </a:t>
            </a:r>
            <a:r>
              <a:rPr lang="en-US" sz="1600" dirty="0"/>
              <a:t>closed circulatory systems, the heart pumps blood through vessels that </a:t>
            </a:r>
            <a:r>
              <a:rPr lang="en-US" sz="1600" dirty="0" smtClean="0"/>
              <a:t>are separate </a:t>
            </a:r>
            <a:r>
              <a:rPr lang="en-US" sz="1600" dirty="0"/>
              <a:t>from the interstitial fluid of the body. Most vertebrates and some invertebrates, like </a:t>
            </a:r>
            <a:r>
              <a:rPr lang="en-US" sz="1600" dirty="0" smtClean="0"/>
              <a:t>this annelid </a:t>
            </a:r>
            <a:r>
              <a:rPr lang="en-US" sz="1600" dirty="0"/>
              <a:t>earthworm, have a closed circulatory system. In</a:t>
            </a:r>
            <a:r>
              <a:rPr lang="en-US" sz="1600" dirty="0">
                <a:solidFill>
                  <a:srgbClr val="6CB255"/>
                </a:solidFill>
              </a:rPr>
              <a:t> (b) </a:t>
            </a:r>
            <a:r>
              <a:rPr lang="en-US" sz="1600" dirty="0"/>
              <a:t>open circulatory systems, a fluid </a:t>
            </a:r>
            <a:r>
              <a:rPr lang="en-US" sz="1600" dirty="0" smtClean="0"/>
              <a:t>called </a:t>
            </a:r>
            <a:r>
              <a:rPr lang="en-US" sz="1600" dirty="0" err="1" smtClean="0"/>
              <a:t>hemolymph</a:t>
            </a:r>
            <a:r>
              <a:rPr lang="en-US" sz="1600" dirty="0" smtClean="0"/>
              <a:t> </a:t>
            </a:r>
            <a:r>
              <a:rPr lang="en-US" sz="1600" dirty="0"/>
              <a:t>is pumped through a blood vessel that empties into the body cavity. </a:t>
            </a:r>
            <a:r>
              <a:rPr lang="en-US" sz="1600" dirty="0" err="1"/>
              <a:t>Hemolymph</a:t>
            </a:r>
            <a:r>
              <a:rPr lang="en-US" sz="1600" dirty="0"/>
              <a:t> </a:t>
            </a:r>
            <a:r>
              <a:rPr lang="en-US" sz="1600" dirty="0" smtClean="0"/>
              <a:t>returns to </a:t>
            </a:r>
            <a:r>
              <a:rPr lang="en-US" sz="1600" dirty="0"/>
              <a:t>the blood vessel through openings called </a:t>
            </a:r>
            <a:r>
              <a:rPr lang="en-US" sz="1600" dirty="0" err="1"/>
              <a:t>ostia</a:t>
            </a:r>
            <a:r>
              <a:rPr lang="en-US" sz="1600" dirty="0"/>
              <a:t>. Arthropods like this bee and most mollusks </a:t>
            </a:r>
            <a:r>
              <a:rPr lang="en-US" sz="1600" dirty="0" smtClean="0"/>
              <a:t>have open </a:t>
            </a:r>
            <a:r>
              <a:rPr lang="en-US" sz="1600" dirty="0"/>
              <a:t>circulatory systems.</a:t>
            </a:r>
          </a:p>
        </p:txBody>
      </p:sp>
    </p:spTree>
    <p:extLst>
      <p:ext uri="{BB962C8B-B14F-4D97-AF65-F5344CB8AC3E}">
        <p14:creationId xmlns:p14="http://schemas.microsoft.com/office/powerpoint/2010/main" val="9364963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Figure_B40_01_02ab.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633" r="-10633"/>
          <a:stretch>
            <a:fillRect/>
          </a:stretch>
        </p:blipFill>
        <p:spPr>
          <a:xfrm>
            <a:off x="-680961" y="229820"/>
            <a:ext cx="10119066" cy="4392637"/>
          </a:xfrm>
        </p:spPr>
      </p:pic>
      <p:sp>
        <p:nvSpPr>
          <p:cNvPr id="7" name="Text Placeholder 6"/>
          <p:cNvSpPr>
            <a:spLocks noGrp="1"/>
          </p:cNvSpPr>
          <p:nvPr>
            <p:ph type="body" sz="quarter" idx="14"/>
          </p:nvPr>
        </p:nvSpPr>
        <p:spPr/>
        <p:txBody>
          <a:bodyPr>
            <a:normAutofit/>
          </a:bodyPr>
          <a:lstStyle/>
          <a:p>
            <a:r>
              <a:rPr lang="en-US" sz="1600" dirty="0"/>
              <a:t>Simple animals consisting of a single cell layer such as the</a:t>
            </a:r>
            <a:r>
              <a:rPr lang="en-US" sz="1600" dirty="0">
                <a:solidFill>
                  <a:srgbClr val="6CB255"/>
                </a:solidFill>
              </a:rPr>
              <a:t> (a) </a:t>
            </a:r>
            <a:r>
              <a:rPr lang="en-US" sz="1600" dirty="0"/>
              <a:t>sponge or only a </a:t>
            </a:r>
            <a:r>
              <a:rPr lang="en-US" sz="1600" dirty="0" smtClean="0"/>
              <a:t>few cell </a:t>
            </a:r>
            <a:r>
              <a:rPr lang="en-US" sz="1600" dirty="0"/>
              <a:t>layers such as the </a:t>
            </a:r>
            <a:r>
              <a:rPr lang="en-US" sz="1600" dirty="0">
                <a:solidFill>
                  <a:srgbClr val="6CB255"/>
                </a:solidFill>
              </a:rPr>
              <a:t>(b) </a:t>
            </a:r>
            <a:r>
              <a:rPr lang="en-US" sz="1600" dirty="0"/>
              <a:t>jellyfish do not have a circulatory system. Instead, gases</a:t>
            </a:r>
            <a:r>
              <a:rPr lang="en-US" sz="1600" dirty="0" smtClean="0"/>
              <a:t>, nutrients</a:t>
            </a:r>
            <a:r>
              <a:rPr lang="en-US" sz="1600" dirty="0"/>
              <a:t>, </a:t>
            </a:r>
            <a:r>
              <a:rPr lang="en-US" sz="1600" dirty="0" smtClean="0"/>
              <a:t>and wastes </a:t>
            </a:r>
            <a:r>
              <a:rPr lang="en-US" sz="1600" dirty="0"/>
              <a:t>are exchanged by diffusion.</a:t>
            </a:r>
          </a:p>
        </p:txBody>
      </p:sp>
    </p:spTree>
    <p:extLst>
      <p:ext uri="{BB962C8B-B14F-4D97-AF65-F5344CB8AC3E}">
        <p14:creationId xmlns:p14="http://schemas.microsoft.com/office/powerpoint/2010/main" val="2129891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B40_01_03abcd.jpg"/>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t="3409" b="3409"/>
          <a:stretch>
            <a:fillRect/>
          </a:stretch>
        </p:blipFill>
        <p:spPr>
          <a:xfrm>
            <a:off x="123191" y="452321"/>
            <a:ext cx="4953546" cy="5551321"/>
          </a:xfrm>
        </p:spPr>
      </p:pic>
      <p:sp>
        <p:nvSpPr>
          <p:cNvPr id="14" name="Text Placeholder 13"/>
          <p:cNvSpPr>
            <a:spLocks noGrp="1"/>
          </p:cNvSpPr>
          <p:nvPr>
            <p:ph sz="half" idx="2"/>
          </p:nvPr>
        </p:nvSpPr>
        <p:spPr>
          <a:xfrm>
            <a:off x="5230812" y="746669"/>
            <a:ext cx="3913188" cy="5256973"/>
          </a:xfrm>
        </p:spPr>
        <p:txBody>
          <a:bodyPr>
            <a:normAutofit fontScale="92500" lnSpcReduction="10000"/>
          </a:bodyPr>
          <a:lstStyle/>
          <a:p>
            <a:pPr marL="342900" indent="-342900">
              <a:buAutoNum type="alphaLcParenBoth"/>
            </a:pPr>
            <a:r>
              <a:rPr lang="en-US" sz="1600" dirty="0" smtClean="0">
                <a:solidFill>
                  <a:schemeClr val="tx1"/>
                </a:solidFill>
              </a:rPr>
              <a:t>Fish </a:t>
            </a:r>
            <a:r>
              <a:rPr lang="en-US" sz="1600" dirty="0">
                <a:solidFill>
                  <a:schemeClr val="tx1"/>
                </a:solidFill>
              </a:rPr>
              <a:t>have the simplest circulatory systems of the vertebrates: blood flows </a:t>
            </a:r>
            <a:r>
              <a:rPr lang="en-US" sz="1600" dirty="0" err="1">
                <a:solidFill>
                  <a:schemeClr val="tx1"/>
                </a:solidFill>
              </a:rPr>
              <a:t>unidirectionally</a:t>
            </a:r>
            <a:r>
              <a:rPr lang="en-US" sz="1600" dirty="0">
                <a:solidFill>
                  <a:schemeClr val="tx1"/>
                </a:solidFill>
              </a:rPr>
              <a:t> from the two-chambered heart through the gills and then the rest of the </a:t>
            </a:r>
            <a:r>
              <a:rPr lang="en-US" sz="1600" dirty="0" smtClean="0">
                <a:solidFill>
                  <a:schemeClr val="tx1"/>
                </a:solidFill>
              </a:rPr>
              <a:t>body.</a:t>
            </a:r>
          </a:p>
          <a:p>
            <a:pPr marL="342900" indent="-342900">
              <a:buAutoNum type="alphaLcParenBoth"/>
            </a:pPr>
            <a:r>
              <a:rPr lang="en-US" sz="1600" dirty="0" smtClean="0">
                <a:solidFill>
                  <a:schemeClr val="tx1"/>
                </a:solidFill>
              </a:rPr>
              <a:t>Amphibians </a:t>
            </a:r>
            <a:r>
              <a:rPr lang="en-US" sz="1600" dirty="0">
                <a:solidFill>
                  <a:schemeClr val="tx1"/>
                </a:solidFill>
              </a:rPr>
              <a:t>have two circulatory routes: one for oxygenation of the blood through the lungs and skin, and the other to take oxygen to the rest of the body. The blood is pumped from a three-chambered heart with two atria and a single </a:t>
            </a:r>
            <a:r>
              <a:rPr lang="en-US" sz="1600" dirty="0" smtClean="0">
                <a:solidFill>
                  <a:schemeClr val="tx1"/>
                </a:solidFill>
              </a:rPr>
              <a:t>ventricle.</a:t>
            </a:r>
          </a:p>
          <a:p>
            <a:pPr marL="342900" indent="-342900">
              <a:buAutoNum type="alphaLcParenBoth"/>
            </a:pPr>
            <a:r>
              <a:rPr lang="en-US" sz="1600" dirty="0" smtClean="0">
                <a:solidFill>
                  <a:schemeClr val="tx1"/>
                </a:solidFill>
              </a:rPr>
              <a:t>Reptiles </a:t>
            </a:r>
            <a:r>
              <a:rPr lang="en-US" sz="1600" dirty="0">
                <a:solidFill>
                  <a:schemeClr val="tx1"/>
                </a:solidFill>
              </a:rPr>
              <a:t>also have two circulatory routes; however, blood is only oxygenated through the lungs. The heart is three chambered, but the ventricles are partially separated so some mixing of oxygenated and deoxygenated blood occurs except in crocodilians and </a:t>
            </a:r>
            <a:r>
              <a:rPr lang="en-US" sz="1600" dirty="0" smtClean="0">
                <a:solidFill>
                  <a:schemeClr val="tx1"/>
                </a:solidFill>
              </a:rPr>
              <a:t>birds.</a:t>
            </a:r>
          </a:p>
          <a:p>
            <a:pPr marL="342900" indent="-342900">
              <a:buAutoNum type="alphaLcParenBoth"/>
            </a:pPr>
            <a:r>
              <a:rPr lang="en-US" sz="1600" dirty="0" smtClean="0">
                <a:solidFill>
                  <a:schemeClr val="tx1"/>
                </a:solidFill>
              </a:rPr>
              <a:t>Mammals </a:t>
            </a:r>
            <a:r>
              <a:rPr lang="en-US" sz="1600" dirty="0">
                <a:solidFill>
                  <a:schemeClr val="tx1"/>
                </a:solidFill>
              </a:rPr>
              <a:t>and birds have the most efficient heart with four chambers that completely separate the oxygenated and deoxygenated blood; it pumps only oxygenated blood through the body and deoxygenated blood to the lungs.</a:t>
            </a:r>
          </a:p>
          <a:p>
            <a:endParaRPr lang="en-US" sz="1600" dirty="0"/>
          </a:p>
        </p:txBody>
      </p:sp>
    </p:spTree>
    <p:extLst>
      <p:ext uri="{BB962C8B-B14F-4D97-AF65-F5344CB8AC3E}">
        <p14:creationId xmlns:p14="http://schemas.microsoft.com/office/powerpoint/2010/main" val="353004448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Figure_B40_02_01.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911" r="-9911"/>
          <a:stretch>
            <a:fillRect/>
          </a:stretch>
        </p:blipFill>
        <p:spPr>
          <a:xfrm>
            <a:off x="-414784" y="360947"/>
            <a:ext cx="9816999" cy="4261511"/>
          </a:xfrm>
        </p:spPr>
      </p:pic>
      <p:sp>
        <p:nvSpPr>
          <p:cNvPr id="7" name="Text Placeholder 6"/>
          <p:cNvSpPr>
            <a:spLocks noGrp="1"/>
          </p:cNvSpPr>
          <p:nvPr>
            <p:ph type="body" sz="quarter" idx="14"/>
          </p:nvPr>
        </p:nvSpPr>
        <p:spPr/>
        <p:txBody>
          <a:bodyPr>
            <a:normAutofit/>
          </a:bodyPr>
          <a:lstStyle/>
          <a:p>
            <a:r>
              <a:rPr lang="en-US" sz="1600" dirty="0"/>
              <a:t>The cells and cellular components of human blood are shown. Red blood cells </a:t>
            </a:r>
            <a:r>
              <a:rPr lang="en-US" sz="1600" dirty="0" smtClean="0"/>
              <a:t>deliver oxygen </a:t>
            </a:r>
            <a:r>
              <a:rPr lang="en-US" sz="1600" dirty="0"/>
              <a:t>to the cells and remove carbon dioxide. White blood cells—including neutrophils, monocytes</a:t>
            </a:r>
            <a:r>
              <a:rPr lang="en-US" sz="1600" dirty="0" smtClean="0"/>
              <a:t>, lymphocytes</a:t>
            </a:r>
            <a:r>
              <a:rPr lang="en-US" sz="1600" dirty="0"/>
              <a:t>, </a:t>
            </a:r>
            <a:r>
              <a:rPr lang="en-US" sz="1600" dirty="0" err="1"/>
              <a:t>eosinophils</a:t>
            </a:r>
            <a:r>
              <a:rPr lang="en-US" sz="1600" dirty="0"/>
              <a:t>, and basophils—are involved in the immune response. Platelets form </a:t>
            </a:r>
            <a:r>
              <a:rPr lang="en-US" sz="1600" dirty="0" smtClean="0"/>
              <a:t>clots that </a:t>
            </a:r>
            <a:r>
              <a:rPr lang="en-US" sz="1600" dirty="0"/>
              <a:t>prevent blood loss after injury.</a:t>
            </a:r>
          </a:p>
        </p:txBody>
      </p:sp>
    </p:spTree>
    <p:extLst>
      <p:ext uri="{BB962C8B-B14F-4D97-AF65-F5344CB8AC3E}">
        <p14:creationId xmlns:p14="http://schemas.microsoft.com/office/powerpoint/2010/main" val="17512703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Figure_B40_02_02abc.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683" r="-5683"/>
          <a:stretch>
            <a:fillRect/>
          </a:stretch>
        </p:blipFill>
        <p:spPr>
          <a:xfrm>
            <a:off x="-434593" y="347579"/>
            <a:ext cx="9847794" cy="4274879"/>
          </a:xfrm>
        </p:spPr>
      </p:pic>
      <p:sp>
        <p:nvSpPr>
          <p:cNvPr id="7" name="Text Placeholder 6"/>
          <p:cNvSpPr>
            <a:spLocks noGrp="1"/>
          </p:cNvSpPr>
          <p:nvPr>
            <p:ph type="body" sz="quarter" idx="14"/>
          </p:nvPr>
        </p:nvSpPr>
        <p:spPr>
          <a:xfrm>
            <a:off x="457200" y="5057877"/>
            <a:ext cx="8062912" cy="1166382"/>
          </a:xfrm>
        </p:spPr>
        <p:txBody>
          <a:bodyPr>
            <a:normAutofit lnSpcReduction="10000"/>
          </a:bodyPr>
          <a:lstStyle/>
          <a:p>
            <a:r>
              <a:rPr lang="en-US" sz="1100" dirty="0"/>
              <a:t>In most vertebrates,</a:t>
            </a:r>
            <a:r>
              <a:rPr lang="en-US" sz="1100" dirty="0">
                <a:solidFill>
                  <a:srgbClr val="6CB255"/>
                </a:solidFill>
              </a:rPr>
              <a:t> (a) </a:t>
            </a:r>
            <a:r>
              <a:rPr lang="en-US" sz="1100" dirty="0"/>
              <a:t>hemoglobin delivers oxygen to the body and removes </a:t>
            </a:r>
            <a:r>
              <a:rPr lang="en-US" sz="1100" dirty="0" smtClean="0"/>
              <a:t>some carbon </a:t>
            </a:r>
            <a:r>
              <a:rPr lang="en-US" sz="1100" dirty="0"/>
              <a:t>dioxide. Hemoglobin is composed of four protein subunits, two alpha chains and two </a:t>
            </a:r>
            <a:r>
              <a:rPr lang="en-US" sz="1100" dirty="0" smtClean="0"/>
              <a:t>beta chains</a:t>
            </a:r>
            <a:r>
              <a:rPr lang="en-US" sz="1100" dirty="0"/>
              <a:t>, and a </a:t>
            </a:r>
            <a:r>
              <a:rPr lang="en-US" sz="1100" dirty="0" err="1"/>
              <a:t>heme</a:t>
            </a:r>
            <a:r>
              <a:rPr lang="en-US" sz="1100" dirty="0"/>
              <a:t> group that has iron associated with it. The iron reversibly associates </a:t>
            </a:r>
            <a:r>
              <a:rPr lang="en-US" sz="1100" dirty="0" smtClean="0"/>
              <a:t>with oxygen</a:t>
            </a:r>
            <a:r>
              <a:rPr lang="en-US" sz="1100" dirty="0"/>
              <a:t>, and in so doing is oxidized from Fe</a:t>
            </a:r>
            <a:r>
              <a:rPr lang="en-US" sz="1100" baseline="30000" dirty="0"/>
              <a:t>2+ </a:t>
            </a:r>
            <a:r>
              <a:rPr lang="en-US" sz="1100" dirty="0"/>
              <a:t>to Fe</a:t>
            </a:r>
            <a:r>
              <a:rPr lang="en-US" sz="1100" baseline="30000" dirty="0"/>
              <a:t>3+</a:t>
            </a:r>
            <a:r>
              <a:rPr lang="en-US" sz="1100" dirty="0"/>
              <a:t>. In most mollusks and some arthropods,</a:t>
            </a:r>
            <a:r>
              <a:rPr lang="en-US" sz="1100" dirty="0">
                <a:solidFill>
                  <a:srgbClr val="6CB255"/>
                </a:solidFill>
              </a:rPr>
              <a:t> (b</a:t>
            </a:r>
            <a:r>
              <a:rPr lang="en-US" sz="1100" dirty="0" smtClean="0">
                <a:solidFill>
                  <a:srgbClr val="6CB255"/>
                </a:solidFill>
              </a:rPr>
              <a:t>) </a:t>
            </a:r>
            <a:r>
              <a:rPr lang="en-US" sz="1100" dirty="0" err="1" smtClean="0"/>
              <a:t>hemocyanin</a:t>
            </a:r>
            <a:r>
              <a:rPr lang="en-US" sz="1100" dirty="0" smtClean="0"/>
              <a:t> </a:t>
            </a:r>
            <a:r>
              <a:rPr lang="en-US" sz="1100" dirty="0"/>
              <a:t>delivers oxygen. Unlike hemoglobin, </a:t>
            </a:r>
            <a:r>
              <a:rPr lang="en-US" sz="1100" dirty="0" err="1"/>
              <a:t>hemolymph</a:t>
            </a:r>
            <a:r>
              <a:rPr lang="en-US" sz="1100" dirty="0"/>
              <a:t> is not carried in blood cells, but </a:t>
            </a:r>
            <a:r>
              <a:rPr lang="en-US" sz="1100" dirty="0" smtClean="0"/>
              <a:t>floats free </a:t>
            </a:r>
            <a:r>
              <a:rPr lang="en-US" sz="1100" dirty="0"/>
              <a:t>in the </a:t>
            </a:r>
            <a:r>
              <a:rPr lang="en-US" sz="1100" dirty="0" err="1"/>
              <a:t>hemolymph</a:t>
            </a:r>
            <a:r>
              <a:rPr lang="en-US" sz="1100" dirty="0"/>
              <a:t>. Copper instead of iron binds the oxygen, giving the </a:t>
            </a:r>
            <a:r>
              <a:rPr lang="en-US" sz="1100" dirty="0" err="1"/>
              <a:t>hemolymph</a:t>
            </a:r>
            <a:r>
              <a:rPr lang="en-US" sz="1100" dirty="0"/>
              <a:t> a blue-</a:t>
            </a:r>
            <a:r>
              <a:rPr lang="en-US" sz="1100" dirty="0" smtClean="0"/>
              <a:t>green color</a:t>
            </a:r>
            <a:r>
              <a:rPr lang="en-US" sz="1100" dirty="0"/>
              <a:t>. In annelids, such as the earthworm, and some other invertebrates,</a:t>
            </a:r>
            <a:r>
              <a:rPr lang="en-US" sz="1100" dirty="0">
                <a:solidFill>
                  <a:srgbClr val="6CB255"/>
                </a:solidFill>
              </a:rPr>
              <a:t> (c) </a:t>
            </a:r>
            <a:r>
              <a:rPr lang="en-US" sz="1100" dirty="0" err="1"/>
              <a:t>hemerythrin</a:t>
            </a:r>
            <a:r>
              <a:rPr lang="en-US" sz="1100" dirty="0"/>
              <a:t> </a:t>
            </a:r>
            <a:r>
              <a:rPr lang="en-US" sz="1100" dirty="0" smtClean="0"/>
              <a:t>carries oxygen</a:t>
            </a:r>
            <a:r>
              <a:rPr lang="en-US" sz="1100" dirty="0"/>
              <a:t>. Like hemoglobin, </a:t>
            </a:r>
            <a:r>
              <a:rPr lang="en-US" sz="1100" dirty="0" err="1"/>
              <a:t>hemerythrin</a:t>
            </a:r>
            <a:r>
              <a:rPr lang="en-US" sz="1100" dirty="0"/>
              <a:t> is carried in blood cells and has iron associated with it, </a:t>
            </a:r>
            <a:r>
              <a:rPr lang="en-US" sz="1100" dirty="0" smtClean="0"/>
              <a:t>but despite </a:t>
            </a:r>
            <a:r>
              <a:rPr lang="en-US" sz="1100" dirty="0"/>
              <a:t>its name, </a:t>
            </a:r>
            <a:r>
              <a:rPr lang="en-US" sz="1100" dirty="0" err="1"/>
              <a:t>hemerythrin</a:t>
            </a:r>
            <a:r>
              <a:rPr lang="en-US" sz="1100" dirty="0"/>
              <a:t> does not contain </a:t>
            </a:r>
            <a:r>
              <a:rPr lang="en-US" sz="1100" dirty="0" err="1"/>
              <a:t>heme</a:t>
            </a:r>
            <a:r>
              <a:rPr lang="en-US" sz="1100" dirty="0"/>
              <a:t>.</a:t>
            </a:r>
          </a:p>
        </p:txBody>
      </p:sp>
    </p:spTree>
    <p:extLst>
      <p:ext uri="{BB962C8B-B14F-4D97-AF65-F5344CB8AC3E}">
        <p14:creationId xmlns:p14="http://schemas.microsoft.com/office/powerpoint/2010/main" val="3833628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Figure_B40_02_05ab.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5059" b="-25059"/>
          <a:stretch>
            <a:fillRect/>
          </a:stretch>
        </p:blipFill>
        <p:spPr>
          <a:xfrm>
            <a:off x="221331" y="802104"/>
            <a:ext cx="8800728" cy="3820353"/>
          </a:xfrm>
        </p:spPr>
      </p:pic>
      <p:sp>
        <p:nvSpPr>
          <p:cNvPr id="7" name="Text Placeholder 6"/>
          <p:cNvSpPr>
            <a:spLocks noGrp="1"/>
          </p:cNvSpPr>
          <p:nvPr>
            <p:ph type="body" sz="quarter" idx="14"/>
          </p:nvPr>
        </p:nvSpPr>
        <p:spPr/>
        <p:txBody>
          <a:bodyPr>
            <a:normAutofit/>
          </a:bodyPr>
          <a:lstStyle/>
          <a:p>
            <a:pPr marL="342900" indent="-342900">
              <a:buAutoNum type="alphaLcParenBoth"/>
            </a:pPr>
            <a:r>
              <a:rPr lang="en-US" sz="1250" dirty="0" smtClean="0"/>
              <a:t>Granulocytes</a:t>
            </a:r>
            <a:r>
              <a:rPr lang="en-US" sz="1250" dirty="0"/>
              <a:t>—including neutrophils, </a:t>
            </a:r>
            <a:r>
              <a:rPr lang="en-US" sz="1250" dirty="0" err="1"/>
              <a:t>eosinophils</a:t>
            </a:r>
            <a:r>
              <a:rPr lang="en-US" sz="1250" dirty="0"/>
              <a:t> and basophils—are </a:t>
            </a:r>
            <a:r>
              <a:rPr lang="en-US" sz="1250" dirty="0" smtClean="0"/>
              <a:t>characterized by </a:t>
            </a:r>
            <a:r>
              <a:rPr lang="en-US" sz="1250" dirty="0"/>
              <a:t>a lobed nucleus and granular inclusions in the cytoplasm. Granulocytes are typically </a:t>
            </a:r>
            <a:r>
              <a:rPr lang="en-US" sz="1250" dirty="0" smtClean="0"/>
              <a:t>first-responders during </a:t>
            </a:r>
            <a:r>
              <a:rPr lang="en-US" sz="1250" dirty="0"/>
              <a:t>injury or </a:t>
            </a:r>
            <a:r>
              <a:rPr lang="en-US" sz="1250" dirty="0" smtClean="0"/>
              <a:t>infection.</a:t>
            </a:r>
            <a:endParaRPr lang="en-US" sz="1250" dirty="0">
              <a:solidFill>
                <a:srgbClr val="6CB255"/>
              </a:solidFill>
            </a:endParaRPr>
          </a:p>
          <a:p>
            <a:pPr marL="342900" indent="-342900">
              <a:buAutoNum type="alphaLcParenBoth"/>
            </a:pPr>
            <a:r>
              <a:rPr lang="en-US" sz="1250" dirty="0" err="1" smtClean="0"/>
              <a:t>Agranulocytes</a:t>
            </a:r>
            <a:r>
              <a:rPr lang="en-US" sz="1250" dirty="0" smtClean="0"/>
              <a:t> </a:t>
            </a:r>
            <a:r>
              <a:rPr lang="en-US" sz="1250" dirty="0"/>
              <a:t>include lymphocytes and </a:t>
            </a:r>
            <a:r>
              <a:rPr lang="en-US" sz="1250" dirty="0" smtClean="0"/>
              <a:t>monocytes. Lymphocytes</a:t>
            </a:r>
            <a:r>
              <a:rPr lang="en-US" sz="1250" dirty="0"/>
              <a:t>, including B and T cells, are responsible for adaptive immune response. </a:t>
            </a:r>
            <a:r>
              <a:rPr lang="en-US" sz="1250" dirty="0" smtClean="0"/>
              <a:t>Monocytes differentiate </a:t>
            </a:r>
            <a:r>
              <a:rPr lang="en-US" sz="1250" dirty="0"/>
              <a:t>into macrophages and dendritic cells, which in turn respond to infection or injury.</a:t>
            </a:r>
          </a:p>
        </p:txBody>
      </p:sp>
    </p:spTree>
    <p:extLst>
      <p:ext uri="{BB962C8B-B14F-4D97-AF65-F5344CB8AC3E}">
        <p14:creationId xmlns:p14="http://schemas.microsoft.com/office/powerpoint/2010/main" val="15684766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Figure_B40_02_03ab.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1664" r="-11664"/>
          <a:stretch>
            <a:fillRect/>
          </a:stretch>
        </p:blipFill>
        <p:spPr>
          <a:xfrm>
            <a:off x="-773349" y="149094"/>
            <a:ext cx="10305033" cy="4473364"/>
          </a:xfrm>
        </p:spPr>
      </p:pic>
      <p:sp>
        <p:nvSpPr>
          <p:cNvPr id="7" name="Text Placeholder 6"/>
          <p:cNvSpPr>
            <a:spLocks noGrp="1"/>
          </p:cNvSpPr>
          <p:nvPr>
            <p:ph type="body" sz="quarter" idx="14"/>
          </p:nvPr>
        </p:nvSpPr>
        <p:spPr/>
        <p:txBody>
          <a:bodyPr>
            <a:normAutofit fontScale="92500" lnSpcReduction="10000"/>
          </a:bodyPr>
          <a:lstStyle/>
          <a:p>
            <a:pPr marL="342900" indent="-342900">
              <a:buAutoNum type="alphaLcParenBoth"/>
            </a:pPr>
            <a:r>
              <a:rPr lang="en-US" sz="1600" dirty="0" smtClean="0"/>
              <a:t>Platelets </a:t>
            </a:r>
            <a:r>
              <a:rPr lang="en-US" sz="1600" dirty="0"/>
              <a:t>are formed from large cells called megakaryocytes. The </a:t>
            </a:r>
            <a:r>
              <a:rPr lang="en-US" sz="1600" dirty="0" smtClean="0"/>
              <a:t>megakaryocyte breaks </a:t>
            </a:r>
            <a:r>
              <a:rPr lang="en-US" sz="1600" dirty="0"/>
              <a:t>up into thousands of fragments that become </a:t>
            </a:r>
            <a:r>
              <a:rPr lang="en-US" sz="1600" dirty="0" smtClean="0"/>
              <a:t>platelets.</a:t>
            </a:r>
          </a:p>
          <a:p>
            <a:pPr marL="342900" indent="-342900">
              <a:buAutoNum type="alphaLcParenBoth"/>
            </a:pPr>
            <a:r>
              <a:rPr lang="en-US" sz="1600" dirty="0" smtClean="0"/>
              <a:t>Platelets </a:t>
            </a:r>
            <a:r>
              <a:rPr lang="en-US" sz="1600" dirty="0"/>
              <a:t>are required for </a:t>
            </a:r>
            <a:r>
              <a:rPr lang="en-US" sz="1600" dirty="0" smtClean="0"/>
              <a:t>clotting of </a:t>
            </a:r>
            <a:r>
              <a:rPr lang="en-US" sz="1600" dirty="0"/>
              <a:t>the blood. The platelets collect at a wound site in conjunction with other clotting factors, such </a:t>
            </a:r>
            <a:r>
              <a:rPr lang="en-US" sz="1600" dirty="0" smtClean="0"/>
              <a:t>as fibrinogen</a:t>
            </a:r>
            <a:r>
              <a:rPr lang="en-US" sz="1600" dirty="0"/>
              <a:t>, to form a fibrin clot that prevents blood loss and allows the wound to heal.</a:t>
            </a:r>
          </a:p>
        </p:txBody>
      </p:sp>
    </p:spTree>
    <p:extLst>
      <p:ext uri="{BB962C8B-B14F-4D97-AF65-F5344CB8AC3E}">
        <p14:creationId xmlns:p14="http://schemas.microsoft.com/office/powerpoint/2010/main" val="16200058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731</TotalTime>
  <Words>1360</Words>
  <Application>Microsoft Macintosh PowerPoint</Application>
  <PresentationFormat>On-screen Show (4:3)</PresentationFormat>
  <Paragraphs>28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Amanda Coolidge</cp:lastModifiedBy>
  <cp:revision>264</cp:revision>
  <cp:lastPrinted>2013-07-02T19:43:51Z</cp:lastPrinted>
  <dcterms:created xsi:type="dcterms:W3CDTF">2012-06-04T02:13:36Z</dcterms:created>
  <dcterms:modified xsi:type="dcterms:W3CDTF">2015-04-20T20:48:48Z</dcterms:modified>
</cp:coreProperties>
</file>