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33"/>
  </p:notesMasterIdLst>
  <p:handoutMasterIdLst>
    <p:handoutMasterId r:id="rId34"/>
  </p:handoutMasterIdLst>
  <p:sldIdLst>
    <p:sldId id="424" r:id="rId2"/>
    <p:sldId id="280" r:id="rId3"/>
    <p:sldId id="345" r:id="rId4"/>
    <p:sldId id="346" r:id="rId5"/>
    <p:sldId id="398" r:id="rId6"/>
    <p:sldId id="399" r:id="rId7"/>
    <p:sldId id="400" r:id="rId8"/>
    <p:sldId id="412" r:id="rId9"/>
    <p:sldId id="378" r:id="rId10"/>
    <p:sldId id="379" r:id="rId11"/>
    <p:sldId id="380" r:id="rId12"/>
    <p:sldId id="388" r:id="rId13"/>
    <p:sldId id="413" r:id="rId14"/>
    <p:sldId id="414" r:id="rId15"/>
    <p:sldId id="389" r:id="rId16"/>
    <p:sldId id="415" r:id="rId17"/>
    <p:sldId id="416" r:id="rId18"/>
    <p:sldId id="417" r:id="rId19"/>
    <p:sldId id="390" r:id="rId20"/>
    <p:sldId id="418" r:id="rId21"/>
    <p:sldId id="419" r:id="rId22"/>
    <p:sldId id="420" r:id="rId23"/>
    <p:sldId id="392" r:id="rId24"/>
    <p:sldId id="393" r:id="rId25"/>
    <p:sldId id="394" r:id="rId26"/>
    <p:sldId id="395" r:id="rId27"/>
    <p:sldId id="396" r:id="rId28"/>
    <p:sldId id="397" r:id="rId29"/>
    <p:sldId id="421" r:id="rId30"/>
    <p:sldId id="422" r:id="rId31"/>
    <p:sldId id="41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532" autoAdjust="0"/>
  </p:normalViewPr>
  <p:slideViewPr>
    <p:cSldViewPr snapToGrid="0" snapToObjects="1">
      <p:cViewPr varScale="1">
        <p:scale>
          <a:sx n="95" d="100"/>
          <a:sy n="95" d="100"/>
        </p:scale>
        <p:origin x="-1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04E18-617E-AF47-8185-41B27F889571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897E-251F-5D4B-B270-3BB0E8C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The ovarian and menstrual cycles of female reproduction are regulated by hormones produced by the hypothalamus, pituitary, and ovaries.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1897E-251F-5D4B-B270-3BB0E8C302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1897E-251F-5D4B-B270-3BB0E8C302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408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884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109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2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02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7892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1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>
            <a:hlinkClick r:id="rId3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4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0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315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61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579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417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0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953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hyperlink" Target="https://creativecommons.org/licenses/by/4.0/" TargetMode="Externa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hyperlink" Target="https://creativecommons.org/licenses/by/3.0/" TargetMode="External"/><Relationship Id="rId3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hlinkClick r:id="rId36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7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9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51" r:id="rId29"/>
    <p:sldLayoutId id="2147483952" r:id="rId30"/>
    <p:sldLayoutId id="2147483953" r:id="rId31"/>
    <p:sldLayoutId id="2147483916" r:id="rId32"/>
    <p:sldLayoutId id="2147483920" r:id="rId33"/>
    <p:sldLayoutId id="2147483913" r:id="rId3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Concepts of Biology:</a:t>
            </a:r>
          </a:p>
          <a:p>
            <a:r>
              <a:rPr lang="en-US" sz="3700" b="1" dirty="0" smtClean="0">
                <a:latin typeface="+mn-lt"/>
              </a:rPr>
              <a:t>Animal Reproduction and Development</a:t>
            </a:r>
            <a:endParaRPr lang="en-US" sz="3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591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3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r="679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Human sperm, visualized using scanning electron microscopy, have a flagellum, neck</a:t>
            </a:r>
            <a:r>
              <a:rPr lang="en-US" sz="1600" dirty="0" smtClean="0"/>
              <a:t>, and </a:t>
            </a:r>
            <a:r>
              <a:rPr lang="en-US" sz="1600" dirty="0"/>
              <a:t>head. (credit b: modification of work by Mariana Ruiz </a:t>
            </a:r>
            <a:r>
              <a:rPr lang="en-US" sz="1600" dirty="0" err="1"/>
              <a:t>Villareal</a:t>
            </a:r>
            <a:r>
              <a:rPr lang="en-US" sz="1600" dirty="0"/>
              <a:t>; scale-bar data 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38336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3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6" r="-609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reproductive structures of the human female are shown. (credit a: modification </a:t>
            </a:r>
            <a:r>
              <a:rPr lang="en-US" sz="1600" dirty="0" smtClean="0"/>
              <a:t>of work </a:t>
            </a:r>
            <a:r>
              <a:rPr lang="en-US" sz="1600" dirty="0"/>
              <a:t>by Gray's Anatomy; credit b: modification of work by CDC)</a:t>
            </a:r>
          </a:p>
        </p:txBody>
      </p:sp>
    </p:spTree>
    <p:extLst>
      <p:ext uri="{BB962C8B-B14F-4D97-AF65-F5344CB8AC3E}">
        <p14:creationId xmlns:p14="http://schemas.microsoft.com/office/powerpoint/2010/main" val="15684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3_06a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9" b="-351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500" dirty="0"/>
              <a:t>Oocytes develop in </a:t>
            </a:r>
            <a:r>
              <a:rPr lang="en-US" sz="1500" dirty="0">
                <a:solidFill>
                  <a:srgbClr val="6CB255"/>
                </a:solidFill>
              </a:rPr>
              <a:t>(a) </a:t>
            </a:r>
            <a:r>
              <a:rPr lang="en-US" sz="1500" dirty="0"/>
              <a:t>follicles, located in the ovary. At the beginning of the </a:t>
            </a:r>
            <a:r>
              <a:rPr lang="en-US" sz="1500" dirty="0" smtClean="0"/>
              <a:t>menstrual cycle</a:t>
            </a:r>
            <a:r>
              <a:rPr lang="en-US" sz="1500" dirty="0"/>
              <a:t>, the follicle matures. At ovulation, the follicle ruptures, releasing the egg. The follicle </a:t>
            </a:r>
            <a:r>
              <a:rPr lang="en-US" sz="1500" dirty="0" smtClean="0"/>
              <a:t>becomes a </a:t>
            </a:r>
            <a:r>
              <a:rPr lang="en-US" sz="1500" dirty="0"/>
              <a:t>corpus </a:t>
            </a:r>
            <a:r>
              <a:rPr lang="en-US" sz="1500" dirty="0" err="1"/>
              <a:t>luteum</a:t>
            </a:r>
            <a:r>
              <a:rPr lang="en-US" sz="1500" dirty="0"/>
              <a:t>, which eventually degenerates. The </a:t>
            </a:r>
            <a:r>
              <a:rPr lang="en-US" sz="1500" dirty="0">
                <a:solidFill>
                  <a:srgbClr val="6CB255"/>
                </a:solidFill>
              </a:rPr>
              <a:t>(b) </a:t>
            </a:r>
            <a:r>
              <a:rPr lang="en-US" sz="1500" dirty="0"/>
              <a:t>follicle in this light micrograph has an </a:t>
            </a:r>
            <a:r>
              <a:rPr lang="en-US" sz="1500" dirty="0" smtClean="0"/>
              <a:t>oocyte at </a:t>
            </a:r>
            <a:r>
              <a:rPr lang="en-US" sz="1500" dirty="0"/>
              <a:t>its center. (credit a: modification of work by NIH; scale-bar data 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162000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3_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95" r="-12495"/>
          <a:stretch>
            <a:fillRect/>
          </a:stretch>
        </p:blipFill>
        <p:spPr>
          <a:xfrm>
            <a:off x="3462421" y="275468"/>
            <a:ext cx="5186947" cy="581288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During spermatogenesis, four sperm result from each primary spermatocyte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9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3_0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7" b="-1317"/>
          <a:stretch>
            <a:fillRect/>
          </a:stretch>
        </p:blipFill>
        <p:spPr>
          <a:xfrm>
            <a:off x="457199" y="467896"/>
            <a:ext cx="5048977" cy="565826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230812" y="467896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process of oogenesis occurs in the ovary’s outermost layer</a:t>
            </a:r>
            <a:r>
              <a:rPr lang="en-US" sz="1600" dirty="0" smtClean="0"/>
              <a:t>.</a:t>
            </a:r>
            <a:endParaRPr lang="en-US" sz="14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4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933"/>
          <a:stretch>
            <a:fillRect/>
          </a:stretch>
        </p:blipFill>
        <p:spPr>
          <a:xfrm>
            <a:off x="-3449" y="655053"/>
            <a:ext cx="9139484" cy="396740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25771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Hormones control sperm production in a negative feedback system.</a:t>
            </a:r>
          </a:p>
        </p:txBody>
      </p:sp>
    </p:spTree>
    <p:extLst>
      <p:ext uri="{BB962C8B-B14F-4D97-AF65-F5344CB8AC3E}">
        <p14:creationId xmlns:p14="http://schemas.microsoft.com/office/powerpoint/2010/main" val="310397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4_02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0" b="-5220"/>
          <a:stretch>
            <a:fillRect/>
          </a:stretch>
        </p:blipFill>
        <p:spPr>
          <a:xfrm>
            <a:off x="1379620" y="0"/>
            <a:ext cx="5644113" cy="6325224"/>
          </a:xfrm>
        </p:spPr>
      </p:pic>
    </p:spTree>
    <p:extLst>
      <p:ext uri="{BB962C8B-B14F-4D97-AF65-F5344CB8AC3E}">
        <p14:creationId xmlns:p14="http://schemas.microsoft.com/office/powerpoint/2010/main" val="19821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4_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69" r="-13069"/>
          <a:stretch>
            <a:fillRect/>
          </a:stretch>
        </p:blipFill>
        <p:spPr>
          <a:xfrm>
            <a:off x="457200" y="864936"/>
            <a:ext cx="4038600" cy="4525963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This mature egg follicle may rupture and release an egg. (credit: scale-bar data from </a:t>
            </a:r>
            <a:r>
              <a:rPr lang="sv-SE" sz="1600" dirty="0">
                <a:solidFill>
                  <a:srgbClr val="000000"/>
                </a:solidFill>
              </a:rPr>
              <a:t>Matt Russell</a:t>
            </a:r>
            <a:r>
              <a:rPr lang="sv-SE" sz="1600" dirty="0" smtClean="0">
                <a:solidFill>
                  <a:srgbClr val="000000"/>
                </a:solidFill>
              </a:rPr>
              <a:t>)</a:t>
            </a:r>
            <a:endParaRPr lang="en-US" sz="14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3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4_03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6" r="-2616"/>
          <a:stretch>
            <a:fillRect/>
          </a:stretch>
        </p:blipFill>
        <p:spPr>
          <a:xfrm>
            <a:off x="203199" y="334211"/>
            <a:ext cx="5168265" cy="5791952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895473" y="2794000"/>
            <a:ext cx="2645862" cy="333216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Rising and falling hormone levels result in progression of the ovarian and menstrual cycles. (credit: modification of work by Mikael </a:t>
            </a:r>
            <a:r>
              <a:rPr lang="en-US" sz="1600" dirty="0" err="1">
                <a:solidFill>
                  <a:srgbClr val="000000"/>
                </a:solidFill>
              </a:rPr>
              <a:t>Häggström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2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7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06" r="-42806"/>
          <a:stretch>
            <a:fillRect/>
          </a:stretch>
        </p:blipFill>
        <p:spPr>
          <a:xfrm>
            <a:off x="-1081312" y="61834"/>
            <a:ext cx="11868021" cy="51518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25772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In humans, fertilization occurs soon after the oocyte leaves the ovary. </a:t>
            </a:r>
            <a:r>
              <a:rPr lang="en-US" sz="1600" dirty="0" smtClean="0"/>
              <a:t>Implantation occurs </a:t>
            </a:r>
            <a:r>
              <a:rPr lang="en-US" sz="1600" dirty="0"/>
              <a:t>eight or nine days later.(credit: Ed </a:t>
            </a:r>
            <a:r>
              <a:rPr lang="en-US" sz="1600" dirty="0" err="1"/>
              <a:t>Uthman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87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54" r="-2675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Female seahorses produce eggs for reproduction that are then fertilized by the </a:t>
            </a:r>
            <a:r>
              <a:rPr lang="en-US" sz="1600" dirty="0" smtClean="0"/>
              <a:t>male. Unlike </a:t>
            </a:r>
            <a:r>
              <a:rPr lang="en-US" sz="1600" dirty="0"/>
              <a:t>almost all other animals, the male seahorse then gestates the young until birth. (</a:t>
            </a:r>
            <a:r>
              <a:rPr lang="en-US" sz="1600" dirty="0" smtClean="0"/>
              <a:t>credit: modification </a:t>
            </a:r>
            <a:r>
              <a:rPr lang="en-US" sz="1600" dirty="0"/>
              <a:t>of work by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en-US" sz="1600" dirty="0" smtClean="0"/>
              <a:t>cliff1066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r>
              <a:rPr lang="en-US" sz="1600" dirty="0" smtClean="0"/>
              <a:t>/</a:t>
            </a:r>
            <a:r>
              <a:rPr lang="en-US" sz="1600" dirty="0"/>
              <a:t>Flickr)</a:t>
            </a:r>
          </a:p>
        </p:txBody>
      </p:sp>
    </p:spTree>
    <p:extLst>
      <p:ext uri="{BB962C8B-B14F-4D97-AF65-F5344CB8AC3E}">
        <p14:creationId xmlns:p14="http://schemas.microsoft.com/office/powerpoint/2010/main" val="362986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7_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>
          <a:xfrm>
            <a:off x="336884" y="717884"/>
            <a:ext cx="4622800" cy="5180662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Fetal development is shown at nine weeks gestation. (credit: Ed </a:t>
            </a:r>
            <a:r>
              <a:rPr lang="en-US" sz="1600" dirty="0" err="1">
                <a:solidFill>
                  <a:schemeClr val="tx1"/>
                </a:solidFill>
              </a:rPr>
              <a:t>Uthman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4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8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7_0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6" r="-6426"/>
          <a:stretch>
            <a:fillRect/>
          </a:stretch>
        </p:blipFill>
        <p:spPr>
          <a:xfrm>
            <a:off x="296778" y="530727"/>
            <a:ext cx="4667773" cy="5231062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761831" y="653091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This fetus is just entering the second trimester, when the placenta takes over more of the functions performed as the baby develops. (credit: National Museum of Health and Medicine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7_0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" r="-1259"/>
          <a:stretch>
            <a:fillRect/>
          </a:stretch>
        </p:blipFill>
        <p:spPr>
          <a:xfrm>
            <a:off x="457200" y="717884"/>
            <a:ext cx="4429196" cy="4963695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There is rapid fetal growth during the third trimester. (credit: modification of work by </a:t>
            </a:r>
            <a:r>
              <a:rPr lang="tr-TR" sz="1600" dirty="0" err="1">
                <a:solidFill>
                  <a:srgbClr val="000000"/>
                </a:solidFill>
              </a:rPr>
              <a:t>Gray’s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Anatomy</a:t>
            </a:r>
            <a:r>
              <a:rPr lang="tr-TR" sz="1600" dirty="0" smtClean="0">
                <a:solidFill>
                  <a:srgbClr val="000000"/>
                </a:solidFill>
              </a:rPr>
              <a:t>)</a:t>
            </a:r>
            <a:endParaRPr lang="en-US" sz="14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7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7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>
          <a:xfrm>
            <a:off x="-311684" y="627755"/>
            <a:ext cx="9455684" cy="410466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sperm is inserted into an egg for fertilization during </a:t>
            </a:r>
            <a:r>
              <a:rPr lang="en-US" sz="1600" dirty="0" err="1"/>
              <a:t>intracytoplasmic</a:t>
            </a:r>
            <a:r>
              <a:rPr lang="en-US" sz="1600" dirty="0"/>
              <a:t> sperm </a:t>
            </a:r>
            <a:r>
              <a:rPr lang="en-US" sz="1600" dirty="0" smtClean="0"/>
              <a:t>injection (</a:t>
            </a:r>
            <a:r>
              <a:rPr lang="en-US" sz="1600" dirty="0"/>
              <a:t>ICSI). (credit: scale-bar data 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31608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5_01a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5" b="-3925"/>
          <a:stretch>
            <a:fillRect/>
          </a:stretch>
        </p:blipFill>
        <p:spPr>
          <a:xfrm>
            <a:off x="119736" y="748632"/>
            <a:ext cx="8923911" cy="38738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/>
              <a:t>Fertilization </a:t>
            </a:r>
            <a:r>
              <a:rPr lang="en-US" sz="1600" dirty="0"/>
              <a:t>is the process in which sperm and egg fuse to form a </a:t>
            </a:r>
            <a:r>
              <a:rPr lang="en-US" sz="1600" dirty="0" smtClean="0"/>
              <a:t>zygote.</a:t>
            </a:r>
          </a:p>
          <a:p>
            <a:pPr marL="342900" indent="-342900">
              <a:buAutoNum type="alphaLcParenBoth"/>
            </a:pPr>
            <a:r>
              <a:rPr lang="en-US" sz="1600" dirty="0" err="1" smtClean="0"/>
              <a:t>Acrosomal</a:t>
            </a:r>
            <a:r>
              <a:rPr lang="en-US" sz="1600" dirty="0" smtClean="0"/>
              <a:t> </a:t>
            </a:r>
            <a:r>
              <a:rPr lang="en-US" sz="1600" dirty="0"/>
              <a:t>reactions help the sperm degrade the glycoprotein matrix protecting the egg and </a:t>
            </a:r>
            <a:r>
              <a:rPr lang="en-US" sz="1600" dirty="0" smtClean="0"/>
              <a:t>allow the </a:t>
            </a:r>
            <a:r>
              <a:rPr lang="en-US" sz="1600" dirty="0"/>
              <a:t>sperm to transfer its nucleus. (credit: (b) modification of work by Mariana Ruiz </a:t>
            </a:r>
            <a:r>
              <a:rPr lang="en-US" sz="1600" dirty="0" err="1"/>
              <a:t>Villareal</a:t>
            </a:r>
            <a:r>
              <a:rPr lang="en-US" sz="1600" dirty="0"/>
              <a:t>; scale-</a:t>
            </a:r>
            <a:r>
              <a:rPr lang="en-US" sz="1600" dirty="0" smtClean="0"/>
              <a:t>bar data </a:t>
            </a:r>
            <a:r>
              <a:rPr lang="en-US" sz="1600" dirty="0"/>
              <a:t>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38738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5_02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36" b="-22036"/>
          <a:stretch>
            <a:fillRect/>
          </a:stretch>
        </p:blipFill>
        <p:spPr>
          <a:xfrm>
            <a:off x="88939" y="721896"/>
            <a:ext cx="8985501" cy="390056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/>
              <a:t>During </a:t>
            </a:r>
            <a:r>
              <a:rPr lang="en-US" sz="1600" dirty="0"/>
              <a:t>cleavage, the zygote rapidly divides into multiple cells without increasing </a:t>
            </a:r>
            <a:r>
              <a:rPr lang="en-US" sz="1600" dirty="0" smtClean="0"/>
              <a:t>in size.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The </a:t>
            </a:r>
            <a:r>
              <a:rPr lang="en-US" sz="1600" dirty="0"/>
              <a:t>cells rearrange themselves to form a hollow ball with a fluid-filled or yolk-filled </a:t>
            </a:r>
            <a:r>
              <a:rPr lang="en-US" sz="1600" dirty="0" smtClean="0"/>
              <a:t>cavity called </a:t>
            </a:r>
            <a:r>
              <a:rPr lang="en-US" sz="1600" dirty="0"/>
              <a:t>the blastula. (credit a: modification of work by Gray’s Anatomy; credit b: modification of </a:t>
            </a:r>
            <a:r>
              <a:rPr lang="en-US" sz="1600" dirty="0" smtClean="0"/>
              <a:t>work by </a:t>
            </a:r>
            <a:r>
              <a:rPr lang="en-US" sz="1600" dirty="0"/>
              <a:t>Pearson Scott </a:t>
            </a:r>
            <a:r>
              <a:rPr lang="en-US" sz="1600" dirty="0" err="1"/>
              <a:t>Foresman</a:t>
            </a:r>
            <a:r>
              <a:rPr lang="en-US" sz="1600" dirty="0"/>
              <a:t>, donated to the Wikimedia Foundation)</a:t>
            </a:r>
          </a:p>
        </p:txBody>
      </p:sp>
    </p:spTree>
    <p:extLst>
      <p:ext uri="{BB962C8B-B14F-4D97-AF65-F5344CB8AC3E}">
        <p14:creationId xmlns:p14="http://schemas.microsoft.com/office/powerpoint/2010/main" val="40489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5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>
          <a:xfrm>
            <a:off x="-711759" y="82979"/>
            <a:ext cx="10457338" cy="45394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rearrangement of the cells in the mammalian blastula to two layers—the inner </a:t>
            </a:r>
            <a:r>
              <a:rPr lang="en-US" sz="1600" dirty="0" smtClean="0"/>
              <a:t>cell mass </a:t>
            </a:r>
            <a:r>
              <a:rPr lang="en-US" sz="1600" dirty="0"/>
              <a:t>and the </a:t>
            </a:r>
            <a:r>
              <a:rPr lang="en-US" sz="1600" dirty="0" err="1"/>
              <a:t>trophoblast</a:t>
            </a:r>
            <a:r>
              <a:rPr lang="en-US" sz="1600" dirty="0"/>
              <a:t>—results in the formation of the blastocyst.</a:t>
            </a:r>
          </a:p>
        </p:txBody>
      </p:sp>
    </p:spTree>
    <p:extLst>
      <p:ext uri="{BB962C8B-B14F-4D97-AF65-F5344CB8AC3E}">
        <p14:creationId xmlns:p14="http://schemas.microsoft.com/office/powerpoint/2010/main" val="154734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5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34" b="-41834"/>
          <a:stretch>
            <a:fillRect/>
          </a:stretch>
        </p:blipFill>
        <p:spPr>
          <a:xfrm>
            <a:off x="241626" y="548106"/>
            <a:ext cx="8677541" cy="376687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three germ layers give rise to different cell types in the animal body. (</a:t>
            </a:r>
            <a:r>
              <a:rPr lang="en-US" sz="1600" dirty="0" smtClean="0"/>
              <a:t>credit: modification </a:t>
            </a:r>
            <a:r>
              <a:rPr lang="en-US" sz="1600" dirty="0"/>
              <a:t>of work by NIH, NCBI)</a:t>
            </a:r>
          </a:p>
        </p:txBody>
      </p:sp>
    </p:spTree>
    <p:extLst>
      <p:ext uri="{BB962C8B-B14F-4D97-AF65-F5344CB8AC3E}">
        <p14:creationId xmlns:p14="http://schemas.microsoft.com/office/powerpoint/2010/main" val="73653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5_0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02" r="-38402"/>
          <a:stretch>
            <a:fillRect/>
          </a:stretch>
        </p:blipFill>
        <p:spPr>
          <a:xfrm>
            <a:off x="-1295624" y="240632"/>
            <a:ext cx="10604474" cy="46033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logo from the Second International Eugenics Conference in New York </a:t>
            </a:r>
            <a:r>
              <a:rPr lang="en-US" sz="1600" dirty="0" smtClean="0"/>
              <a:t>City in </a:t>
            </a:r>
            <a:r>
              <a:rPr lang="en-US" sz="1600" dirty="0"/>
              <a:t>September of 1921 shows how eugenics attempted to merge several fields of study with </a:t>
            </a:r>
            <a:r>
              <a:rPr lang="en-US" sz="1600" dirty="0" smtClean="0"/>
              <a:t>the goal </a:t>
            </a:r>
            <a:r>
              <a:rPr lang="en-US" sz="1600" dirty="0"/>
              <a:t>of producing a genetically superior human race.</a:t>
            </a:r>
          </a:p>
        </p:txBody>
      </p:sp>
    </p:spTree>
    <p:extLst>
      <p:ext uri="{BB962C8B-B14F-4D97-AF65-F5344CB8AC3E}">
        <p14:creationId xmlns:p14="http://schemas.microsoft.com/office/powerpoint/2010/main" val="52343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6_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6" r="-16596"/>
          <a:stretch>
            <a:fillRect/>
          </a:stretch>
        </p:blipFill>
        <p:spPr>
          <a:xfrm>
            <a:off x="117375" y="159501"/>
            <a:ext cx="5189888" cy="5816184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950326" y="4692316"/>
            <a:ext cx="3913188" cy="62953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central region of the ectoderm forms the neural tube, which gives rise to the brain and the spinal cord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1_0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96" r="-2659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Coral polyps reproduce asexually by fission. (credit: G. P. </a:t>
            </a:r>
            <a:r>
              <a:rPr lang="en-US" sz="1600" dirty="0" err="1"/>
              <a:t>Schmahl</a:t>
            </a:r>
            <a:r>
              <a:rPr lang="en-US" sz="1600" dirty="0"/>
              <a:t>, NOAA </a:t>
            </a:r>
            <a:r>
              <a:rPr lang="en-US" sz="1600" dirty="0" smtClean="0"/>
              <a:t>FGBNMS </a:t>
            </a:r>
            <a:r>
              <a:rPr lang="da-DK" sz="1600" dirty="0" smtClean="0"/>
              <a:t>Manager</a:t>
            </a:r>
            <a:r>
              <a:rPr lang="da-DK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649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6_0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6" b="-2556"/>
          <a:stretch>
            <a:fillRect/>
          </a:stretch>
        </p:blipFill>
        <p:spPr>
          <a:xfrm>
            <a:off x="457200" y="878305"/>
            <a:ext cx="4333766" cy="485674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230812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this five-week old human embryo, </a:t>
            </a:r>
            <a:r>
              <a:rPr lang="en-US" sz="1600" dirty="0" err="1">
                <a:solidFill>
                  <a:srgbClr val="000000"/>
                </a:solidFill>
              </a:rPr>
              <a:t>somites</a:t>
            </a:r>
            <a:r>
              <a:rPr lang="en-US" sz="1600" dirty="0">
                <a:solidFill>
                  <a:srgbClr val="000000"/>
                </a:solidFill>
              </a:rPr>
              <a:t> are segments along the length of the body. (credit: modification of work by Ed </a:t>
            </a:r>
            <a:r>
              <a:rPr lang="en-US" sz="1600" dirty="0" err="1">
                <a:solidFill>
                  <a:srgbClr val="000000"/>
                </a:solidFill>
              </a:rPr>
              <a:t>Uthman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4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6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5" r="-341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Animal bodies have three axes for symmetry. (credit: modification of work by NOAA)</a:t>
            </a:r>
          </a:p>
        </p:txBody>
      </p:sp>
    </p:spTree>
    <p:extLst>
      <p:ext uri="{BB962C8B-B14F-4D97-AF65-F5344CB8AC3E}">
        <p14:creationId xmlns:p14="http://schemas.microsoft.com/office/powerpoint/2010/main" val="343527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1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3" r="-929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Hydra reproduce asexually through budding.</a:t>
            </a:r>
          </a:p>
        </p:txBody>
      </p:sp>
    </p:spTree>
    <p:extLst>
      <p:ext uri="{BB962C8B-B14F-4D97-AF65-F5344CB8AC3E}">
        <p14:creationId xmlns:p14="http://schemas.microsoft.com/office/powerpoint/2010/main" val="21298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1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73" r="-4697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Sea stars can reproduce through fragmentation. The large arm, a fragment from </a:t>
            </a:r>
            <a:r>
              <a:rPr lang="en-US" sz="1600" dirty="0" smtClean="0"/>
              <a:t>another sea </a:t>
            </a:r>
            <a:r>
              <a:rPr lang="en-US" sz="1600" dirty="0"/>
              <a:t>star, is developing into a new individual.</a:t>
            </a:r>
          </a:p>
        </p:txBody>
      </p:sp>
    </p:spTree>
    <p:extLst>
      <p:ext uri="{BB962C8B-B14F-4D97-AF65-F5344CB8AC3E}">
        <p14:creationId xmlns:p14="http://schemas.microsoft.com/office/powerpoint/2010/main" val="64426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1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Many snails are hermaphrodites. When two individuals mate, they can produce up </a:t>
            </a:r>
            <a:r>
              <a:rPr lang="en-US" sz="1600" dirty="0" smtClean="0"/>
              <a:t>to one </a:t>
            </a:r>
            <a:r>
              <a:rPr lang="en-US" sz="1600" dirty="0"/>
              <a:t>hundred eggs each. (credit: </a:t>
            </a:r>
            <a:r>
              <a:rPr lang="en-US" sz="1600" dirty="0" err="1"/>
              <a:t>Assaf</a:t>
            </a:r>
            <a:r>
              <a:rPr lang="en-US" sz="1600" dirty="0"/>
              <a:t> </a:t>
            </a:r>
            <a:r>
              <a:rPr lang="en-US" sz="1600" dirty="0" err="1"/>
              <a:t>Shtilman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293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70" r="-2707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Salmon reproduce through spawning. (credit: Dan Bennett)</a:t>
            </a:r>
          </a:p>
        </p:txBody>
      </p:sp>
    </p:spTree>
    <p:extLst>
      <p:ext uri="{BB962C8B-B14F-4D97-AF65-F5344CB8AC3E}">
        <p14:creationId xmlns:p14="http://schemas.microsoft.com/office/powerpoint/2010/main" val="370164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2_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 b="-218"/>
          <a:stretch>
            <a:fillRect/>
          </a:stretch>
        </p:blipFill>
        <p:spPr>
          <a:xfrm>
            <a:off x="350252" y="717884"/>
            <a:ext cx="4038600" cy="4525963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During sexual reproduction in toads, the male grasps the female from behind and externally fertilizes the eggs as they are deposited. (credit: “</a:t>
            </a:r>
            <a:r>
              <a:rPr lang="en-US" sz="1600" dirty="0" err="1" smtClean="0">
                <a:solidFill>
                  <a:schemeClr val="tx1"/>
                </a:solidFill>
              </a:rPr>
              <a:t>OakleyOriginals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>
                <a:solidFill>
                  <a:schemeClr val="tx1"/>
                </a:solidFill>
              </a:rPr>
              <a:t>Flickr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4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0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3_01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01" r="-52201"/>
          <a:stretch>
            <a:fillRect/>
          </a:stretch>
        </p:blipFill>
        <p:spPr>
          <a:xfrm>
            <a:off x="-1571396" y="255313"/>
            <a:ext cx="11853461" cy="514552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39140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The reproductive structures of the human male are shown.</a:t>
            </a:r>
          </a:p>
        </p:txBody>
      </p:sp>
    </p:spTree>
    <p:extLst>
      <p:ext uri="{BB962C8B-B14F-4D97-AF65-F5344CB8AC3E}">
        <p14:creationId xmlns:p14="http://schemas.microsoft.com/office/powerpoint/2010/main" val="175127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841</Words>
  <Application>Microsoft Macintosh PowerPoint</Application>
  <PresentationFormat>On-screen Show (4:3)</PresentationFormat>
  <Paragraphs>36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Amanda Coolidge</cp:lastModifiedBy>
  <cp:revision>303</cp:revision>
  <cp:lastPrinted>2013-07-04T14:54:21Z</cp:lastPrinted>
  <dcterms:created xsi:type="dcterms:W3CDTF">2012-06-04T02:13:36Z</dcterms:created>
  <dcterms:modified xsi:type="dcterms:W3CDTF">2015-04-20T22:26:25Z</dcterms:modified>
</cp:coreProperties>
</file>