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47"/>
  </p:notesMasterIdLst>
  <p:handoutMasterIdLst>
    <p:handoutMasterId r:id="rId48"/>
  </p:handoutMasterIdLst>
  <p:sldIdLst>
    <p:sldId id="373" r:id="rId2"/>
    <p:sldId id="277" r:id="rId3"/>
    <p:sldId id="348" r:id="rId4"/>
    <p:sldId id="374" r:id="rId5"/>
    <p:sldId id="375" r:id="rId6"/>
    <p:sldId id="333" r:id="rId7"/>
    <p:sldId id="283" r:id="rId8"/>
    <p:sldId id="349" r:id="rId9"/>
    <p:sldId id="341" r:id="rId10"/>
    <p:sldId id="284" r:id="rId11"/>
    <p:sldId id="350" r:id="rId12"/>
    <p:sldId id="335" r:id="rId13"/>
    <p:sldId id="346" r:id="rId14"/>
    <p:sldId id="285" r:id="rId15"/>
    <p:sldId id="352" r:id="rId16"/>
    <p:sldId id="300" r:id="rId17"/>
    <p:sldId id="355" r:id="rId18"/>
    <p:sldId id="306" r:id="rId19"/>
    <p:sldId id="336" r:id="rId20"/>
    <p:sldId id="356" r:id="rId21"/>
    <p:sldId id="353" r:id="rId22"/>
    <p:sldId id="354" r:id="rId23"/>
    <p:sldId id="358" r:id="rId24"/>
    <p:sldId id="337" r:id="rId25"/>
    <p:sldId id="338" r:id="rId26"/>
    <p:sldId id="360" r:id="rId27"/>
    <p:sldId id="361" r:id="rId28"/>
    <p:sldId id="363" r:id="rId29"/>
    <p:sldId id="342" r:id="rId30"/>
    <p:sldId id="366" r:id="rId31"/>
    <p:sldId id="307" r:id="rId32"/>
    <p:sldId id="364" r:id="rId33"/>
    <p:sldId id="365" r:id="rId34"/>
    <p:sldId id="344" r:id="rId35"/>
    <p:sldId id="367" r:id="rId36"/>
    <p:sldId id="369" r:id="rId37"/>
    <p:sldId id="368" r:id="rId38"/>
    <p:sldId id="343" r:id="rId39"/>
    <p:sldId id="311" r:id="rId40"/>
    <p:sldId id="323" r:id="rId41"/>
    <p:sldId id="339" r:id="rId42"/>
    <p:sldId id="347" r:id="rId43"/>
    <p:sldId id="340" r:id="rId44"/>
    <p:sldId id="370" r:id="rId45"/>
    <p:sldId id="37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81548" autoAdjust="0"/>
  </p:normalViewPr>
  <p:slideViewPr>
    <p:cSldViewPr snapToGrid="0" snapToObjects="1">
      <p:cViewPr>
        <p:scale>
          <a:sx n="100" d="100"/>
          <a:sy n="100" d="100"/>
        </p:scale>
        <p:origin x="-300" y="72"/>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40957-6F9C-7341-97FA-67C6682EF8F1}" type="datetimeFigureOut">
              <a:rPr lang="en-US" smtClean="0"/>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61B0E-9DC0-5E4B-83B8-C22D6C26440B}" type="slidenum">
              <a:rPr lang="en-US" smtClean="0"/>
              <a:t>‹#›</a:t>
            </a:fld>
            <a:endParaRPr lang="en-US"/>
          </a:p>
        </p:txBody>
      </p:sp>
    </p:spTree>
    <p:extLst>
      <p:ext uri="{BB962C8B-B14F-4D97-AF65-F5344CB8AC3E}">
        <p14:creationId xmlns:p14="http://schemas.microsoft.com/office/powerpoint/2010/main" val="168379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6</a:t>
            </a:fld>
            <a:endParaRPr lang="en-US"/>
          </a:p>
        </p:txBody>
      </p:sp>
    </p:spTree>
    <p:extLst>
      <p:ext uri="{BB962C8B-B14F-4D97-AF65-F5344CB8AC3E}">
        <p14:creationId xmlns:p14="http://schemas.microsoft.com/office/powerpoint/2010/main" val="198019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respiration was invented by bacteria and has remained the same for millions of years.</a:t>
            </a:r>
          </a:p>
          <a:p>
            <a:r>
              <a:rPr lang="en-US" dirty="0" smtClean="0"/>
              <a:t>The electron transport chain in yeast is identical in humans.</a:t>
            </a:r>
          </a:p>
          <a:p>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35</a:t>
            </a:fld>
            <a:endParaRPr lang="en-US"/>
          </a:p>
        </p:txBody>
      </p:sp>
    </p:spTree>
    <p:extLst>
      <p:ext uri="{BB962C8B-B14F-4D97-AF65-F5344CB8AC3E}">
        <p14:creationId xmlns:p14="http://schemas.microsoft.com/office/powerpoint/2010/main" val="118312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(credit “ice cream”: modification of work by D. Sharon Pruitt; credit “kids”: modification of work by Max from Providence; credit “leaf”: modification of work by Cory </a:t>
            </a:r>
            <a:r>
              <a:rPr lang="en-US" sz="1200" dirty="0" err="1" smtClean="0">
                <a:solidFill>
                  <a:schemeClr val="tx1"/>
                </a:solidFill>
              </a:rPr>
              <a:t>Zanker</a:t>
            </a:r>
            <a:r>
              <a:rPr lang="en-US" sz="1200" dirty="0" smtClean="0">
                <a:solidFill>
                  <a:schemeClr val="tx1"/>
                </a:solidFill>
              </a:rPr>
              <a:t>)</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59C61B0E-9DC0-5E4B-83B8-C22D6C26440B}" type="slidenum">
              <a:rPr lang="en-US" smtClean="0"/>
              <a:t>9</a:t>
            </a:fld>
            <a:endParaRPr lang="en-US"/>
          </a:p>
        </p:txBody>
      </p:sp>
    </p:spTree>
    <p:extLst>
      <p:ext uri="{BB962C8B-B14F-4D97-AF65-F5344CB8AC3E}">
        <p14:creationId xmlns:p14="http://schemas.microsoft.com/office/powerpoint/2010/main" val="290242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(protons are the same things as H</a:t>
            </a:r>
            <a:r>
              <a:rPr lang="en-US" baseline="30000" dirty="0" smtClean="0"/>
              <a:t>+</a:t>
            </a:r>
            <a:r>
              <a:rPr lang="en-US" dirty="0" smtClean="0"/>
              <a:t>)</a:t>
            </a:r>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11</a:t>
            </a:fld>
            <a:endParaRPr lang="en-US"/>
          </a:p>
        </p:txBody>
      </p:sp>
    </p:spTree>
    <p:extLst>
      <p:ext uri="{BB962C8B-B14F-4D97-AF65-F5344CB8AC3E}">
        <p14:creationId xmlns:p14="http://schemas.microsoft.com/office/powerpoint/2010/main" val="92881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Recall cellulose/starch discrimination by digestive enzymes based on shape (lactose/lactase as examples)</a:t>
            </a:r>
          </a:p>
          <a:p>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17</a:t>
            </a:fld>
            <a:endParaRPr lang="en-US"/>
          </a:p>
        </p:txBody>
      </p:sp>
    </p:spTree>
    <p:extLst>
      <p:ext uri="{BB962C8B-B14F-4D97-AF65-F5344CB8AC3E}">
        <p14:creationId xmlns:p14="http://schemas.microsoft.com/office/powerpoint/2010/main" val="309170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Cholesterol biosynthesis pathway – to</a:t>
            </a:r>
            <a:r>
              <a:rPr lang="en-US" baseline="0" dirty="0" smtClean="0"/>
              <a:t> discuss drugs (like statins) and where cholesterol fits in.</a:t>
            </a:r>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20</a:t>
            </a:fld>
            <a:endParaRPr lang="en-US"/>
          </a:p>
        </p:txBody>
      </p:sp>
    </p:spTree>
    <p:extLst>
      <p:ext uri="{BB962C8B-B14F-4D97-AF65-F5344CB8AC3E}">
        <p14:creationId xmlns:p14="http://schemas.microsoft.com/office/powerpoint/2010/main" val="89924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bottle just to demonstrate some minerals and elements</a:t>
            </a:r>
            <a:r>
              <a:rPr lang="en-US" baseline="0" dirty="0" smtClean="0"/>
              <a:t>.  Vitamins are co-enzymes and some minerals are enzyme co</a:t>
            </a:r>
            <a:r>
              <a:rPr lang="en-US" baseline="0" smtClean="0"/>
              <a:t>-factors.</a:t>
            </a:r>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22</a:t>
            </a:fld>
            <a:endParaRPr lang="en-US"/>
          </a:p>
        </p:txBody>
      </p:sp>
    </p:spTree>
    <p:extLst>
      <p:ext uri="{BB962C8B-B14F-4D97-AF65-F5344CB8AC3E}">
        <p14:creationId xmlns:p14="http://schemas.microsoft.com/office/powerpoint/2010/main" val="132944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ATP as the spendable energy in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Every minute you make and break tens of thousands of ATPs and recycle tens of thousands of NAD</a:t>
            </a:r>
            <a:r>
              <a:rPr lang="en-US" baseline="30000" dirty="0" smtClean="0"/>
              <a:t>+</a:t>
            </a:r>
            <a:r>
              <a:rPr lang="en-US" dirty="0" smtClean="0"/>
              <a:t>s</a:t>
            </a:r>
          </a:p>
          <a:p>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25</a:t>
            </a:fld>
            <a:endParaRPr lang="en-US"/>
          </a:p>
        </p:txBody>
      </p:sp>
    </p:spTree>
    <p:extLst>
      <p:ext uri="{BB962C8B-B14F-4D97-AF65-F5344CB8AC3E}">
        <p14:creationId xmlns:p14="http://schemas.microsoft.com/office/powerpoint/2010/main" val="251988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LEO and</a:t>
            </a:r>
            <a:r>
              <a:rPr lang="en-US" baseline="0" dirty="0" smtClean="0"/>
              <a:t> GER</a:t>
            </a:r>
            <a:endParaRPr lang="en-US" dirty="0"/>
          </a:p>
        </p:txBody>
      </p:sp>
      <p:sp>
        <p:nvSpPr>
          <p:cNvPr id="4" name="Slide Number Placeholder 3"/>
          <p:cNvSpPr>
            <a:spLocks noGrp="1"/>
          </p:cNvSpPr>
          <p:nvPr>
            <p:ph type="sldNum" sz="quarter" idx="10"/>
          </p:nvPr>
        </p:nvSpPr>
        <p:spPr/>
        <p:txBody>
          <a:bodyPr/>
          <a:lstStyle/>
          <a:p>
            <a:fld id="{59C61B0E-9DC0-5E4B-83B8-C22D6C26440B}" type="slidenum">
              <a:rPr lang="en-US" smtClean="0"/>
              <a:t>27</a:t>
            </a:fld>
            <a:endParaRPr lang="en-US"/>
          </a:p>
        </p:txBody>
      </p:sp>
    </p:spTree>
    <p:extLst>
      <p:ext uri="{BB962C8B-B14F-4D97-AF65-F5344CB8AC3E}">
        <p14:creationId xmlns:p14="http://schemas.microsoft.com/office/powerpoint/2010/main" val="224080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LcParenBoth"/>
            </a:pPr>
            <a:r>
              <a:rPr lang="en-US" sz="1200" dirty="0" smtClean="0"/>
              <a:t>The electron transport chain is a set of molecules that supports a series of oxidation-reduction reactions.</a:t>
            </a:r>
          </a:p>
          <a:p>
            <a:pPr marL="342900" indent="-342900">
              <a:buAutoNum type="alphaLcParenBoth"/>
            </a:pPr>
            <a:r>
              <a:rPr lang="en-US" sz="1200" dirty="0" smtClean="0"/>
              <a:t>ATP synthase is a complex, molecular machine that uses an H</a:t>
            </a:r>
            <a:r>
              <a:rPr lang="en-US" sz="1200" baseline="30000" dirty="0" smtClean="0"/>
              <a:t>+</a:t>
            </a:r>
            <a:r>
              <a:rPr lang="en-US" sz="1200" dirty="0" smtClean="0"/>
              <a:t> gradient to regenerate ATP from ADP.</a:t>
            </a:r>
          </a:p>
          <a:p>
            <a:pPr marL="342900" indent="-342900">
              <a:buAutoNum type="alphaLcParenBoth"/>
            </a:pPr>
            <a:r>
              <a:rPr lang="en-US" sz="1200" dirty="0" smtClean="0"/>
              <a:t>Chemiosmosis relies on the potential energy provided by the H</a:t>
            </a:r>
            <a:r>
              <a:rPr lang="en-US" sz="1200" baseline="30000" dirty="0" smtClean="0"/>
              <a:t>+</a:t>
            </a:r>
            <a:r>
              <a:rPr lang="en-US" sz="1200" dirty="0" smtClean="0"/>
              <a:t> gradient across the membrane.</a:t>
            </a:r>
            <a:endParaRPr lang="en-US" sz="1200" dirty="0"/>
          </a:p>
        </p:txBody>
      </p:sp>
      <p:sp>
        <p:nvSpPr>
          <p:cNvPr id="4" name="Slide Number Placeholder 3"/>
          <p:cNvSpPr>
            <a:spLocks noGrp="1"/>
          </p:cNvSpPr>
          <p:nvPr>
            <p:ph type="sldNum" sz="quarter" idx="10"/>
          </p:nvPr>
        </p:nvSpPr>
        <p:spPr/>
        <p:txBody>
          <a:bodyPr/>
          <a:lstStyle/>
          <a:p>
            <a:fld id="{59C61B0E-9DC0-5E4B-83B8-C22D6C26440B}" type="slidenum">
              <a:rPr lang="en-US" smtClean="0"/>
              <a:t>34</a:t>
            </a:fld>
            <a:endParaRPr lang="en-US"/>
          </a:p>
        </p:txBody>
      </p:sp>
    </p:spTree>
    <p:extLst>
      <p:ext uri="{BB962C8B-B14F-4D97-AF65-F5344CB8AC3E}">
        <p14:creationId xmlns:p14="http://schemas.microsoft.com/office/powerpoint/2010/main" val="150302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8442255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4326370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6168950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58593930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07419074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68847214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4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60674548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11"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6263091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488441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5,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0045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August 5,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8482567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hyperlink" Target="https://creativecommons.org/licenses/by/3.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hyperlink" Target="https://creativecommons.org/licenses/by/4.0/"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August 5,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
        <p:nvSpPr>
          <p:cNvPr id="7" name="TextBox 6">
            <a:hlinkClick r:id="rId53"/>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54"/>
              </a:rPr>
              <a:t>Creative Commons Attribution 4.0 International License</a:t>
            </a:r>
            <a:r>
              <a:rPr lang="en-CA" sz="1050" dirty="0" smtClean="0"/>
              <a:t> (CC-BY).</a:t>
            </a:r>
            <a:endParaRPr lang="en-CA" sz="1050" dirty="0"/>
          </a:p>
        </p:txBody>
      </p:sp>
      <p:sp>
        <p:nvSpPr>
          <p:cNvPr id="8" name="TextBox 7"/>
          <p:cNvSpPr txBox="1"/>
          <p:nvPr userDrawn="1"/>
        </p:nvSpPr>
        <p:spPr>
          <a:xfrm>
            <a:off x="6606255" y="6304285"/>
            <a:ext cx="2172390" cy="415498"/>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4: </a:t>
            </a:r>
            <a:r>
              <a:rPr lang="en-US" sz="1050" b="1" cap="none" dirty="0" smtClean="0">
                <a:solidFill>
                  <a:srgbClr val="212F62"/>
                </a:solidFill>
                <a:latin typeface="+mn-lt"/>
              </a:rPr>
              <a:t>How Cells Obtain</a:t>
            </a:r>
            <a:r>
              <a:rPr lang="en-US" sz="1050" b="1" cap="none" baseline="0" dirty="0" smtClean="0">
                <a:solidFill>
                  <a:srgbClr val="212F62"/>
                </a:solidFill>
                <a:latin typeface="+mn-lt"/>
              </a:rPr>
              <a:t> Energy</a:t>
            </a:r>
            <a:endParaRPr lang="en-US" sz="1050" b="1" cap="none" dirty="0" smtClean="0">
              <a:solidFill>
                <a:srgbClr val="212F62"/>
              </a:solidFill>
              <a:latin typeface="+mn-lt"/>
            </a:endParaRPr>
          </a:p>
        </p:txBody>
      </p:sp>
      <p:pic>
        <p:nvPicPr>
          <p:cNvPr id="9" name="Picture 4" descr="http://i.creativecommons.org/l/by/3.0/88x31.png"/>
          <p:cNvPicPr>
            <a:picLocks noChangeAspect="1" noChangeArrowheads="1"/>
          </p:cNvPicPr>
          <p:nvPr userDrawn="1"/>
        </p:nvPicPr>
        <p:blipFill>
          <a:blip r:embed="rId55"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7357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4" r:id="rId21"/>
    <p:sldLayoutId id="2147483945" r:id="rId22"/>
    <p:sldLayoutId id="2147483946"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7"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8" r:id="rId41"/>
    <p:sldLayoutId id="2147483969" r:id="rId42"/>
    <p:sldLayoutId id="2147483970" r:id="rId43"/>
    <p:sldLayoutId id="2147483971" r:id="rId44"/>
    <p:sldLayoutId id="2147483972" r:id="rId45"/>
    <p:sldLayoutId id="2147483973" r:id="rId46"/>
    <p:sldLayoutId id="2147483974" r:id="rId47"/>
    <p:sldLayoutId id="2147483975" r:id="rId48"/>
    <p:sldLayoutId id="2147483976" r:id="rId49"/>
    <p:sldLayoutId id="2147483916" r:id="rId50"/>
    <p:sldLayoutId id="2147483920" r:id="rId5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webphysics.davidson.edu/physlet_resources/bu_semester1/index.html"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web.chem.ucsb.edu/~molvisual/ABLE/induced_fit/index.html"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hyperlink" Target="https://courses.cit.cornell.edu/biomi290/MOVIES/GLYCOLYSIS.HTML" TargetMode="Externa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hyperlink" Target="http://outreach.letstalkscience.ca/component/zoo/item/diy-activities.html?Itemid=652" TargetMode="Externa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latin typeface="Arial" panose="020B0604020202020204" pitchFamily="34" charset="0"/>
                <a:cs typeface="Arial" panose="020B0604020202020204" pitchFamily="34" charset="0"/>
              </a:rPr>
              <a:t>Concepts of Biology:</a:t>
            </a:r>
          </a:p>
          <a:p>
            <a:r>
              <a:rPr lang="en-CA" b="1" dirty="0" smtClean="0">
                <a:latin typeface="Arial" panose="020B0604020202020204" pitchFamily="34" charset="0"/>
                <a:cs typeface="Arial" panose="020B0604020202020204" pitchFamily="34" charset="0"/>
              </a:rPr>
              <a:t>How Cells Obtain Energy</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50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igure_04_01_04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a:xfrm>
            <a:off x="457199" y="476927"/>
            <a:ext cx="8062913" cy="3500071"/>
          </a:xfrm>
        </p:spPr>
      </p:pic>
      <p:sp>
        <p:nvSpPr>
          <p:cNvPr id="7" name="Text Placeholder 6"/>
          <p:cNvSpPr>
            <a:spLocks noGrp="1"/>
          </p:cNvSpPr>
          <p:nvPr>
            <p:ph type="body" sz="quarter" idx="14"/>
          </p:nvPr>
        </p:nvSpPr>
        <p:spPr>
          <a:xfrm>
            <a:off x="457200" y="4386782"/>
            <a:ext cx="8062912" cy="1166382"/>
          </a:xfrm>
        </p:spPr>
        <p:txBody>
          <a:bodyPr>
            <a:normAutofit/>
          </a:bodyPr>
          <a:lstStyle/>
          <a:p>
            <a:r>
              <a:rPr lang="en-US" sz="1600" dirty="0"/>
              <a:t>Still water has potential energy; moving water, such as in a waterfall or a rapidly </a:t>
            </a:r>
            <a:r>
              <a:rPr lang="en-US" sz="1600" dirty="0" smtClean="0"/>
              <a:t>flowing river</a:t>
            </a:r>
            <a:r>
              <a:rPr lang="en-US" sz="1600" dirty="0"/>
              <a:t>, has kinetic energy. </a:t>
            </a:r>
            <a:r>
              <a:rPr lang="en-US" sz="1600" dirty="0" smtClean="0"/>
              <a:t>(Credit </a:t>
            </a:r>
            <a:r>
              <a:rPr lang="en-US" sz="1600" dirty="0">
                <a:solidFill>
                  <a:schemeClr val="tx1"/>
                </a:solidFill>
              </a:rPr>
              <a:t>“</a:t>
            </a:r>
            <a:r>
              <a:rPr lang="en-US" sz="1600" dirty="0" smtClean="0"/>
              <a:t>dam</a:t>
            </a:r>
            <a:r>
              <a:rPr lang="en-US" sz="1600" dirty="0"/>
              <a:t>”: modification of work by </a:t>
            </a:r>
            <a:r>
              <a:rPr lang="en-US" sz="1600" dirty="0">
                <a:solidFill>
                  <a:schemeClr val="tx1"/>
                </a:solidFill>
              </a:rPr>
              <a:t>“</a:t>
            </a:r>
            <a:r>
              <a:rPr lang="en-US" sz="1600" dirty="0" smtClean="0"/>
              <a:t>Pascal</a:t>
            </a:r>
            <a:r>
              <a:rPr lang="en-US" sz="1600" dirty="0"/>
              <a:t>”/Flickr; credit </a:t>
            </a:r>
            <a:r>
              <a:rPr lang="en-US" sz="1600" dirty="0">
                <a:solidFill>
                  <a:schemeClr val="tx1"/>
                </a:solidFill>
              </a:rPr>
              <a:t>“</a:t>
            </a:r>
            <a:r>
              <a:rPr lang="en-US" sz="1600" dirty="0" smtClean="0"/>
              <a:t>waterfall”: modification </a:t>
            </a:r>
            <a:r>
              <a:rPr lang="en-US" sz="1600" dirty="0"/>
              <a:t>of work by Frank </a:t>
            </a:r>
            <a:r>
              <a:rPr lang="en-US" sz="1600" dirty="0" err="1"/>
              <a:t>Gualtieri</a:t>
            </a:r>
            <a:r>
              <a:rPr lang="en-US" sz="1600" dirty="0"/>
              <a:t>)</a:t>
            </a:r>
          </a:p>
        </p:txBody>
      </p:sp>
    </p:spTree>
    <p:extLst>
      <p:ext uri="{BB962C8B-B14F-4D97-AF65-F5344CB8AC3E}">
        <p14:creationId xmlns:p14="http://schemas.microsoft.com/office/powerpoint/2010/main" val="404311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166216"/>
            <a:ext cx="8062912" cy="4844148"/>
          </a:xfrm>
        </p:spPr>
        <p:txBody>
          <a:bodyPr/>
          <a:lstStyle/>
          <a:p>
            <a:r>
              <a:rPr lang="en-US" dirty="0" smtClean="0"/>
              <a:t>Proton gradients in the mitochondrial inner membrane can be compared to water in a hydroelectric dam.</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04_01_05abc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48" r="-43048"/>
          <a:stretch>
            <a:fillRect/>
          </a:stretch>
        </p:blipFill>
        <p:spPr>
          <a:xfrm>
            <a:off x="0" y="436586"/>
            <a:ext cx="9216745" cy="4000944"/>
          </a:xfrm>
        </p:spPr>
      </p:pic>
      <p:sp>
        <p:nvSpPr>
          <p:cNvPr id="7" name="Text Placeholder 6"/>
          <p:cNvSpPr>
            <a:spLocks noGrp="1"/>
          </p:cNvSpPr>
          <p:nvPr>
            <p:ph type="body" sz="quarter" idx="14"/>
          </p:nvPr>
        </p:nvSpPr>
        <p:spPr>
          <a:xfrm>
            <a:off x="457200" y="4642276"/>
            <a:ext cx="8062912" cy="1166382"/>
          </a:xfrm>
        </p:spPr>
        <p:txBody>
          <a:bodyPr>
            <a:normAutofit/>
          </a:bodyPr>
          <a:lstStyle/>
          <a:p>
            <a:r>
              <a:rPr lang="en-US" sz="1600" dirty="0"/>
              <a:t>Shown are some examples of endergonic processes (ones that require energy</a:t>
            </a:r>
            <a:r>
              <a:rPr lang="en-US" sz="1600" dirty="0" smtClean="0"/>
              <a:t>) and </a:t>
            </a:r>
            <a:r>
              <a:rPr lang="en-US" sz="1600" dirty="0"/>
              <a:t>exergonic processes (ones that release energy). </a:t>
            </a:r>
            <a:r>
              <a:rPr lang="en-US" sz="1600" dirty="0" smtClean="0"/>
              <a:t>(Credit </a:t>
            </a:r>
            <a:r>
              <a:rPr lang="en-US" sz="1600" dirty="0"/>
              <a:t>a: modification of work by </a:t>
            </a:r>
            <a:r>
              <a:rPr lang="en-US" sz="1600" dirty="0" smtClean="0"/>
              <a:t>Natalie </a:t>
            </a:r>
            <a:r>
              <a:rPr lang="en-US" sz="1600" dirty="0" err="1" smtClean="0"/>
              <a:t>Maynor</a:t>
            </a:r>
            <a:r>
              <a:rPr lang="en-US" sz="1600" dirty="0"/>
              <a:t>; credit b: modification of work by USDA; credit c: modification of work by Cory </a:t>
            </a:r>
            <a:r>
              <a:rPr lang="en-US" sz="1600" dirty="0" err="1"/>
              <a:t>Zanker</a:t>
            </a:r>
            <a:r>
              <a:rPr lang="en-US" sz="1600" dirty="0" smtClean="0"/>
              <a:t>; credit </a:t>
            </a:r>
            <a:r>
              <a:rPr lang="en-US" sz="1600" dirty="0"/>
              <a:t>d: modification of work by Harry </a:t>
            </a:r>
            <a:r>
              <a:rPr lang="en-US" sz="1600" dirty="0" err="1"/>
              <a:t>Malsch</a:t>
            </a:r>
            <a:r>
              <a:rPr lang="en-US" sz="1600" dirty="0"/>
              <a:t>)</a:t>
            </a:r>
          </a:p>
        </p:txBody>
      </p:sp>
    </p:spTree>
    <p:extLst>
      <p:ext uri="{BB962C8B-B14F-4D97-AF65-F5344CB8AC3E}">
        <p14:creationId xmlns:p14="http://schemas.microsoft.com/office/powerpoint/2010/main" val="2334394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Visit the </a:t>
            </a:r>
            <a:r>
              <a:rPr lang="en-US" dirty="0">
                <a:hlinkClick r:id="rId2"/>
              </a:rPr>
              <a:t>site</a:t>
            </a:r>
            <a:r>
              <a:rPr lang="en-US" dirty="0"/>
              <a:t> </a:t>
            </a:r>
            <a:r>
              <a:rPr lang="en-US" dirty="0" smtClean="0"/>
              <a:t>and </a:t>
            </a:r>
            <a:r>
              <a:rPr lang="en-US" dirty="0"/>
              <a:t>select “Pendulum” from the “Work and Energy” menu to see the shifting kinetic and potential energy of a pendulum in </a:t>
            </a:r>
            <a:r>
              <a:rPr lang="en-US" dirty="0" smtClean="0"/>
              <a:t>motion.</a:t>
            </a:r>
            <a:endParaRPr lang="en-US" dirty="0"/>
          </a:p>
          <a:p>
            <a:endParaRPr lang="en-US" dirty="0" smtClean="0">
              <a:hlinkClick r:id="rId2"/>
            </a:endParaRPr>
          </a:p>
          <a:p>
            <a:r>
              <a:rPr lang="en-US" dirty="0" smtClean="0">
                <a:hlinkClick r:id="rId2"/>
              </a:rPr>
              <a:t>http</a:t>
            </a:r>
            <a:r>
              <a:rPr lang="en-US" dirty="0">
                <a:hlinkClick r:id="rId2"/>
              </a:rPr>
              <a:t>://webphysics.davidson.edu/physlet_resources/bu_semester1/</a:t>
            </a:r>
            <a:r>
              <a:rPr lang="en-US" dirty="0" smtClean="0">
                <a:hlinkClick r:id="rId2"/>
              </a:rPr>
              <a:t>index.html</a:t>
            </a:r>
            <a:r>
              <a:rPr lang="en-US" dirty="0" smtClean="0"/>
              <a:t> </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igure_04_01_06.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67" r="-48667"/>
          <a:stretch>
            <a:fillRect/>
          </a:stretch>
        </p:blipFill>
        <p:spPr>
          <a:xfrm>
            <a:off x="-119576" y="288668"/>
            <a:ext cx="9712381" cy="4216097"/>
          </a:xfrm>
        </p:spPr>
      </p:pic>
      <p:sp>
        <p:nvSpPr>
          <p:cNvPr id="7" name="Text Placeholder 6"/>
          <p:cNvSpPr>
            <a:spLocks noGrp="1"/>
          </p:cNvSpPr>
          <p:nvPr>
            <p:ph type="body" sz="quarter" idx="14"/>
          </p:nvPr>
        </p:nvSpPr>
        <p:spPr/>
        <p:txBody>
          <a:bodyPr>
            <a:normAutofit/>
          </a:bodyPr>
          <a:lstStyle/>
          <a:p>
            <a:r>
              <a:rPr lang="en-US" sz="1600" dirty="0"/>
              <a:t>Enzymes lower the activation energy of the reaction but do not change the free </a:t>
            </a:r>
            <a:r>
              <a:rPr lang="en-US" sz="1600" dirty="0" smtClean="0"/>
              <a:t>energy of </a:t>
            </a:r>
            <a:r>
              <a:rPr lang="en-US" sz="1600" dirty="0"/>
              <a:t>the reaction.</a:t>
            </a:r>
          </a:p>
        </p:txBody>
      </p:sp>
    </p:spTree>
    <p:extLst>
      <p:ext uri="{BB962C8B-B14F-4D97-AF65-F5344CB8AC3E}">
        <p14:creationId xmlns:p14="http://schemas.microsoft.com/office/powerpoint/2010/main" val="202371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View the </a:t>
            </a:r>
            <a:r>
              <a:rPr lang="en-US" dirty="0" smtClean="0">
                <a:hlinkClick r:id="rId2"/>
              </a:rPr>
              <a:t>animation </a:t>
            </a:r>
            <a:r>
              <a:rPr lang="en-US" dirty="0">
                <a:hlinkClick r:id="rId2"/>
              </a:rPr>
              <a:t>of induced </a:t>
            </a:r>
            <a:r>
              <a:rPr lang="en-US" dirty="0" smtClean="0">
                <a:hlinkClick r:id="rId2"/>
              </a:rPr>
              <a:t>fit</a:t>
            </a:r>
            <a:r>
              <a:rPr lang="en-US" dirty="0" smtClean="0"/>
              <a:t>.</a:t>
            </a:r>
            <a:endParaRPr lang="en-US" dirty="0"/>
          </a:p>
          <a:p>
            <a:endParaRPr lang="en-US" dirty="0" smtClean="0">
              <a:hlinkClick r:id="rId2"/>
            </a:endParaRPr>
          </a:p>
          <a:p>
            <a:r>
              <a:rPr lang="en-US" dirty="0" smtClean="0">
                <a:hlinkClick r:id="rId2"/>
              </a:rPr>
              <a:t>http</a:t>
            </a:r>
            <a:r>
              <a:rPr lang="en-US" dirty="0">
                <a:hlinkClick r:id="rId2"/>
              </a:rPr>
              <a:t>://web.chem.ucsb.edu/~molvisual/ABLE/induced_fit/</a:t>
            </a:r>
            <a:r>
              <a:rPr lang="en-US" dirty="0" smtClean="0">
                <a:hlinkClick r:id="rId2"/>
              </a:rPr>
              <a:t>index.html</a:t>
            </a:r>
            <a:endParaRPr lang="en-US" dirty="0" smtClean="0"/>
          </a:p>
          <a:p>
            <a:endParaRPr lang="en-US" dirty="0"/>
          </a:p>
        </p:txBody>
      </p:sp>
    </p:spTree>
    <p:extLst>
      <p:ext uri="{BB962C8B-B14F-4D97-AF65-F5344CB8AC3E}">
        <p14:creationId xmlns:p14="http://schemas.microsoft.com/office/powerpoint/2010/main" val="370898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igure_04_01_07.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a:xfrm>
            <a:off x="457199" y="530715"/>
            <a:ext cx="8062913" cy="3500071"/>
          </a:xfrm>
        </p:spPr>
      </p:pic>
      <p:sp>
        <p:nvSpPr>
          <p:cNvPr id="7" name="Text Placeholder 6"/>
          <p:cNvSpPr>
            <a:spLocks noGrp="1"/>
          </p:cNvSpPr>
          <p:nvPr>
            <p:ph type="body" sz="quarter" idx="14"/>
          </p:nvPr>
        </p:nvSpPr>
        <p:spPr>
          <a:xfrm>
            <a:off x="457200" y="4260791"/>
            <a:ext cx="8062912" cy="1166382"/>
          </a:xfrm>
        </p:spPr>
        <p:txBody>
          <a:bodyPr>
            <a:normAutofit/>
          </a:bodyPr>
          <a:lstStyle/>
          <a:p>
            <a:r>
              <a:rPr lang="en-US" sz="1600" dirty="0"/>
              <a:t>The induced-fit model is an adjustment to the lock-and-key model and explains </a:t>
            </a:r>
            <a:r>
              <a:rPr lang="en-US" sz="1600" dirty="0" smtClean="0"/>
              <a:t>how enzymes </a:t>
            </a:r>
            <a:r>
              <a:rPr lang="en-US" sz="1600" dirty="0"/>
              <a:t>and substrates undergo dynamic modifications during the transition state to increase </a:t>
            </a:r>
            <a:r>
              <a:rPr lang="en-US" sz="1600" dirty="0" smtClean="0"/>
              <a:t>the affinity </a:t>
            </a:r>
            <a:r>
              <a:rPr lang="en-US" sz="1600" dirty="0"/>
              <a:t>of the substrate for the active site.</a:t>
            </a:r>
          </a:p>
        </p:txBody>
      </p:sp>
    </p:spTree>
    <p:extLst>
      <p:ext uri="{BB962C8B-B14F-4D97-AF65-F5344CB8AC3E}">
        <p14:creationId xmlns:p14="http://schemas.microsoft.com/office/powerpoint/2010/main" val="2346870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nzymes</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smtClean="0"/>
              <a:t>Enzymes are proteins.</a:t>
            </a:r>
          </a:p>
          <a:p>
            <a:r>
              <a:rPr lang="en-US" dirty="0" smtClean="0"/>
              <a:t>Tertiary structure allows them to reduce activation energy for their specific substrates.</a:t>
            </a:r>
          </a:p>
          <a:p>
            <a:pPr marL="0" indent="0">
              <a:buNone/>
            </a:pPr>
            <a:endParaRPr lang="en-US" dirty="0"/>
          </a:p>
        </p:txBody>
      </p:sp>
    </p:spTree>
    <p:extLst>
      <p:ext uri="{BB962C8B-B14F-4D97-AF65-F5344CB8AC3E}">
        <p14:creationId xmlns:p14="http://schemas.microsoft.com/office/powerpoint/2010/main" val="370898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04_01_08.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24" r="-28324"/>
          <a:stretch>
            <a:fillRect/>
          </a:stretch>
        </p:blipFill>
        <p:spPr>
          <a:xfrm>
            <a:off x="0" y="463480"/>
            <a:ext cx="9371631" cy="4068179"/>
          </a:xfrm>
        </p:spPr>
      </p:pic>
      <p:sp>
        <p:nvSpPr>
          <p:cNvPr id="7" name="Text Placeholder 6"/>
          <p:cNvSpPr>
            <a:spLocks noGrp="1"/>
          </p:cNvSpPr>
          <p:nvPr>
            <p:ph type="body" sz="quarter" idx="14"/>
          </p:nvPr>
        </p:nvSpPr>
        <p:spPr/>
        <p:txBody>
          <a:bodyPr>
            <a:normAutofit/>
          </a:bodyPr>
          <a:lstStyle/>
          <a:p>
            <a:r>
              <a:rPr lang="en-US" sz="1600" dirty="0"/>
              <a:t>Allosteric inhibition works by indirectly inducing a conformational change to the </a:t>
            </a:r>
            <a:r>
              <a:rPr lang="en-US" sz="1600" dirty="0" smtClean="0"/>
              <a:t>active site </a:t>
            </a:r>
            <a:r>
              <a:rPr lang="en-US" sz="1600" dirty="0"/>
              <a:t>such that the substrate no longer fits. In contrast, in allosteric activation, the activator </a:t>
            </a:r>
            <a:r>
              <a:rPr lang="en-US" sz="1600" dirty="0" smtClean="0"/>
              <a:t>molecule modifies </a:t>
            </a:r>
            <a:r>
              <a:rPr lang="en-US" sz="1600" dirty="0"/>
              <a:t>the shape of the active site to allow a better fit of the substrate.</a:t>
            </a:r>
          </a:p>
        </p:txBody>
      </p:sp>
    </p:spTree>
    <p:extLst>
      <p:ext uri="{BB962C8B-B14F-4D97-AF65-F5344CB8AC3E}">
        <p14:creationId xmlns:p14="http://schemas.microsoft.com/office/powerpoint/2010/main" val="2613334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04_01_0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515" r="-36515"/>
          <a:stretch>
            <a:fillRect/>
          </a:stretch>
        </p:blipFill>
        <p:spPr>
          <a:xfrm>
            <a:off x="295834" y="557609"/>
            <a:ext cx="8062913" cy="3500071"/>
          </a:xfrm>
        </p:spPr>
      </p:pic>
      <p:sp>
        <p:nvSpPr>
          <p:cNvPr id="7" name="Text Placeholder 6"/>
          <p:cNvSpPr>
            <a:spLocks noGrp="1"/>
          </p:cNvSpPr>
          <p:nvPr>
            <p:ph type="body" sz="quarter" idx="14"/>
          </p:nvPr>
        </p:nvSpPr>
        <p:spPr>
          <a:xfrm>
            <a:off x="295835" y="4413676"/>
            <a:ext cx="8062912" cy="1166382"/>
          </a:xfrm>
        </p:spPr>
        <p:txBody>
          <a:bodyPr>
            <a:normAutofit/>
          </a:bodyPr>
          <a:lstStyle/>
          <a:p>
            <a:r>
              <a:rPr lang="en-US" sz="1600" dirty="0"/>
              <a:t>Have you ever wondered how pharmaceutical drugs are developed? </a:t>
            </a:r>
            <a:r>
              <a:rPr lang="en-US" sz="1600" dirty="0" smtClean="0"/>
              <a:t>(Credit: </a:t>
            </a:r>
            <a:r>
              <a:rPr lang="de-DE" sz="1600" dirty="0" smtClean="0"/>
              <a:t>Deborah </a:t>
            </a:r>
            <a:r>
              <a:rPr lang="de-DE" sz="1600" dirty="0"/>
              <a:t>Austin)</a:t>
            </a:r>
            <a:endParaRPr lang="en-US" sz="1600" dirty="0"/>
          </a:p>
        </p:txBody>
      </p:sp>
    </p:spTree>
    <p:extLst>
      <p:ext uri="{BB962C8B-B14F-4D97-AF65-F5344CB8AC3E}">
        <p14:creationId xmlns:p14="http://schemas.microsoft.com/office/powerpoint/2010/main" val="530423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04_00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27" r="-12227"/>
          <a:stretch>
            <a:fillRect/>
          </a:stretch>
        </p:blipFill>
        <p:spPr>
          <a:xfrm>
            <a:off x="605116" y="463480"/>
            <a:ext cx="8062913" cy="3500071"/>
          </a:xfrm>
        </p:spPr>
      </p:pic>
      <p:sp>
        <p:nvSpPr>
          <p:cNvPr id="7" name="Text Placeholder 6"/>
          <p:cNvSpPr>
            <a:spLocks noGrp="1"/>
          </p:cNvSpPr>
          <p:nvPr>
            <p:ph type="body" sz="quarter" idx="14"/>
          </p:nvPr>
        </p:nvSpPr>
        <p:spPr>
          <a:xfrm>
            <a:off x="605116" y="4260791"/>
            <a:ext cx="8062912" cy="1166382"/>
          </a:xfrm>
        </p:spPr>
        <p:txBody>
          <a:bodyPr>
            <a:normAutofit/>
          </a:bodyPr>
          <a:lstStyle/>
          <a:p>
            <a:r>
              <a:rPr lang="en-US" sz="1600" dirty="0"/>
              <a:t>A hummingbird needs energy to maintain prolonged flight. The bird obtains its </a:t>
            </a:r>
            <a:r>
              <a:rPr lang="en-US" sz="1600" dirty="0" smtClean="0"/>
              <a:t>energy from </a:t>
            </a:r>
            <a:r>
              <a:rPr lang="en-US" sz="1600" dirty="0"/>
              <a:t>taking in food and transforming the energy contained in food molecules into forms of </a:t>
            </a:r>
            <a:r>
              <a:rPr lang="en-US" sz="1600" dirty="0" smtClean="0"/>
              <a:t>energy to </a:t>
            </a:r>
            <a:r>
              <a:rPr lang="en-US" sz="1600" dirty="0"/>
              <a:t>power its flight through a series of biochemical reactions. </a:t>
            </a:r>
            <a:r>
              <a:rPr lang="en-US" sz="1600" dirty="0" smtClean="0"/>
              <a:t>(Credit</a:t>
            </a:r>
            <a:r>
              <a:rPr lang="en-US" sz="1600" dirty="0"/>
              <a:t>: modification of work by </a:t>
            </a:r>
            <a:r>
              <a:rPr lang="en-US" sz="1600" dirty="0" smtClean="0"/>
              <a:t>Cory </a:t>
            </a:r>
            <a:r>
              <a:rPr lang="en-US" sz="1600" dirty="0" err="1" smtClean="0"/>
              <a:t>Zanker</a:t>
            </a:r>
            <a:r>
              <a:rPr lang="en-US" sz="1600" dirty="0"/>
              <a:t>)</a:t>
            </a:r>
          </a:p>
        </p:txBody>
      </p:sp>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upload.wikimedia.org/wikipedia/commons/3/39/HMG-CoA_reductase_pathway.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9200" y="717550"/>
            <a:ext cx="4165600" cy="5422900"/>
          </a:xfrm>
          <a:prstGeom prst="rect">
            <a:avLst/>
          </a:prstGeom>
          <a:noFill/>
          <a:ln>
            <a:noFill/>
          </a:ln>
        </p:spPr>
      </p:pic>
    </p:spTree>
    <p:extLst>
      <p:ext uri="{BB962C8B-B14F-4D97-AF65-F5344CB8AC3E}">
        <p14:creationId xmlns:p14="http://schemas.microsoft.com/office/powerpoint/2010/main" val="3708982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Vitamins and Co-factors</a:t>
            </a:r>
            <a:endParaRPr lang="en-US" dirty="0"/>
          </a:p>
        </p:txBody>
      </p:sp>
      <p:sp>
        <p:nvSpPr>
          <p:cNvPr id="4" name="Text Placeholder 3"/>
          <p:cNvSpPr>
            <a:spLocks noGrp="1"/>
          </p:cNvSpPr>
          <p:nvPr>
            <p:ph type="body" sz="quarter" idx="14"/>
          </p:nvPr>
        </p:nvSpPr>
        <p:spPr>
          <a:xfrm>
            <a:off x="5345382" y="1151922"/>
            <a:ext cx="3573432" cy="4844148"/>
          </a:xfrm>
        </p:spPr>
        <p:txBody>
          <a:bodyPr>
            <a:normAutofit/>
          </a:bodyPr>
          <a:lstStyle/>
          <a:p>
            <a:pPr marL="0" indent="0">
              <a:buNone/>
            </a:pPr>
            <a:endParaRPr lang="en-US" dirty="0" smtClean="0"/>
          </a:p>
          <a:p>
            <a:r>
              <a:rPr lang="en-US" dirty="0" smtClean="0"/>
              <a:t>Vitamin B</a:t>
            </a:r>
            <a:r>
              <a:rPr lang="en-US" baseline="-25000" dirty="0" smtClean="0"/>
              <a:t>2</a:t>
            </a:r>
            <a:r>
              <a:rPr lang="en-US" dirty="0" smtClean="0"/>
              <a:t> AKA FAD is an electron carrier crucial in ATP synthesis.</a:t>
            </a:r>
          </a:p>
        </p:txBody>
      </p:sp>
      <p:pic>
        <p:nvPicPr>
          <p:cNvPr id="3" name="Picture 2" descr="Figure_06_05_0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151922"/>
            <a:ext cx="4537844" cy="4844148"/>
          </a:xfrm>
          <a:prstGeom prst="rect">
            <a:avLst/>
          </a:prstGeom>
        </p:spPr>
      </p:pic>
    </p:spTree>
    <p:extLst>
      <p:ext uri="{BB962C8B-B14F-4D97-AF65-F5344CB8AC3E}">
        <p14:creationId xmlns:p14="http://schemas.microsoft.com/office/powerpoint/2010/main" val="370898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drinkwel.com/assets/templates/v40001/images/bottle-supplement-facts-large.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748665"/>
            <a:ext cx="5486400" cy="5360670"/>
          </a:xfrm>
          <a:prstGeom prst="rect">
            <a:avLst/>
          </a:prstGeom>
          <a:noFill/>
          <a:ln>
            <a:noFill/>
          </a:ln>
        </p:spPr>
      </p:pic>
    </p:spTree>
    <p:extLst>
      <p:ext uri="{BB962C8B-B14F-4D97-AF65-F5344CB8AC3E}">
        <p14:creationId xmlns:p14="http://schemas.microsoft.com/office/powerpoint/2010/main" val="3708982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 Inhibition and Activation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smtClean="0"/>
              <a:t>We need 20 amino acids.</a:t>
            </a:r>
          </a:p>
          <a:p>
            <a:r>
              <a:rPr lang="en-US" dirty="0"/>
              <a:t>W</a:t>
            </a:r>
            <a:r>
              <a:rPr lang="en-US" dirty="0" smtClean="0"/>
              <a:t>e can synthesize 9 of them.</a:t>
            </a:r>
          </a:p>
          <a:p>
            <a:r>
              <a:rPr lang="en-US" dirty="0" smtClean="0"/>
              <a:t>A diet rich in those 9 amino acids acts to block their </a:t>
            </a:r>
            <a:r>
              <a:rPr lang="en-US" dirty="0" smtClean="0"/>
              <a:t>own synthesis </a:t>
            </a:r>
            <a:r>
              <a:rPr lang="en-US" dirty="0" smtClean="0"/>
              <a:t>by inhibiting enzymes needed in their production.</a:t>
            </a:r>
          </a:p>
          <a:p>
            <a:r>
              <a:rPr lang="en-US" dirty="0" smtClean="0"/>
              <a:t>We have ways to inhibit enzymes in order to </a:t>
            </a:r>
            <a:r>
              <a:rPr lang="en-US" smtClean="0"/>
              <a:t>prevent </a:t>
            </a:r>
            <a:r>
              <a:rPr lang="en-US" smtClean="0"/>
              <a:t>wasting energy</a:t>
            </a:r>
            <a:r>
              <a:rPr lang="en-US" dirty="0" smtClean="0"/>
              <a:t>.</a:t>
            </a:r>
          </a:p>
        </p:txBody>
      </p:sp>
    </p:spTree>
    <p:extLst>
      <p:ext uri="{BB962C8B-B14F-4D97-AF65-F5344CB8AC3E}">
        <p14:creationId xmlns:p14="http://schemas.microsoft.com/office/powerpoint/2010/main" val="3708982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04_01_10.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171" b="-18171"/>
          <a:stretch>
            <a:fillRect/>
          </a:stretch>
        </p:blipFill>
        <p:spPr>
          <a:xfrm>
            <a:off x="457199" y="302116"/>
            <a:ext cx="8062913" cy="3500071"/>
          </a:xfrm>
        </p:spPr>
      </p:pic>
      <p:sp>
        <p:nvSpPr>
          <p:cNvPr id="7" name="Text Placeholder 6"/>
          <p:cNvSpPr>
            <a:spLocks noGrp="1"/>
          </p:cNvSpPr>
          <p:nvPr>
            <p:ph type="body" sz="quarter" idx="14"/>
          </p:nvPr>
        </p:nvSpPr>
        <p:spPr>
          <a:xfrm>
            <a:off x="457199" y="4104394"/>
            <a:ext cx="8062912" cy="1166382"/>
          </a:xfrm>
        </p:spPr>
        <p:txBody>
          <a:bodyPr>
            <a:normAutofit/>
          </a:bodyPr>
          <a:lstStyle/>
          <a:p>
            <a:r>
              <a:rPr lang="en-US" sz="1600" dirty="0"/>
              <a:t>Metabolic pathways are a series of reactions catalyzed by multiple enzymes. </a:t>
            </a:r>
            <a:r>
              <a:rPr lang="en-US" sz="1600" dirty="0" smtClean="0"/>
              <a:t>Feedback inhibition</a:t>
            </a:r>
            <a:r>
              <a:rPr lang="en-US" sz="1600" dirty="0"/>
              <a:t>, where the end product of the pathway inhibits an upstream process, is an </a:t>
            </a:r>
            <a:r>
              <a:rPr lang="en-US" sz="1600" dirty="0" smtClean="0"/>
              <a:t>important regulatory </a:t>
            </a:r>
            <a:r>
              <a:rPr lang="en-US" sz="1600" dirty="0"/>
              <a:t>mechanism in cells.</a:t>
            </a:r>
          </a:p>
        </p:txBody>
      </p:sp>
    </p:spTree>
    <p:extLst>
      <p:ext uri="{BB962C8B-B14F-4D97-AF65-F5344CB8AC3E}">
        <p14:creationId xmlns:p14="http://schemas.microsoft.com/office/powerpoint/2010/main" val="2285252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04_02_01.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029" r="-18029"/>
          <a:stretch>
            <a:fillRect/>
          </a:stretch>
        </p:blipFill>
        <p:spPr>
          <a:xfrm>
            <a:off x="457199" y="692080"/>
            <a:ext cx="8062913" cy="3500071"/>
          </a:xfrm>
        </p:spPr>
      </p:pic>
      <p:sp>
        <p:nvSpPr>
          <p:cNvPr id="7" name="Text Placeholder 6"/>
          <p:cNvSpPr>
            <a:spLocks noGrp="1"/>
          </p:cNvSpPr>
          <p:nvPr>
            <p:ph type="body" sz="quarter" idx="14"/>
          </p:nvPr>
        </p:nvSpPr>
        <p:spPr>
          <a:xfrm>
            <a:off x="457199" y="4413676"/>
            <a:ext cx="8062912" cy="1166382"/>
          </a:xfrm>
        </p:spPr>
        <p:txBody>
          <a:bodyPr>
            <a:normAutofit/>
          </a:bodyPr>
          <a:lstStyle/>
          <a:p>
            <a:r>
              <a:rPr lang="en-US" sz="1600" dirty="0"/>
              <a:t>The structure of ATP shows the basic components of a two-ring adenine, five-</a:t>
            </a:r>
            <a:r>
              <a:rPr lang="en-US" sz="1600" dirty="0" smtClean="0"/>
              <a:t>carbon ribose</a:t>
            </a:r>
            <a:r>
              <a:rPr lang="en-US" sz="1600" dirty="0"/>
              <a:t>, and three phosphate groups.</a:t>
            </a:r>
          </a:p>
        </p:txBody>
      </p:sp>
    </p:spTree>
    <p:extLst>
      <p:ext uri="{BB962C8B-B14F-4D97-AF65-F5344CB8AC3E}">
        <p14:creationId xmlns:p14="http://schemas.microsoft.com/office/powerpoint/2010/main" val="2497006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 Carriers</a:t>
            </a:r>
            <a:endParaRPr lang="en-US" dirty="0"/>
          </a:p>
        </p:txBody>
      </p:sp>
      <p:sp>
        <p:nvSpPr>
          <p:cNvPr id="4" name="Text Placeholder 3"/>
          <p:cNvSpPr>
            <a:spLocks noGrp="1"/>
          </p:cNvSpPr>
          <p:nvPr>
            <p:ph type="body" sz="quarter" idx="14"/>
          </p:nvPr>
        </p:nvSpPr>
        <p:spPr>
          <a:xfrm>
            <a:off x="457200" y="1166216"/>
            <a:ext cx="8062912" cy="4844148"/>
          </a:xfrm>
        </p:spPr>
        <p:txBody>
          <a:bodyPr>
            <a:normAutofit/>
          </a:bodyPr>
          <a:lstStyle/>
          <a:p>
            <a:r>
              <a:rPr lang="en-US" dirty="0" smtClean="0"/>
              <a:t>All covalent bonds have shared electrons.</a:t>
            </a:r>
          </a:p>
          <a:p>
            <a:r>
              <a:rPr lang="en-US" dirty="0" smtClean="0"/>
              <a:t>Food has high-energy bonds (made from high-energy electrons) and cellular respiration captures that energy.</a:t>
            </a:r>
          </a:p>
          <a:p>
            <a:r>
              <a:rPr lang="en-US" dirty="0" smtClean="0"/>
              <a:t>Captured electrons are transported by B vitamins NAD</a:t>
            </a:r>
            <a:r>
              <a:rPr lang="en-US" baseline="30000" dirty="0" smtClean="0"/>
              <a:t>+</a:t>
            </a:r>
            <a:r>
              <a:rPr lang="en-US" dirty="0" smtClean="0"/>
              <a:t> and FAD to the electron transport system.</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Redox Reactions</a:t>
            </a:r>
            <a:endParaRPr lang="en-US" dirty="0"/>
          </a:p>
        </p:txBody>
      </p:sp>
      <p:sp>
        <p:nvSpPr>
          <p:cNvPr id="4" name="Text Placeholder 3"/>
          <p:cNvSpPr>
            <a:spLocks noGrp="1"/>
          </p:cNvSpPr>
          <p:nvPr>
            <p:ph type="body" sz="quarter" idx="14"/>
          </p:nvPr>
        </p:nvSpPr>
        <p:spPr>
          <a:xfrm>
            <a:off x="457200" y="1166216"/>
            <a:ext cx="8062912" cy="4844148"/>
          </a:xfrm>
        </p:spPr>
        <p:txBody>
          <a:bodyPr/>
          <a:lstStyle/>
          <a:p>
            <a:pPr marL="0" indent="0">
              <a:buNone/>
            </a:pPr>
            <a:endParaRPr lang="en-US" dirty="0"/>
          </a:p>
          <a:p>
            <a:pPr marL="0" indent="0">
              <a:buNone/>
            </a:pPr>
            <a:endParaRPr lang="en-US" dirty="0"/>
          </a:p>
        </p:txBody>
      </p:sp>
      <p:pic>
        <p:nvPicPr>
          <p:cNvPr id="5" name="irc_mi" descr="http://upload.wikimedia.org/wikipedia/commons/8/8c/Redox_Halves.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9867" y="1454084"/>
            <a:ext cx="7213600" cy="3761384"/>
          </a:xfrm>
          <a:prstGeom prst="rect">
            <a:avLst/>
          </a:prstGeom>
          <a:noFill/>
          <a:ln>
            <a:noFill/>
          </a:ln>
        </p:spPr>
      </p:pic>
    </p:spTree>
    <p:extLst>
      <p:ext uri="{BB962C8B-B14F-4D97-AF65-F5344CB8AC3E}">
        <p14:creationId xmlns:p14="http://schemas.microsoft.com/office/powerpoint/2010/main" val="370898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Glycolysis — Key Features</a:t>
            </a:r>
            <a:endParaRPr lang="en-US" dirty="0"/>
          </a:p>
        </p:txBody>
      </p:sp>
      <p:sp>
        <p:nvSpPr>
          <p:cNvPr id="4" name="Text Placeholder 3"/>
          <p:cNvSpPr>
            <a:spLocks noGrp="1"/>
          </p:cNvSpPr>
          <p:nvPr>
            <p:ph type="body" sz="quarter" idx="14"/>
          </p:nvPr>
        </p:nvSpPr>
        <p:spPr>
          <a:xfrm>
            <a:off x="457200" y="1166216"/>
            <a:ext cx="8062912" cy="4844148"/>
          </a:xfrm>
        </p:spPr>
        <p:txBody>
          <a:bodyPr>
            <a:normAutofit/>
          </a:bodyPr>
          <a:lstStyle/>
          <a:p>
            <a:r>
              <a:rPr lang="en-US" dirty="0" smtClean="0"/>
              <a:t>Location — cytoplasm.</a:t>
            </a:r>
          </a:p>
          <a:p>
            <a:r>
              <a:rPr lang="en-US" dirty="0" smtClean="0"/>
              <a:t>Input </a:t>
            </a:r>
            <a:r>
              <a:rPr lang="en-US" dirty="0"/>
              <a:t>— </a:t>
            </a:r>
            <a:r>
              <a:rPr lang="en-US" dirty="0" smtClean="0"/>
              <a:t>glucose.</a:t>
            </a:r>
          </a:p>
          <a:p>
            <a:r>
              <a:rPr lang="en-US" dirty="0" smtClean="0"/>
              <a:t>Output </a:t>
            </a:r>
            <a:r>
              <a:rPr lang="en-US" dirty="0"/>
              <a:t>— </a:t>
            </a:r>
            <a:r>
              <a:rPr lang="en-US" dirty="0" smtClean="0"/>
              <a:t>2 pyruvate.</a:t>
            </a:r>
          </a:p>
          <a:p>
            <a:r>
              <a:rPr lang="en-US" dirty="0" smtClean="0"/>
              <a:t>Anaerobic (does not require oxygen).</a:t>
            </a:r>
          </a:p>
          <a:p>
            <a:r>
              <a:rPr lang="en-US" dirty="0" smtClean="0"/>
              <a:t>2 ATP in.</a:t>
            </a:r>
          </a:p>
          <a:p>
            <a:r>
              <a:rPr lang="en-US" dirty="0" smtClean="0"/>
              <a:t>4 ATP out.</a:t>
            </a:r>
          </a:p>
          <a:p>
            <a:r>
              <a:rPr lang="en-US" dirty="0" smtClean="0"/>
              <a:t>Net 2 ATP.</a:t>
            </a:r>
          </a:p>
          <a:p>
            <a:r>
              <a:rPr lang="en-US" dirty="0" smtClean="0"/>
              <a:t>Net 2 reduced coenzymes (NADH).</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04_02_02.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12659" r="-12659"/>
          <a:stretch>
            <a:fillRect/>
          </a:stretch>
        </p:blipFill>
        <p:spPr>
          <a:xfrm>
            <a:off x="287865" y="702734"/>
            <a:ext cx="4859867" cy="5446337"/>
          </a:xfrm>
        </p:spPr>
      </p:pic>
      <p:sp>
        <p:nvSpPr>
          <p:cNvPr id="14" name="Text Placeholder 13"/>
          <p:cNvSpPr>
            <a:spLocks noGrp="1"/>
          </p:cNvSpPr>
          <p:nvPr>
            <p:ph sz="half" idx="2"/>
          </p:nvPr>
        </p:nvSpPr>
        <p:spPr>
          <a:xfrm>
            <a:off x="4606925" y="1107617"/>
            <a:ext cx="3913188" cy="5256973"/>
          </a:xfrm>
        </p:spPr>
        <p:txBody>
          <a:bodyPr>
            <a:noAutofit/>
          </a:bodyPr>
          <a:lstStyle/>
          <a:p>
            <a:r>
              <a:rPr lang="en-US" sz="1600" dirty="0">
                <a:solidFill>
                  <a:srgbClr val="000000"/>
                </a:solidFill>
              </a:rPr>
              <a:t>In glycolysis, a glucose molecule is converted into two pyruvate molecules</a:t>
            </a:r>
            <a:r>
              <a:rPr lang="en-US" sz="1600" dirty="0" smtClean="0"/>
              <a:t>.</a:t>
            </a:r>
            <a:endParaRPr lang="en-US" sz="1600" dirty="0">
              <a:solidFill>
                <a:schemeClr val="tx1"/>
              </a:solidFill>
            </a:endParaRPr>
          </a:p>
        </p:txBody>
      </p:sp>
    </p:spTree>
    <p:extLst>
      <p:ext uri="{BB962C8B-B14F-4D97-AF65-F5344CB8AC3E}">
        <p14:creationId xmlns:p14="http://schemas.microsoft.com/office/powerpoint/2010/main" val="117472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761"/>
            <a:ext cx="8062912" cy="659535"/>
          </a:xfrm>
        </p:spPr>
        <p:txBody>
          <a:bodyPr>
            <a:normAutofit fontScale="90000"/>
          </a:bodyPr>
          <a:lstStyle/>
          <a:p>
            <a:r>
              <a:rPr lang="en-US" dirty="0" smtClean="0"/>
              <a:t>Life and Energy Transformation</a:t>
            </a:r>
            <a:endParaRPr lang="en-US" dirty="0"/>
          </a:p>
        </p:txBody>
      </p:sp>
      <p:sp>
        <p:nvSpPr>
          <p:cNvPr id="4" name="Text Placeholder 3"/>
          <p:cNvSpPr>
            <a:spLocks noGrp="1"/>
          </p:cNvSpPr>
          <p:nvPr>
            <p:ph type="body" sz="quarter" idx="14"/>
          </p:nvPr>
        </p:nvSpPr>
        <p:spPr>
          <a:xfrm>
            <a:off x="457200" y="1704099"/>
            <a:ext cx="8062912" cy="3728513"/>
          </a:xfrm>
        </p:spPr>
        <p:txBody>
          <a:bodyPr>
            <a:normAutofit/>
          </a:bodyPr>
          <a:lstStyle/>
          <a:p>
            <a:r>
              <a:rPr lang="en-US" dirty="0" smtClean="0"/>
              <a:t>Life is highly ordered.</a:t>
            </a:r>
          </a:p>
          <a:p>
            <a:r>
              <a:rPr lang="en-US" dirty="0" smtClean="0"/>
              <a:t>Life requires energy to maintain order.</a:t>
            </a:r>
          </a:p>
          <a:p>
            <a:r>
              <a:rPr lang="en-US" dirty="0" smtClean="0"/>
              <a:t>ATP is the energy currency.</a:t>
            </a:r>
          </a:p>
          <a:p>
            <a:r>
              <a:rPr lang="en-US" dirty="0" smtClean="0"/>
              <a:t>ATP is the only spendable energy.</a:t>
            </a:r>
          </a:p>
          <a:p>
            <a:pPr marL="0" indent="0">
              <a:buNone/>
            </a:pPr>
            <a:endParaRPr lang="en-US" dirty="0"/>
          </a:p>
        </p:txBody>
      </p:sp>
    </p:spTree>
    <p:extLst>
      <p:ext uri="{BB962C8B-B14F-4D97-AF65-F5344CB8AC3E}">
        <p14:creationId xmlns:p14="http://schemas.microsoft.com/office/powerpoint/2010/main" val="370898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029152" y="1165741"/>
            <a:ext cx="3793115" cy="3931192"/>
          </a:xfrm>
        </p:spPr>
        <p:txBody>
          <a:bodyPr>
            <a:normAutofit/>
          </a:bodyPr>
          <a:lstStyle/>
          <a:p>
            <a:r>
              <a:rPr lang="en-US" sz="1600" dirty="0"/>
              <a:t>In eukaryotes, oxidative phosphorylation takes place in mitochondria. In prokaryotes, this process takes place in the plasma membrane. (Credit: modification of work by Mariana Ruiz </a:t>
            </a:r>
            <a:r>
              <a:rPr lang="en-US" sz="1600" dirty="0" err="1"/>
              <a:t>Villareal</a:t>
            </a:r>
            <a:r>
              <a:rPr lang="en-US" sz="1600" dirty="0"/>
              <a:t>)</a:t>
            </a:r>
          </a:p>
        </p:txBody>
      </p:sp>
      <p:pic>
        <p:nvPicPr>
          <p:cNvPr id="3" name="Picture 2" descr="admin-ajax.ph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19" y="1485900"/>
            <a:ext cx="5080000" cy="3873500"/>
          </a:xfrm>
          <a:prstGeom prst="rect">
            <a:avLst/>
          </a:prstGeom>
        </p:spPr>
      </p:pic>
    </p:spTree>
    <p:extLst>
      <p:ext uri="{BB962C8B-B14F-4D97-AF65-F5344CB8AC3E}">
        <p14:creationId xmlns:p14="http://schemas.microsoft.com/office/powerpoint/2010/main" val="370898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04_03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59" b="-2459"/>
          <a:stretch>
            <a:fillRect/>
          </a:stretch>
        </p:blipFill>
        <p:spPr/>
      </p:pic>
      <p:sp>
        <p:nvSpPr>
          <p:cNvPr id="7" name="Text Placeholder 6"/>
          <p:cNvSpPr>
            <a:spLocks noGrp="1"/>
          </p:cNvSpPr>
          <p:nvPr>
            <p:ph type="body" sz="quarter" idx="14"/>
          </p:nvPr>
        </p:nvSpPr>
        <p:spPr/>
        <p:txBody>
          <a:bodyPr>
            <a:normAutofit/>
          </a:bodyPr>
          <a:lstStyle/>
          <a:p>
            <a:r>
              <a:rPr lang="en-US" sz="1600" dirty="0"/>
              <a:t>Pyruvate is converted into acetyl-CoA before entering the citric acid cycle.</a:t>
            </a:r>
          </a:p>
        </p:txBody>
      </p:sp>
    </p:spTree>
    <p:extLst>
      <p:ext uri="{BB962C8B-B14F-4D97-AF65-F5344CB8AC3E}">
        <p14:creationId xmlns:p14="http://schemas.microsoft.com/office/powerpoint/2010/main" val="950290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166216"/>
            <a:ext cx="8062912" cy="4844148"/>
          </a:xfrm>
        </p:spPr>
        <p:txBody>
          <a:bodyPr/>
          <a:lstStyle/>
          <a:p>
            <a:r>
              <a:rPr lang="en-US" dirty="0" smtClean="0"/>
              <a:t>If oxygen is present, pyruvate is groomed to acetyl CoA .</a:t>
            </a:r>
          </a:p>
          <a:p>
            <a:r>
              <a:rPr lang="en-US" dirty="0" smtClean="0"/>
              <a:t>The first of the eventual 6 CO</a:t>
            </a:r>
            <a:r>
              <a:rPr lang="en-US" baseline="-25000" dirty="0" smtClean="0"/>
              <a:t>2</a:t>
            </a:r>
            <a:r>
              <a:rPr lang="en-US" dirty="0" smtClean="0"/>
              <a:t> are released.</a:t>
            </a:r>
          </a:p>
          <a:p>
            <a:r>
              <a:rPr lang="en-US" dirty="0" smtClean="0"/>
              <a:t>Output – acetyl CoA.</a:t>
            </a:r>
          </a:p>
          <a:p>
            <a:r>
              <a:rPr lang="en-US" dirty="0" smtClean="0"/>
              <a:t>2 NADH per glucose (1 per pyruvate).</a:t>
            </a:r>
          </a:p>
          <a:p>
            <a:r>
              <a:rPr lang="en-US" dirty="0" smtClean="0"/>
              <a:t>Acetyl CoA goes to the matrix of the mitochondria.</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Citric Acid Cycle</a:t>
            </a:r>
            <a:endParaRPr lang="en-US" dirty="0"/>
          </a:p>
        </p:txBody>
      </p:sp>
      <p:sp>
        <p:nvSpPr>
          <p:cNvPr id="4" name="Text Placeholder 3"/>
          <p:cNvSpPr>
            <a:spLocks noGrp="1"/>
          </p:cNvSpPr>
          <p:nvPr>
            <p:ph type="body" sz="quarter" idx="14"/>
          </p:nvPr>
        </p:nvSpPr>
        <p:spPr>
          <a:xfrm>
            <a:off x="457200" y="900861"/>
            <a:ext cx="8062912" cy="4844148"/>
          </a:xfrm>
        </p:spPr>
        <p:txBody>
          <a:bodyPr>
            <a:normAutofit fontScale="92500" lnSpcReduction="20000"/>
          </a:bodyPr>
          <a:lstStyle/>
          <a:p>
            <a:r>
              <a:rPr lang="en-US" dirty="0" smtClean="0"/>
              <a:t>Input — acetyl CoA.</a:t>
            </a:r>
          </a:p>
          <a:p>
            <a:r>
              <a:rPr lang="en-US" dirty="0" smtClean="0"/>
              <a:t>Output </a:t>
            </a:r>
            <a:r>
              <a:rPr lang="en-US" dirty="0"/>
              <a:t>— </a:t>
            </a:r>
            <a:r>
              <a:rPr lang="en-US" dirty="0" smtClean="0"/>
              <a:t>2 CO</a:t>
            </a:r>
            <a:r>
              <a:rPr lang="en-US" baseline="-25000" dirty="0" smtClean="0"/>
              <a:t>2</a:t>
            </a:r>
            <a:r>
              <a:rPr lang="en-US" dirty="0" smtClean="0"/>
              <a:t>, reduced coenzymes (3 NADH and 1 FADH</a:t>
            </a:r>
            <a:r>
              <a:rPr lang="en-US" baseline="-25000" dirty="0" smtClean="0"/>
              <a:t>2</a:t>
            </a:r>
            <a:r>
              <a:rPr lang="en-US" dirty="0" smtClean="0"/>
              <a:t>).</a:t>
            </a:r>
          </a:p>
          <a:p>
            <a:r>
              <a:rPr lang="en-US" dirty="0" smtClean="0"/>
              <a:t>1 ATP.</a:t>
            </a:r>
          </a:p>
          <a:p>
            <a:r>
              <a:rPr lang="en-US" dirty="0" smtClean="0"/>
              <a:t>DOUBLE these numbers for each molecule of glucose.</a:t>
            </a:r>
          </a:p>
          <a:p>
            <a:r>
              <a:rPr lang="en-US" dirty="0" smtClean="0"/>
              <a:t>Requires oxygen.</a:t>
            </a:r>
          </a:p>
          <a:p>
            <a:r>
              <a:rPr lang="en-US" dirty="0" smtClean="0"/>
              <a:t>Location </a:t>
            </a:r>
            <a:r>
              <a:rPr lang="en-US" dirty="0"/>
              <a:t>— </a:t>
            </a:r>
            <a:r>
              <a:rPr lang="en-US" dirty="0" smtClean="0"/>
              <a:t>mitochondrial matrix.</a:t>
            </a:r>
          </a:p>
          <a:p>
            <a:r>
              <a:rPr lang="en-US" dirty="0" smtClean="0"/>
              <a:t>Now the glucose is completely disintegrated.</a:t>
            </a:r>
          </a:p>
          <a:p>
            <a:r>
              <a:rPr lang="en-US" dirty="0" smtClean="0"/>
              <a:t>6 CO</a:t>
            </a:r>
            <a:r>
              <a:rPr lang="en-US" baseline="-25000" dirty="0" smtClean="0"/>
              <a:t>2</a:t>
            </a:r>
            <a:r>
              <a:rPr lang="en-US" dirty="0" smtClean="0"/>
              <a:t> are released to our bloodstream and we breathe them out.</a:t>
            </a:r>
          </a:p>
          <a:p>
            <a:endParaRPr lang="en-US" dirty="0"/>
          </a:p>
        </p:txBody>
      </p:sp>
    </p:spTree>
    <p:extLst>
      <p:ext uri="{BB962C8B-B14F-4D97-AF65-F5344CB8AC3E}">
        <p14:creationId xmlns:p14="http://schemas.microsoft.com/office/powerpoint/2010/main" val="370898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04_03_02.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7449" r="-67449"/>
          <a:stretch>
            <a:fillRect/>
          </a:stretch>
        </p:blipFill>
        <p:spPr>
          <a:xfrm>
            <a:off x="-2358554" y="113961"/>
            <a:ext cx="14091304" cy="5987901"/>
          </a:xfrm>
        </p:spPr>
      </p:pic>
    </p:spTree>
    <p:extLst>
      <p:ext uri="{BB962C8B-B14F-4D97-AF65-F5344CB8AC3E}">
        <p14:creationId xmlns:p14="http://schemas.microsoft.com/office/powerpoint/2010/main" val="3851238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 Transport Chain</a:t>
            </a:r>
            <a:endParaRPr lang="en-US" dirty="0"/>
          </a:p>
        </p:txBody>
      </p:sp>
      <p:sp>
        <p:nvSpPr>
          <p:cNvPr id="4" name="Text Placeholder 3"/>
          <p:cNvSpPr>
            <a:spLocks noGrp="1"/>
          </p:cNvSpPr>
          <p:nvPr>
            <p:ph type="body" sz="quarter" idx="14"/>
          </p:nvPr>
        </p:nvSpPr>
        <p:spPr>
          <a:xfrm>
            <a:off x="457200" y="1166216"/>
            <a:ext cx="8062912" cy="4844148"/>
          </a:xfrm>
        </p:spPr>
        <p:txBody>
          <a:bodyPr>
            <a:normAutofit fontScale="77500" lnSpcReduction="20000"/>
          </a:bodyPr>
          <a:lstStyle/>
          <a:p>
            <a:r>
              <a:rPr lang="en-US" dirty="0" smtClean="0"/>
              <a:t>Here oxygen acts as the magnet for the flow of electrons through the electron transport system.</a:t>
            </a:r>
          </a:p>
          <a:p>
            <a:r>
              <a:rPr lang="en-US" dirty="0" smtClean="0"/>
              <a:t>As electrons flow, protons are dispatched to and trapped in the </a:t>
            </a:r>
            <a:r>
              <a:rPr lang="en-US" dirty="0" err="1" smtClean="0"/>
              <a:t>intermembrane</a:t>
            </a:r>
            <a:r>
              <a:rPr lang="en-US" dirty="0" smtClean="0"/>
              <a:t> space.</a:t>
            </a:r>
          </a:p>
          <a:p>
            <a:r>
              <a:rPr lang="en-US" dirty="0" smtClean="0"/>
              <a:t>The proton gradient that is created has potential energy like water behind a dam.</a:t>
            </a:r>
          </a:p>
          <a:p>
            <a:r>
              <a:rPr lang="en-US" dirty="0"/>
              <a:t>A</a:t>
            </a:r>
            <a:r>
              <a:rPr lang="en-US" dirty="0" smtClean="0"/>
              <a:t> turbine-like ATP synthase captures gradient energy in ATP by chemiosmosis.</a:t>
            </a:r>
          </a:p>
          <a:p>
            <a:r>
              <a:rPr lang="en-US" dirty="0" smtClean="0"/>
              <a:t>Inputs </a:t>
            </a:r>
            <a:r>
              <a:rPr lang="en-US" dirty="0"/>
              <a:t>— </a:t>
            </a:r>
            <a:r>
              <a:rPr lang="en-US" dirty="0" smtClean="0"/>
              <a:t>NADH, FADH</a:t>
            </a:r>
            <a:r>
              <a:rPr lang="en-US" baseline="-25000" dirty="0" smtClean="0"/>
              <a:t>2.</a:t>
            </a:r>
          </a:p>
          <a:p>
            <a:r>
              <a:rPr lang="en-US" dirty="0" smtClean="0"/>
              <a:t>Outputs </a:t>
            </a:r>
            <a:r>
              <a:rPr lang="en-US" dirty="0"/>
              <a:t>— </a:t>
            </a:r>
            <a:r>
              <a:rPr lang="en-US" dirty="0" smtClean="0"/>
              <a:t>H</a:t>
            </a:r>
            <a:r>
              <a:rPr lang="en-US" baseline="-25000" dirty="0" smtClean="0"/>
              <a:t>2</a:t>
            </a:r>
            <a:r>
              <a:rPr lang="en-US" dirty="0" smtClean="0"/>
              <a:t>O, ~ 36 ATP/ glucose total.</a:t>
            </a:r>
          </a:p>
          <a:p>
            <a:r>
              <a:rPr lang="en-US" dirty="0" smtClean="0"/>
              <a:t>34% efficient at capturing energy </a:t>
            </a:r>
            <a:r>
              <a:rPr lang="en-US" dirty="0"/>
              <a:t>— </a:t>
            </a:r>
            <a:r>
              <a:rPr lang="en-US" dirty="0" smtClean="0"/>
              <a:t>66% leaving as heat.</a:t>
            </a:r>
          </a:p>
          <a:p>
            <a:r>
              <a:rPr lang="en-US" dirty="0" smtClean="0"/>
              <a:t>Location </a:t>
            </a:r>
            <a:r>
              <a:rPr lang="en-US" dirty="0"/>
              <a:t>— </a:t>
            </a:r>
            <a:r>
              <a:rPr lang="en-US" dirty="0" smtClean="0"/>
              <a:t>inner membrane of the mitochondria.</a:t>
            </a:r>
          </a:p>
          <a:p>
            <a:endParaRPr lang="en-US" dirty="0"/>
          </a:p>
        </p:txBody>
      </p:sp>
    </p:spTree>
    <p:extLst>
      <p:ext uri="{BB962C8B-B14F-4D97-AF65-F5344CB8AC3E}">
        <p14:creationId xmlns:p14="http://schemas.microsoft.com/office/powerpoint/2010/main" val="370898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Mitochondria</a:t>
            </a:r>
            <a:endParaRPr lang="en-US" dirty="0"/>
          </a:p>
        </p:txBody>
      </p:sp>
      <p:sp>
        <p:nvSpPr>
          <p:cNvPr id="4" name="Text Placeholder 3"/>
          <p:cNvSpPr>
            <a:spLocks noGrp="1"/>
          </p:cNvSpPr>
          <p:nvPr>
            <p:ph type="body" sz="quarter" idx="14"/>
          </p:nvPr>
        </p:nvSpPr>
        <p:spPr>
          <a:xfrm>
            <a:off x="457200" y="1166216"/>
            <a:ext cx="8062912" cy="4844148"/>
          </a:xfrm>
        </p:spPr>
        <p:txBody>
          <a:bodyPr>
            <a:normAutofit fontScale="92500" lnSpcReduction="10000"/>
          </a:bodyPr>
          <a:lstStyle/>
          <a:p>
            <a:r>
              <a:rPr lang="en-US" dirty="0" smtClean="0"/>
              <a:t>It is often helpful to understand how complex things work by seeing how they fail.</a:t>
            </a:r>
          </a:p>
          <a:p>
            <a:r>
              <a:rPr lang="en-US" dirty="0" smtClean="0"/>
              <a:t>For example, cyanide blocks the flow of electrons to oxygen forcing cells to use fermentation.</a:t>
            </a:r>
          </a:p>
          <a:p>
            <a:r>
              <a:rPr lang="en-US" dirty="0" smtClean="0"/>
              <a:t>The lack of ATP could be fatal.</a:t>
            </a:r>
          </a:p>
          <a:p>
            <a:r>
              <a:rPr lang="en-US" dirty="0" smtClean="0"/>
              <a:t>A dangerous diet drug used in the 1920s (</a:t>
            </a:r>
            <a:r>
              <a:rPr lang="en-US" dirty="0" err="1" smtClean="0"/>
              <a:t>dinitrophenol</a:t>
            </a:r>
            <a:r>
              <a:rPr lang="en-US" dirty="0" smtClean="0"/>
              <a:t>) makes the cristae membrane permeable for </a:t>
            </a:r>
            <a:r>
              <a:rPr lang="en-US" dirty="0"/>
              <a:t>protons — </a:t>
            </a:r>
            <a:r>
              <a:rPr lang="en-US" dirty="0" smtClean="0"/>
              <a:t>with all food energy then lost to heat, users risk fatal overheating.</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Anaerobic Respiration (Fermentation)</a:t>
            </a:r>
            <a:endParaRPr lang="en-US" dirty="0"/>
          </a:p>
        </p:txBody>
      </p:sp>
      <p:sp>
        <p:nvSpPr>
          <p:cNvPr id="4" name="Text Placeholder 3"/>
          <p:cNvSpPr>
            <a:spLocks noGrp="1"/>
          </p:cNvSpPr>
          <p:nvPr>
            <p:ph type="body" sz="quarter" idx="14"/>
          </p:nvPr>
        </p:nvSpPr>
        <p:spPr>
          <a:xfrm>
            <a:off x="457200" y="1166216"/>
            <a:ext cx="8062912" cy="4844148"/>
          </a:xfrm>
        </p:spPr>
        <p:txBody>
          <a:bodyPr>
            <a:normAutofit fontScale="92500" lnSpcReduction="20000"/>
          </a:bodyPr>
          <a:lstStyle/>
          <a:p>
            <a:r>
              <a:rPr lang="en-US" dirty="0" smtClean="0"/>
              <a:t>In the absence of oxygen, pyruvate has a different fate.</a:t>
            </a:r>
          </a:p>
          <a:p>
            <a:r>
              <a:rPr lang="en-US" dirty="0" smtClean="0"/>
              <a:t>The pain you feel on physical overexertion is the buildup of lactic acid caused by a lack of oxygen in your overexerted muscle cells.</a:t>
            </a:r>
          </a:p>
          <a:p>
            <a:r>
              <a:rPr lang="en-US" dirty="0" smtClean="0"/>
              <a:t>Understand that the burning sensation is a signal to stop, rest, and allow your muscles to replenish oxygen.</a:t>
            </a:r>
          </a:p>
          <a:p>
            <a:r>
              <a:rPr lang="en-US" dirty="0" smtClean="0"/>
              <a:t>Some organisms like yeast can survive using anaerobic respiration (the basis of beer and wine-making).</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04_04_01.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7164" r="-7164"/>
          <a:stretch>
            <a:fillRect/>
          </a:stretch>
        </p:blipFill>
        <p:spPr>
          <a:xfrm>
            <a:off x="4056815" y="503238"/>
            <a:ext cx="4930085" cy="5525029"/>
          </a:xfrm>
        </p:spPr>
      </p:pic>
      <p:sp>
        <p:nvSpPr>
          <p:cNvPr id="14" name="Text Placeholder 13"/>
          <p:cNvSpPr>
            <a:spLocks noGrp="1"/>
          </p:cNvSpPr>
          <p:nvPr>
            <p:ph sz="half" idx="2"/>
          </p:nvPr>
        </p:nvSpPr>
        <p:spPr>
          <a:xfrm>
            <a:off x="143628" y="1160035"/>
            <a:ext cx="3913188" cy="5256973"/>
          </a:xfrm>
        </p:spPr>
        <p:txBody>
          <a:bodyPr>
            <a:noAutofit/>
          </a:bodyPr>
          <a:lstStyle/>
          <a:p>
            <a:r>
              <a:rPr lang="en-US" sz="1600" dirty="0">
                <a:solidFill>
                  <a:schemeClr val="tx1"/>
                </a:solidFill>
              </a:rPr>
              <a:t>Lactic acid fermentation is common in muscles that have become exhausted by use</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718990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04_04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144" b="-12144"/>
          <a:stretch>
            <a:fillRect/>
          </a:stretch>
        </p:blipFill>
        <p:spPr>
          <a:xfrm>
            <a:off x="626533" y="428119"/>
            <a:ext cx="8062913" cy="3500071"/>
          </a:xfrm>
        </p:spPr>
      </p:pic>
      <p:sp>
        <p:nvSpPr>
          <p:cNvPr id="7" name="Text Placeholder 6"/>
          <p:cNvSpPr>
            <a:spLocks noGrp="1"/>
          </p:cNvSpPr>
          <p:nvPr>
            <p:ph type="body" sz="quarter" idx="14"/>
          </p:nvPr>
        </p:nvSpPr>
        <p:spPr>
          <a:xfrm>
            <a:off x="626533" y="4260791"/>
            <a:ext cx="8062912" cy="1166382"/>
          </a:xfrm>
        </p:spPr>
        <p:txBody>
          <a:bodyPr>
            <a:normAutofit/>
          </a:bodyPr>
          <a:lstStyle/>
          <a:p>
            <a:r>
              <a:rPr lang="en-US" sz="1600" dirty="0"/>
              <a:t>The reaction resulting in alcohol fermentation is shown.</a:t>
            </a:r>
          </a:p>
        </p:txBody>
      </p:sp>
    </p:spTree>
    <p:extLst>
      <p:ext uri="{BB962C8B-B14F-4D97-AF65-F5344CB8AC3E}">
        <p14:creationId xmlns:p14="http://schemas.microsoft.com/office/powerpoint/2010/main" val="1856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761"/>
            <a:ext cx="8062912" cy="659535"/>
          </a:xfrm>
        </p:spPr>
        <p:txBody>
          <a:bodyPr>
            <a:normAutofit fontScale="90000"/>
          </a:bodyPr>
          <a:lstStyle/>
          <a:p>
            <a:r>
              <a:rPr lang="en-US" dirty="0" smtClean="0"/>
              <a:t>Life and Energy Transformation</a:t>
            </a:r>
            <a:endParaRPr lang="en-US" dirty="0"/>
          </a:p>
        </p:txBody>
      </p:sp>
      <p:sp>
        <p:nvSpPr>
          <p:cNvPr id="4" name="Text Placeholder 3"/>
          <p:cNvSpPr>
            <a:spLocks noGrp="1"/>
          </p:cNvSpPr>
          <p:nvPr>
            <p:ph type="body" sz="quarter" idx="14"/>
          </p:nvPr>
        </p:nvSpPr>
        <p:spPr>
          <a:xfrm>
            <a:off x="457200" y="1636863"/>
            <a:ext cx="8062912" cy="3916772"/>
          </a:xfrm>
        </p:spPr>
        <p:txBody>
          <a:bodyPr>
            <a:normAutofit/>
          </a:bodyPr>
          <a:lstStyle/>
          <a:p>
            <a:r>
              <a:rPr lang="en-US" dirty="0" smtClean="0"/>
              <a:t>Photosynthesis reaction, cellular respiration reaction, all life is the interplay of these two organelles: chloroplasts and mitochondria.</a:t>
            </a:r>
          </a:p>
          <a:p>
            <a:r>
              <a:rPr lang="en-US" dirty="0" smtClean="0"/>
              <a:t>Human complexity functions to serve mitochondria — lungs, circulatory system, digestive system.</a:t>
            </a:r>
          </a:p>
          <a:p>
            <a:endParaRPr lang="en-US" dirty="0"/>
          </a:p>
        </p:txBody>
      </p:sp>
    </p:spTree>
    <p:extLst>
      <p:ext uri="{BB962C8B-B14F-4D97-AF65-F5344CB8AC3E}">
        <p14:creationId xmlns:p14="http://schemas.microsoft.com/office/powerpoint/2010/main" val="363669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igure_04_04_0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68" r="-41468"/>
          <a:stretch>
            <a:fillRect/>
          </a:stretch>
        </p:blipFill>
        <p:spPr>
          <a:xfrm>
            <a:off x="0" y="445053"/>
            <a:ext cx="9233954" cy="4008414"/>
          </a:xfrm>
        </p:spPr>
      </p:pic>
      <p:sp>
        <p:nvSpPr>
          <p:cNvPr id="7" name="Text Placeholder 6"/>
          <p:cNvSpPr>
            <a:spLocks noGrp="1"/>
          </p:cNvSpPr>
          <p:nvPr>
            <p:ph type="body" sz="quarter" idx="14"/>
          </p:nvPr>
        </p:nvSpPr>
        <p:spPr/>
        <p:txBody>
          <a:bodyPr>
            <a:normAutofit/>
          </a:bodyPr>
          <a:lstStyle/>
          <a:p>
            <a:r>
              <a:rPr lang="en-US" sz="1600" dirty="0"/>
              <a:t>Fermentation of grape juice to make wine produces CO</a:t>
            </a:r>
            <a:r>
              <a:rPr lang="en-US" sz="1600" baseline="-25000" dirty="0"/>
              <a:t>2</a:t>
            </a:r>
            <a:r>
              <a:rPr lang="en-US" sz="1600" dirty="0"/>
              <a:t> as a byproduct. </a:t>
            </a:r>
            <a:r>
              <a:rPr lang="en-US" sz="1600" dirty="0" smtClean="0"/>
              <a:t>Fermentation tanks </a:t>
            </a:r>
            <a:r>
              <a:rPr lang="en-US" sz="1600" dirty="0"/>
              <a:t>have valves so that pressure inside the tanks can be released.</a:t>
            </a:r>
          </a:p>
        </p:txBody>
      </p:sp>
    </p:spTree>
    <p:extLst>
      <p:ext uri="{BB962C8B-B14F-4D97-AF65-F5344CB8AC3E}">
        <p14:creationId xmlns:p14="http://schemas.microsoft.com/office/powerpoint/2010/main" val="183207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04_04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a:xfrm>
            <a:off x="0" y="207986"/>
            <a:ext cx="9116931" cy="3957615"/>
          </a:xfrm>
        </p:spPr>
      </p:pic>
      <p:sp>
        <p:nvSpPr>
          <p:cNvPr id="7" name="Text Placeholder 6"/>
          <p:cNvSpPr>
            <a:spLocks noGrp="1"/>
          </p:cNvSpPr>
          <p:nvPr>
            <p:ph type="body" sz="quarter" idx="14"/>
          </p:nvPr>
        </p:nvSpPr>
        <p:spPr>
          <a:xfrm>
            <a:off x="457200" y="4437582"/>
            <a:ext cx="8062912" cy="1166382"/>
          </a:xfrm>
        </p:spPr>
        <p:txBody>
          <a:bodyPr>
            <a:normAutofit/>
          </a:bodyPr>
          <a:lstStyle/>
          <a:p>
            <a:r>
              <a:rPr lang="en-US" sz="1600" dirty="0"/>
              <a:t>The green color seen in these coastal waters is from an eruption of hydrogen </a:t>
            </a:r>
            <a:r>
              <a:rPr lang="en-US" sz="1600" dirty="0" smtClean="0"/>
              <a:t>sulfide. Anaerobic</a:t>
            </a:r>
            <a:r>
              <a:rPr lang="en-US" sz="1600" dirty="0"/>
              <a:t>, sulfate-reducing bacteria release hydrogen sulfide gas as they decompose algae in </a:t>
            </a:r>
            <a:r>
              <a:rPr lang="en-US" sz="1600" dirty="0" smtClean="0"/>
              <a:t>the water</a:t>
            </a:r>
            <a:r>
              <a:rPr lang="en-US" sz="1600" dirty="0"/>
              <a:t>. </a:t>
            </a:r>
            <a:r>
              <a:rPr lang="en-US" sz="1600" dirty="0" smtClean="0"/>
              <a:t>(Credit</a:t>
            </a:r>
            <a:r>
              <a:rPr lang="en-US" sz="1600" dirty="0"/>
              <a:t>: NASA image courtesy Jeff Schmaltz, MODIS Land Rapid Response Team at </a:t>
            </a:r>
            <a:r>
              <a:rPr lang="en-US" sz="1600" dirty="0" smtClean="0"/>
              <a:t>NASA GSFC</a:t>
            </a:r>
            <a:r>
              <a:rPr lang="en-US" sz="1600" dirty="0"/>
              <a:t>)</a:t>
            </a:r>
          </a:p>
        </p:txBody>
      </p:sp>
    </p:spTree>
    <p:extLst>
      <p:ext uri="{BB962C8B-B14F-4D97-AF65-F5344CB8AC3E}">
        <p14:creationId xmlns:p14="http://schemas.microsoft.com/office/powerpoint/2010/main" val="2180621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Visit the </a:t>
            </a:r>
            <a:r>
              <a:rPr lang="en-US" dirty="0">
                <a:hlinkClick r:id="rId2"/>
              </a:rPr>
              <a:t>site</a:t>
            </a:r>
            <a:r>
              <a:rPr lang="en-US" dirty="0"/>
              <a:t> </a:t>
            </a:r>
            <a:r>
              <a:rPr lang="en-US" dirty="0" smtClean="0"/>
              <a:t>to </a:t>
            </a:r>
            <a:r>
              <a:rPr lang="en-US" dirty="0"/>
              <a:t>see anaerobic cellular respiration in </a:t>
            </a:r>
            <a:r>
              <a:rPr lang="en-US" dirty="0" smtClean="0"/>
              <a:t>action.</a:t>
            </a:r>
            <a:endParaRPr lang="en-US" dirty="0"/>
          </a:p>
          <a:p>
            <a:endParaRPr lang="en-US" dirty="0" smtClean="0">
              <a:hlinkClick r:id="rId2"/>
            </a:endParaRPr>
          </a:p>
          <a:p>
            <a:r>
              <a:rPr lang="en-US" dirty="0" smtClean="0">
                <a:hlinkClick r:id="rId2"/>
              </a:rPr>
              <a:t>https</a:t>
            </a:r>
            <a:r>
              <a:rPr lang="en-US" dirty="0">
                <a:hlinkClick r:id="rId2"/>
              </a:rPr>
              <a:t>://courses.cit.cornell.edu/biomi290/MOVIES/</a:t>
            </a:r>
            <a:r>
              <a:rPr lang="en-US" dirty="0" smtClean="0">
                <a:hlinkClick r:id="rId2"/>
              </a:rPr>
              <a:t>GLYCOLYSIS.HTML</a:t>
            </a:r>
            <a:endParaRPr lang="en-US" dirty="0" smtClean="0"/>
          </a:p>
          <a:p>
            <a:endParaRPr lang="en-US" dirty="0"/>
          </a:p>
        </p:txBody>
      </p:sp>
    </p:spTree>
    <p:extLst>
      <p:ext uri="{BB962C8B-B14F-4D97-AF65-F5344CB8AC3E}">
        <p14:creationId xmlns:p14="http://schemas.microsoft.com/office/powerpoint/2010/main" val="370898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04_05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a:xfrm>
            <a:off x="457199" y="461986"/>
            <a:ext cx="8062913" cy="3500071"/>
          </a:xfrm>
        </p:spPr>
      </p:pic>
      <p:sp>
        <p:nvSpPr>
          <p:cNvPr id="7" name="Text Placeholder 6"/>
          <p:cNvSpPr>
            <a:spLocks noGrp="1"/>
          </p:cNvSpPr>
          <p:nvPr>
            <p:ph type="body" sz="quarter" idx="14"/>
          </p:nvPr>
        </p:nvSpPr>
        <p:spPr>
          <a:xfrm>
            <a:off x="457199" y="4260791"/>
            <a:ext cx="8062912" cy="1166382"/>
          </a:xfrm>
        </p:spPr>
        <p:txBody>
          <a:bodyPr>
            <a:normAutofit/>
          </a:bodyPr>
          <a:lstStyle/>
          <a:p>
            <a:r>
              <a:rPr lang="en-US" sz="1600" dirty="0"/>
              <a:t>Glycogen from the liver and muscles, together with fats, can feed into the </a:t>
            </a:r>
            <a:r>
              <a:rPr lang="en-US" sz="1600" dirty="0" smtClean="0"/>
              <a:t>catabolic pathways </a:t>
            </a:r>
            <a:r>
              <a:rPr lang="en-US" sz="1600" dirty="0"/>
              <a:t>for carbohydrates.</a:t>
            </a:r>
          </a:p>
        </p:txBody>
      </p:sp>
    </p:spTree>
    <p:extLst>
      <p:ext uri="{BB962C8B-B14F-4D97-AF65-F5344CB8AC3E}">
        <p14:creationId xmlns:p14="http://schemas.microsoft.com/office/powerpoint/2010/main" val="2754884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166216"/>
            <a:ext cx="8062912" cy="4844148"/>
          </a:xfrm>
        </p:spPr>
        <p:txBody>
          <a:bodyPr>
            <a:normAutofit/>
          </a:bodyPr>
          <a:lstStyle/>
          <a:p>
            <a:r>
              <a:rPr lang="en-US" dirty="0"/>
              <a:t>C</a:t>
            </a:r>
            <a:r>
              <a:rPr lang="en-US" dirty="0" smtClean="0"/>
              <a:t>ellular respiration also uses energy from proteins and fats.</a:t>
            </a:r>
          </a:p>
          <a:p>
            <a:r>
              <a:rPr lang="en-US" dirty="0" smtClean="0"/>
              <a:t>Fats have more calories than carbohydrates and proteins, because they have more high-energy chemical bonds, and thus more electrons to feed the electron transport chain.</a:t>
            </a:r>
            <a:endParaRPr lang="en-US" dirty="0"/>
          </a:p>
        </p:txBody>
      </p:sp>
    </p:spTree>
    <p:extLst>
      <p:ext uri="{BB962C8B-B14F-4D97-AF65-F5344CB8AC3E}">
        <p14:creationId xmlns:p14="http://schemas.microsoft.com/office/powerpoint/2010/main" val="3708982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LTS Activity</a:t>
            </a:r>
            <a:endParaRPr lang="en-US" dirty="0"/>
          </a:p>
        </p:txBody>
      </p:sp>
      <p:sp>
        <p:nvSpPr>
          <p:cNvPr id="4" name="Text Placeholder 3"/>
          <p:cNvSpPr>
            <a:spLocks noGrp="1"/>
          </p:cNvSpPr>
          <p:nvPr>
            <p:ph type="body" sz="quarter" idx="14"/>
          </p:nvPr>
        </p:nvSpPr>
        <p:spPr>
          <a:xfrm>
            <a:off x="457200" y="1166216"/>
            <a:ext cx="8062912" cy="4844148"/>
          </a:xfrm>
        </p:spPr>
        <p:txBody>
          <a:bodyPr/>
          <a:lstStyle/>
          <a:p>
            <a:pPr marL="0" indent="0">
              <a:buNone/>
            </a:pPr>
            <a:r>
              <a:rPr lang="en-US" dirty="0">
                <a:hlinkClick r:id="rId2"/>
              </a:rPr>
              <a:t>http://outreach.letstalkscience.ca/component/zoo/item/diy-activities.html?Itemid=</a:t>
            </a:r>
            <a:r>
              <a:rPr lang="en-US" dirty="0" smtClean="0">
                <a:hlinkClick r:id="rId2"/>
              </a:rPr>
              <a:t>652</a:t>
            </a:r>
            <a:endParaRPr lang="en-US" dirty="0" smtClean="0"/>
          </a:p>
          <a:p>
            <a:pPr marL="0" indent="0">
              <a:buNone/>
            </a:pPr>
            <a:endParaRPr lang="en-US" dirty="0"/>
          </a:p>
        </p:txBody>
      </p:sp>
    </p:spTree>
    <p:extLst>
      <p:ext uri="{BB962C8B-B14F-4D97-AF65-F5344CB8AC3E}">
        <p14:creationId xmlns:p14="http://schemas.microsoft.com/office/powerpoint/2010/main" val="370898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900861"/>
            <a:ext cx="8062912" cy="659535"/>
          </a:xfrm>
        </p:spPr>
        <p:txBody>
          <a:bodyPr>
            <a:normAutofit fontScale="90000"/>
          </a:bodyPr>
          <a:lstStyle/>
          <a:p>
            <a:r>
              <a:rPr lang="en-US" dirty="0" smtClean="0"/>
              <a:t>Life and Energy Transformation</a:t>
            </a:r>
            <a:endParaRPr lang="en-US" dirty="0"/>
          </a:p>
        </p:txBody>
      </p:sp>
      <p:sp>
        <p:nvSpPr>
          <p:cNvPr id="4" name="Text Placeholder 3"/>
          <p:cNvSpPr>
            <a:spLocks noGrp="1"/>
          </p:cNvSpPr>
          <p:nvPr>
            <p:ph type="body" sz="quarter" idx="14"/>
          </p:nvPr>
        </p:nvSpPr>
        <p:spPr>
          <a:xfrm>
            <a:off x="457200" y="1771334"/>
            <a:ext cx="8062912" cy="3405784"/>
          </a:xfrm>
        </p:spPr>
        <p:txBody>
          <a:bodyPr>
            <a:normAutofit/>
          </a:bodyPr>
          <a:lstStyle/>
          <a:p>
            <a:r>
              <a:rPr lang="en-US" dirty="0" smtClean="0"/>
              <a:t>Photosynthesis and cellular respiration are ancient, evolved prokaryotic systems.</a:t>
            </a:r>
          </a:p>
          <a:p>
            <a:r>
              <a:rPr lang="en-US" dirty="0" smtClean="0"/>
              <a:t>Sunlight energizes electrons in sugars — cellular respiration extracts energy from those electrons and puts it in ATP.</a:t>
            </a:r>
          </a:p>
          <a:p>
            <a:endParaRPr lang="en-US" dirty="0"/>
          </a:p>
        </p:txBody>
      </p:sp>
    </p:spTree>
    <p:extLst>
      <p:ext uri="{BB962C8B-B14F-4D97-AF65-F5344CB8AC3E}">
        <p14:creationId xmlns:p14="http://schemas.microsoft.com/office/powerpoint/2010/main" val="36366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309111" y="515946"/>
            <a:ext cx="4297814" cy="4923896"/>
          </a:xfrm>
        </p:spPr>
      </p:pic>
      <p:sp>
        <p:nvSpPr>
          <p:cNvPr id="14" name="Text Placeholder 13"/>
          <p:cNvSpPr>
            <a:spLocks noGrp="1"/>
          </p:cNvSpPr>
          <p:nvPr>
            <p:ph sz="half" idx="2"/>
          </p:nvPr>
        </p:nvSpPr>
        <p:spPr>
          <a:xfrm>
            <a:off x="4773612" y="932244"/>
            <a:ext cx="3913188" cy="3908697"/>
          </a:xfrm>
        </p:spPr>
        <p:txBody>
          <a:bodyPr>
            <a:noAutofit/>
          </a:bodyPr>
          <a:lstStyle/>
          <a:p>
            <a:r>
              <a:rPr lang="en-US" sz="1600" dirty="0">
                <a:solidFill>
                  <a:srgbClr val="000000"/>
                </a:solidFill>
              </a:rPr>
              <a:t>Ultimately, most life forms get their energy from the sun. Plants use photosynthesis </a:t>
            </a:r>
            <a:r>
              <a:rPr lang="en-US" sz="1600" dirty="0" smtClean="0">
                <a:solidFill>
                  <a:srgbClr val="000000"/>
                </a:solidFill>
              </a:rPr>
              <a:t>to capture </a:t>
            </a:r>
            <a:r>
              <a:rPr lang="en-US" sz="1600" dirty="0">
                <a:solidFill>
                  <a:srgbClr val="000000"/>
                </a:solidFill>
              </a:rPr>
              <a:t>sunlight, and herbivores eat the plants to obtain energy. Carnivores eat the herbivores, </a:t>
            </a:r>
            <a:r>
              <a:rPr lang="en-US" sz="1600" dirty="0" smtClean="0">
                <a:solidFill>
                  <a:srgbClr val="000000"/>
                </a:solidFill>
              </a:rPr>
              <a:t>and eventual </a:t>
            </a:r>
            <a:r>
              <a:rPr lang="en-US" sz="1600" dirty="0">
                <a:solidFill>
                  <a:srgbClr val="000000"/>
                </a:solidFill>
              </a:rPr>
              <a:t>decomposition of plant and animal material contributes to the nutrient pool.</a:t>
            </a:r>
            <a:endParaRPr lang="en-US" sz="1600" b="0" dirty="0" smtClean="0">
              <a:solidFill>
                <a:srgbClr val="000000"/>
              </a:solidFill>
            </a:endParaRPr>
          </a:p>
        </p:txBody>
      </p:sp>
    </p:spTree>
    <p:extLst>
      <p:ext uri="{BB962C8B-B14F-4D97-AF65-F5344CB8AC3E}">
        <p14:creationId xmlns:p14="http://schemas.microsoft.com/office/powerpoint/2010/main" val="16689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igure_04_01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827" b="-17827"/>
          <a:stretch>
            <a:fillRect/>
          </a:stretch>
        </p:blipFill>
        <p:spPr>
          <a:xfrm>
            <a:off x="457200" y="234881"/>
            <a:ext cx="8062913" cy="3500071"/>
          </a:xfrm>
        </p:spPr>
      </p:pic>
      <p:sp>
        <p:nvSpPr>
          <p:cNvPr id="7" name="Text Placeholder 6"/>
          <p:cNvSpPr>
            <a:spLocks noGrp="1"/>
          </p:cNvSpPr>
          <p:nvPr>
            <p:ph type="body" sz="quarter" idx="14"/>
          </p:nvPr>
        </p:nvSpPr>
        <p:spPr>
          <a:xfrm>
            <a:off x="457201" y="3751440"/>
            <a:ext cx="8062912" cy="1166382"/>
          </a:xfrm>
        </p:spPr>
        <p:txBody>
          <a:bodyPr>
            <a:normAutofit/>
          </a:bodyPr>
          <a:lstStyle/>
          <a:p>
            <a:r>
              <a:rPr lang="en-US" sz="1600" dirty="0"/>
              <a:t>Catabolic pathways are those that generate energy by breaking down larger </a:t>
            </a:r>
            <a:r>
              <a:rPr lang="en-US" sz="1600" dirty="0" smtClean="0"/>
              <a:t>molecules. Anabolic </a:t>
            </a:r>
            <a:r>
              <a:rPr lang="en-US" sz="1600" dirty="0"/>
              <a:t>pathways are those that require energy to synthesize larger molecules. Both types </a:t>
            </a:r>
            <a:r>
              <a:rPr lang="en-US" sz="1600" dirty="0" smtClean="0"/>
              <a:t>of pathways </a:t>
            </a:r>
            <a:r>
              <a:rPr lang="en-US" sz="1600" dirty="0"/>
              <a:t>are required for maintaining the cell’s energy balance.</a:t>
            </a:r>
          </a:p>
        </p:txBody>
      </p:sp>
    </p:spTree>
    <p:extLst>
      <p:ext uri="{BB962C8B-B14F-4D97-AF65-F5344CB8AC3E}">
        <p14:creationId xmlns:p14="http://schemas.microsoft.com/office/powerpoint/2010/main" val="301453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nergy</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smtClean="0"/>
              <a:t>In every reaction, the universe becomes more disordered (entropy).</a:t>
            </a:r>
          </a:p>
          <a:p>
            <a:r>
              <a:rPr lang="en-US" dirty="0" smtClean="0"/>
              <a:t>Life is a temporary battle against entropy.</a:t>
            </a:r>
          </a:p>
          <a:p>
            <a:r>
              <a:rPr lang="en-US" dirty="0" smtClean="0"/>
              <a:t>Living things spend energy to maintain the order necessary for life.</a:t>
            </a:r>
          </a:p>
        </p:txBody>
      </p:sp>
    </p:spTree>
    <p:extLst>
      <p:ext uri="{BB962C8B-B14F-4D97-AF65-F5344CB8AC3E}">
        <p14:creationId xmlns:p14="http://schemas.microsoft.com/office/powerpoint/2010/main" val="370898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04_01_03.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0363" r="-10363"/>
          <a:stretch>
            <a:fillRect/>
          </a:stretch>
        </p:blipFill>
        <p:spPr>
          <a:xfrm>
            <a:off x="0" y="416859"/>
            <a:ext cx="4733365" cy="5304570"/>
          </a:xfrm>
        </p:spPr>
      </p:pic>
      <p:sp>
        <p:nvSpPr>
          <p:cNvPr id="14" name="Text Placeholder 13"/>
          <p:cNvSpPr>
            <a:spLocks noGrp="1"/>
          </p:cNvSpPr>
          <p:nvPr>
            <p:ph sz="half" idx="2"/>
          </p:nvPr>
        </p:nvSpPr>
        <p:spPr>
          <a:xfrm>
            <a:off x="4628687" y="464456"/>
            <a:ext cx="4300159" cy="3381403"/>
          </a:xfrm>
        </p:spPr>
        <p:txBody>
          <a:bodyPr>
            <a:noAutofit/>
          </a:bodyPr>
          <a:lstStyle/>
          <a:p>
            <a:r>
              <a:rPr lang="en-US" sz="1600" dirty="0">
                <a:solidFill>
                  <a:schemeClr val="tx1"/>
                </a:solidFill>
              </a:rPr>
              <a:t>Shown are some examples of energy transferred and transformed from one system to another and from one form to another. The food we consume provides our cells with the energy required to carry out bodily functions, just as light energy provides plants with the means to create the chemical energy they need. </a:t>
            </a:r>
          </a:p>
        </p:txBody>
      </p:sp>
    </p:spTree>
    <p:extLst>
      <p:ext uri="{BB962C8B-B14F-4D97-AF65-F5344CB8AC3E}">
        <p14:creationId xmlns:p14="http://schemas.microsoft.com/office/powerpoint/2010/main" val="18475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1678</Words>
  <Application>Microsoft Office PowerPoint</Application>
  <PresentationFormat>On-screen Show (4:3)</PresentationFormat>
  <Paragraphs>135</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Life and Energy Transformation</vt:lpstr>
      <vt:lpstr>Life and Energy Transformation</vt:lpstr>
      <vt:lpstr>Life and Energy Transformation</vt:lpstr>
      <vt:lpstr>PowerPoint Presentation</vt:lpstr>
      <vt:lpstr>PowerPoint Presentation</vt:lpstr>
      <vt:lpstr>Energy</vt:lpstr>
      <vt:lpstr>PowerPoint Presentation</vt:lpstr>
      <vt:lpstr>PowerPoint Presentation</vt:lpstr>
      <vt:lpstr>PowerPoint Presentation</vt:lpstr>
      <vt:lpstr>PowerPoint Presentation</vt:lpstr>
      <vt:lpstr>CONCEPT IN ACTION</vt:lpstr>
      <vt:lpstr>PowerPoint Presentation</vt:lpstr>
      <vt:lpstr>CONCEPT IN ACTION</vt:lpstr>
      <vt:lpstr>PowerPoint Presentation</vt:lpstr>
      <vt:lpstr>Enzymes</vt:lpstr>
      <vt:lpstr>PowerPoint Presentation</vt:lpstr>
      <vt:lpstr>PowerPoint Presentation</vt:lpstr>
      <vt:lpstr>PowerPoint Presentation</vt:lpstr>
      <vt:lpstr>Vitamins and Co-factors</vt:lpstr>
      <vt:lpstr>PowerPoint Presentation</vt:lpstr>
      <vt:lpstr>Enzyme Inhibition and Activation</vt:lpstr>
      <vt:lpstr>PowerPoint Presentation</vt:lpstr>
      <vt:lpstr>PowerPoint Presentation</vt:lpstr>
      <vt:lpstr>Electron Carriers</vt:lpstr>
      <vt:lpstr>Redox Reactions</vt:lpstr>
      <vt:lpstr>Glycolysis — Key Features</vt:lpstr>
      <vt:lpstr>PowerPoint Presentation</vt:lpstr>
      <vt:lpstr>PowerPoint Presentation</vt:lpstr>
      <vt:lpstr>PowerPoint Presentation</vt:lpstr>
      <vt:lpstr>PowerPoint Presentation</vt:lpstr>
      <vt:lpstr>Citric Acid Cycle</vt:lpstr>
      <vt:lpstr>PowerPoint Presentation</vt:lpstr>
      <vt:lpstr>Electron Transport Chain</vt:lpstr>
      <vt:lpstr>Mitochondria</vt:lpstr>
      <vt:lpstr>Anaerobic Respiration (Fermentation)</vt:lpstr>
      <vt:lpstr>PowerPoint Presentation</vt:lpstr>
      <vt:lpstr>PowerPoint Presentation</vt:lpstr>
      <vt:lpstr>PowerPoint Presentation</vt:lpstr>
      <vt:lpstr>PowerPoint Presentation</vt:lpstr>
      <vt:lpstr>CONCEPT IN ACTION</vt:lpstr>
      <vt:lpstr>PowerPoint Presentation</vt:lpstr>
      <vt:lpstr>PowerPoint Presentation</vt:lpstr>
      <vt:lpstr>LTS Activity</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CamosunCollege</cp:lastModifiedBy>
  <cp:revision>245</cp:revision>
  <cp:lastPrinted>2013-07-05T20:40:46Z</cp:lastPrinted>
  <dcterms:created xsi:type="dcterms:W3CDTF">2012-06-04T02:13:36Z</dcterms:created>
  <dcterms:modified xsi:type="dcterms:W3CDTF">2015-08-05T20:45:01Z</dcterms:modified>
</cp:coreProperties>
</file>