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257" r:id="rId3"/>
    <p:sldId id="312" r:id="rId4"/>
    <p:sldId id="383" r:id="rId5"/>
    <p:sldId id="384" r:id="rId6"/>
    <p:sldId id="259" r:id="rId7"/>
    <p:sldId id="282" r:id="rId8"/>
    <p:sldId id="283" r:id="rId9"/>
    <p:sldId id="284" r:id="rId10"/>
    <p:sldId id="285" r:id="rId11"/>
    <p:sldId id="286" r:id="rId12"/>
    <p:sldId id="317" r:id="rId13"/>
    <p:sldId id="348" r:id="rId14"/>
    <p:sldId id="349" r:id="rId15"/>
    <p:sldId id="322" r:id="rId16"/>
    <p:sldId id="323" r:id="rId17"/>
    <p:sldId id="324" r:id="rId18"/>
    <p:sldId id="325" r:id="rId19"/>
    <p:sldId id="351" r:id="rId20"/>
    <p:sldId id="326" r:id="rId21"/>
    <p:sldId id="352" r:id="rId22"/>
    <p:sldId id="353" r:id="rId23"/>
    <p:sldId id="354" r:id="rId24"/>
    <p:sldId id="355" r:id="rId25"/>
    <p:sldId id="358" r:id="rId26"/>
    <p:sldId id="356" r:id="rId27"/>
    <p:sldId id="357" r:id="rId28"/>
    <p:sldId id="332" r:id="rId29"/>
    <p:sldId id="385" r:id="rId30"/>
    <p:sldId id="386" r:id="rId31"/>
    <p:sldId id="333" r:id="rId32"/>
    <p:sldId id="359" r:id="rId33"/>
    <p:sldId id="360" r:id="rId34"/>
    <p:sldId id="361" r:id="rId35"/>
    <p:sldId id="362" r:id="rId36"/>
    <p:sldId id="363" r:id="rId37"/>
    <p:sldId id="344" r:id="rId38"/>
    <p:sldId id="347" r:id="rId39"/>
    <p:sldId id="346" r:id="rId40"/>
    <p:sldId id="387" r:id="rId41"/>
    <p:sldId id="370" r:id="rId42"/>
    <p:sldId id="371" r:id="rId43"/>
    <p:sldId id="372" r:id="rId44"/>
    <p:sldId id="378" r:id="rId45"/>
    <p:sldId id="379" r:id="rId46"/>
    <p:sldId id="382" r:id="rId47"/>
    <p:sldId id="380" r:id="rId48"/>
    <p:sldId id="381" r:id="rId49"/>
    <p:sldId id="373" r:id="rId50"/>
    <p:sldId id="374" r:id="rId51"/>
    <p:sldId id="375" r:id="rId52"/>
    <p:sldId id="376" r:id="rId53"/>
    <p:sldId id="37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95" r:id="rId62"/>
    <p:sldId id="396" r:id="rId63"/>
    <p:sldId id="397" r:id="rId64"/>
    <p:sldId id="398" r:id="rId65"/>
    <p:sldId id="399" r:id="rId66"/>
    <p:sldId id="400" r:id="rId67"/>
    <p:sldId id="401" r:id="rId68"/>
    <p:sldId id="402" r:id="rId69"/>
    <p:sldId id="403" r:id="rId70"/>
    <p:sldId id="404" r:id="rId71"/>
    <p:sldId id="405" r:id="rId72"/>
    <p:sldId id="406" r:id="rId73"/>
    <p:sldId id="407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2862"/>
    <a:srgbClr val="D40428"/>
    <a:srgbClr val="FE5260"/>
    <a:srgbClr val="FF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-19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0261F-3B9C-4B3E-BD99-85BAC1A18B33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087B6-AA6E-47AE-809F-0906800612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037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okesma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Wikipedia:Citation_needed" TargetMode="External"/><Relationship Id="rId5" Type="http://schemas.openxmlformats.org/officeDocument/2006/relationships/hyperlink" Target="http://en.wikipedia.org/wiki/Advertising_campaign" TargetMode="External"/><Relationship Id="rId4" Type="http://schemas.openxmlformats.org/officeDocument/2006/relationships/hyperlink" Target="http://en.wikipedia.org/wiki/Subway_(restaurant)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0778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Jared S. </a:t>
            </a:r>
            <a:r>
              <a:rPr lang="en-CA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Fogle</a:t>
            </a:r>
            <a:r>
              <a:rPr lang="en-CA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(born December 1, 1977), also known as </a:t>
            </a:r>
            <a:r>
              <a:rPr lang="en-CA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Subway Guy,</a:t>
            </a:r>
            <a:r>
              <a:rPr lang="en-CA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</a:t>
            </a:r>
            <a:r>
              <a:rPr lang="en-CA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spokesman employed by </a:t>
            </a:r>
            <a:r>
              <a:rPr lang="en-CA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Subway in its </a:t>
            </a:r>
            <a:r>
              <a:rPr lang="en-CA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advertising campaigns. He is known for his significant weight loss, now known as the "Subway diet,"</a:t>
            </a:r>
            <a:r>
              <a:rPr lang="en-CA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[</a:t>
            </a:r>
            <a:r>
              <a:rPr lang="en-CA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citation needed</a:t>
            </a:r>
            <a:r>
              <a:rPr lang="en-CA" sz="1200" b="0" i="1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]</a:t>
            </a:r>
            <a:r>
              <a:rPr lang="en-CA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 attributed to eating Subway sandwiches, which led to his role promoting the company.</a:t>
            </a:r>
            <a:endParaRPr lang="en-CA" sz="1200" b="0" i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http://en.wikipedia.org/wiki/Jared_Fogle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3767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886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3557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</a:t>
            </a:r>
            <a:r>
              <a:rPr lang="en-US" dirty="0" smtClean="0"/>
              <a:t>https://flic.kr/p/aniWCR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702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Canada </a:t>
            </a:r>
            <a:r>
              <a:rPr lang="en-US" dirty="0" err="1" smtClean="0"/>
              <a:t>govt</a:t>
            </a:r>
            <a:r>
              <a:rPr lang="en-US" dirty="0" smtClean="0"/>
              <a:t>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8594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00"/>
                </a:solidFill>
              </a:rPr>
              <a:t>Trends - demographics such as population size, age, and ethnic mix, as well as cultural trends such as attitudes toward obesity and consumer activism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7526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text</a:t>
            </a:r>
          </a:p>
          <a:p>
            <a:r>
              <a:rPr lang="en-US" dirty="0" smtClean="0"/>
              <a:t>Birth control,</a:t>
            </a:r>
            <a:r>
              <a:rPr lang="en-US" baseline="0" dirty="0" smtClean="0"/>
              <a:t> household </a:t>
            </a:r>
            <a:r>
              <a:rPr lang="en-US" baseline="0" dirty="0" err="1" smtClean="0"/>
              <a:t>labour</a:t>
            </a:r>
            <a:r>
              <a:rPr lang="en-US" baseline="0" dirty="0" smtClean="0"/>
              <a:t> saving devices, amount of education, social change from “old spinster’ to “single women’, even “Sex in the City”, consumerism – takes two incomes to get the things we want now…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Women’s immense contributions to the war effort during World War II helped create positive social changes in the ensuing decades.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8558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Where did I leave the darn</a:t>
            </a:r>
            <a:r>
              <a:rPr lang="en-US" baseline="0" dirty="0" smtClean="0"/>
              <a:t> car….  IPhone to the rescue!!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1789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Changing public perspectives,</a:t>
            </a:r>
            <a:r>
              <a:rPr lang="en-US" baseline="0" dirty="0" smtClean="0"/>
              <a:t> changing rules….</a:t>
            </a:r>
          </a:p>
          <a:p>
            <a:r>
              <a:rPr lang="en-US" baseline="0" dirty="0" smtClean="0"/>
              <a:t>Source NASA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1067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https://flic.kr/p/6uVXmh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143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3087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http://www.premierlife.ca/humour/what's-wrong-with-santa-claus/attachment/santa_-reindeer/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035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https://flic.kr/p/bXPwpG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950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 Stat Can (above)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0584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USA </a:t>
            </a:r>
            <a:r>
              <a:rPr lang="en-US" dirty="0" err="1" smtClean="0"/>
              <a:t>govt</a:t>
            </a:r>
            <a:r>
              <a:rPr lang="en-US" dirty="0" smtClean="0"/>
              <a:t> Archives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3457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My photo</a:t>
            </a:r>
            <a:r>
              <a:rPr lang="en-US" baseline="0" dirty="0" smtClean="0"/>
              <a:t> – Xmas at </a:t>
            </a:r>
            <a:r>
              <a:rPr lang="en-US" baseline="0" dirty="0" err="1" smtClean="0"/>
              <a:t>disneyworld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6533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Canada’s long history as a desirable immigration</a:t>
            </a:r>
            <a:r>
              <a:rPr lang="en-US" baseline="0" dirty="0" smtClean="0"/>
              <a:t> nation will save us from our </a:t>
            </a:r>
            <a:r>
              <a:rPr lang="en-US" baseline="0" dirty="0" err="1" smtClean="0"/>
              <a:t>labour</a:t>
            </a:r>
            <a:r>
              <a:rPr lang="en-US" baseline="0" dirty="0" smtClean="0"/>
              <a:t> shortages… (far from certain)</a:t>
            </a:r>
          </a:p>
          <a:p>
            <a:r>
              <a:rPr lang="en-US" baseline="0" dirty="0" smtClean="0"/>
              <a:t>Source - https://flic.kr/p/eZ28Uu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6778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FFCC00"/>
                </a:solidFill>
              </a:rPr>
              <a:t>Source – The Economist </a:t>
            </a:r>
            <a:r>
              <a:rPr lang="en-US" sz="1200" dirty="0" err="1" smtClean="0">
                <a:solidFill>
                  <a:srgbClr val="FFCC00"/>
                </a:solidFill>
              </a:rPr>
              <a:t>jan</a:t>
            </a:r>
            <a:r>
              <a:rPr lang="en-US" sz="1200" dirty="0" smtClean="0">
                <a:solidFill>
                  <a:srgbClr val="FFCC00"/>
                </a:solidFill>
              </a:rPr>
              <a:t> 2, 10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FFCC00"/>
                </a:solidFill>
              </a:rPr>
              <a:t>Female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0427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BC </a:t>
            </a:r>
            <a:r>
              <a:rPr lang="en-US" dirty="0" err="1" smtClean="0"/>
              <a:t>prov</a:t>
            </a:r>
            <a:r>
              <a:rPr lang="en-US" dirty="0" smtClean="0"/>
              <a:t> </a:t>
            </a:r>
            <a:r>
              <a:rPr lang="en-US" dirty="0" err="1" smtClean="0"/>
              <a:t>Govt</a:t>
            </a:r>
            <a:r>
              <a:rPr lang="en-US" dirty="0" smtClean="0"/>
              <a:t>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8627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impacts of the aging population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845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Stat Can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74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http://commons.wikimedia.org/wiki/File:Map_of_the_world_1998.jpg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912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Huge fixed costs!</a:t>
            </a:r>
          </a:p>
          <a:p>
            <a:r>
              <a:rPr lang="en-US" dirty="0" smtClean="0"/>
              <a:t>https://flic.kr/p/9G4bff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368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prstClr val="black"/>
                </a:solidFill>
                <a:latin typeface="Times-Roman"/>
              </a:rPr>
              <a:t>CC - https://flic.kr/p/6ShWkL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Times-Roman"/>
              </a:rPr>
              <a:t>Vertical integration</a:t>
            </a:r>
            <a:r>
              <a:rPr lang="en-US" sz="1200" baseline="0" dirty="0" smtClean="0">
                <a:solidFill>
                  <a:prstClr val="black"/>
                </a:solidFill>
                <a:latin typeface="Times-Roman"/>
              </a:rPr>
              <a:t> at home</a:t>
            </a:r>
            <a:endParaRPr lang="en-US" sz="1200" dirty="0" smtClean="0">
              <a:solidFill>
                <a:prstClr val="black"/>
              </a:solidFill>
              <a:latin typeface="Times-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5376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Ford</a:t>
            </a:r>
            <a:r>
              <a:rPr lang="en-US" baseline="0" dirty="0" smtClean="0"/>
              <a:t> and Hertz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1814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 http://20110036nd.blogspot.ca/2011/08/week-2-information-systems-in-business.html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0683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http://commons.wikimedia.org/wiki/File:Map-Romance_Language_World.png</a:t>
            </a: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730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http://commons.wikimedia.org/wiki/File:Map_of_the_world_1998.jpg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501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three components of the external environment, </a:t>
            </a:r>
            <a:r>
              <a:rPr lang="en-US" b="1" dirty="0" smtClean="0"/>
              <a:t>the specific environment</a:t>
            </a:r>
            <a:r>
              <a:rPr lang="en-US" dirty="0" smtClean="0"/>
              <a:t>, </a:t>
            </a:r>
            <a:r>
              <a:rPr lang="en-US" b="1" dirty="0" smtClean="0"/>
              <a:t>the general environment</a:t>
            </a:r>
            <a:r>
              <a:rPr lang="en-US" dirty="0" smtClean="0"/>
              <a:t> and </a:t>
            </a:r>
            <a:r>
              <a:rPr lang="en-US" b="1" dirty="0" smtClean="0"/>
              <a:t>the global environment</a:t>
            </a:r>
            <a:r>
              <a:rPr lang="en-US" dirty="0" smtClean="0"/>
              <a:t> may have a significant effect on the organization.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27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1355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963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discuss key</a:t>
            </a:r>
            <a:r>
              <a:rPr lang="en-US" baseline="0" dirty="0" smtClean="0"/>
              <a:t> difference in Fixed capital or setup costs between Subway sandwich requirements, and all that equipment behind the counter of </a:t>
            </a:r>
            <a:r>
              <a:rPr lang="en-US" baseline="0" dirty="0" err="1" smtClean="0"/>
              <a:t>MacDonalds</a:t>
            </a:r>
            <a:r>
              <a:rPr lang="en-US" baseline="0" dirty="0" smtClean="0"/>
              <a:t>, and minimum store size (for production, not consumption).  Safeway can set up in a shop in a much smaller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087B6-AA6E-47AE-809F-0906800612F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925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6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620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631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575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094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660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786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118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410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501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304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creativecommons.org/licenses/by/3.0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13B-A920-44B6-AB4A-0EC0E3BFADF7}" type="datetimeFigureOut">
              <a:rPr lang="en-CA" smtClean="0"/>
              <a:t>21/08/2014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A833-34CF-4984-9789-8E0F9F6502FC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extBox 7"/>
          <p:cNvSpPr txBox="1"/>
          <p:nvPr userDrawn="1"/>
        </p:nvSpPr>
        <p:spPr>
          <a:xfrm>
            <a:off x="1097488" y="6304285"/>
            <a:ext cx="35157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/>
              <a:t>This work is licensed under a</a:t>
            </a:r>
          </a:p>
          <a:p>
            <a:r>
              <a:rPr lang="en-CA" sz="1050" dirty="0" smtClean="0">
                <a:hlinkClick r:id="rId13"/>
              </a:rPr>
              <a:t>Creative Commons Attribution 3.0 </a:t>
            </a:r>
            <a:r>
              <a:rPr lang="en-CA" sz="1050" dirty="0" err="1" smtClean="0">
                <a:hlinkClick r:id="rId13"/>
              </a:rPr>
              <a:t>Unported</a:t>
            </a:r>
            <a:r>
              <a:rPr lang="en-CA" sz="1050" dirty="0" smtClean="0">
                <a:hlinkClick r:id="rId13"/>
              </a:rPr>
              <a:t> License</a:t>
            </a:r>
            <a:r>
              <a:rPr lang="en-CA" sz="1050" dirty="0" smtClean="0"/>
              <a:t> (CC-BY).</a:t>
            </a:r>
            <a:endParaRPr lang="en-CA" sz="1050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27808" y="6257110"/>
            <a:ext cx="8275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000320" y="6304285"/>
            <a:ext cx="2778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050" b="1" dirty="0" smtClean="0"/>
              <a:t>Mastering</a:t>
            </a:r>
            <a:r>
              <a:rPr lang="en-CA" sz="1050" b="1" baseline="0" dirty="0" smtClean="0"/>
              <a:t> Strategic Management</a:t>
            </a:r>
            <a:endParaRPr lang="en-CA" sz="1050" b="1" dirty="0" smtClean="0"/>
          </a:p>
          <a:p>
            <a:pPr algn="r"/>
            <a:r>
              <a:rPr lang="en-CA" sz="1050" dirty="0" smtClean="0"/>
              <a:t>Chapter </a:t>
            </a:r>
            <a:r>
              <a:rPr lang="en-CA" sz="1050" dirty="0" smtClean="0"/>
              <a:t>3: Evaluating the</a:t>
            </a:r>
            <a:r>
              <a:rPr lang="en-CA" sz="1050" baseline="0" dirty="0" smtClean="0"/>
              <a:t> External Environment</a:t>
            </a:r>
            <a:endParaRPr lang="en-CA" sz="1050" dirty="0"/>
          </a:p>
        </p:txBody>
      </p:sp>
      <p:pic>
        <p:nvPicPr>
          <p:cNvPr id="11" name="Picture 4" descr="http://i.creativecommons.org/l/by/3.0/88x31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" y="6397627"/>
            <a:ext cx="628650" cy="23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9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25892"/>
            <a:ext cx="7772400" cy="1973223"/>
          </a:xfrm>
        </p:spPr>
        <p:txBody>
          <a:bodyPr>
            <a:normAutofit fontScale="90000"/>
          </a:bodyPr>
          <a:lstStyle/>
          <a:p>
            <a:r>
              <a:rPr lang="en-CA" sz="5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Mastering Strategic Management</a:t>
            </a:r>
            <a:r>
              <a:rPr lang="en-C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Chapter 3</a:t>
            </a:r>
            <a:br>
              <a:rPr lang="en-C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Evaluating the External Environment</a:t>
            </a:r>
            <a:endParaRPr lang="en-C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Subway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661486"/>
            <a:ext cx="8515350" cy="46032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03033" y="5864063"/>
            <a:ext cx="6081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More stores than MacDonalds.  Surprised?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2449830" cy="4351338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How is external environment contributing to Subway’s success?</a:t>
            </a:r>
          </a:p>
        </p:txBody>
      </p:sp>
      <p:pic>
        <p:nvPicPr>
          <p:cNvPr id="8" name="Picture 3" descr="Pages from robbins_fom_ch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80" y="1411154"/>
            <a:ext cx="5427122" cy="483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9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3.1 What Is the Environment?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set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of external conditions and forces that have the potential to influence the organization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Can be divided into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general environment (or macro- environment)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which includes overall trends and events in society such as social trends, technological trends, demographics, and economic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And,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industry (or competitive)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environment consisting of multiple organizations that collectively compete with one another by providing similar goods or services</a:t>
            </a:r>
          </a:p>
        </p:txBody>
      </p:sp>
    </p:spTree>
    <p:extLst>
      <p:ext uri="{BB962C8B-B14F-4D97-AF65-F5344CB8AC3E}">
        <p14:creationId xmlns:p14="http://schemas.microsoft.com/office/powerpoint/2010/main" val="30144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Why does it Matter?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set of external conditions and forces that have the potential to influence the organization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Can be divided into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general environment (or macro- environment)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which includes overall trends and events in society such as social trends, technological trends, demographics, and economic conditions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And,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industry (or competitive)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environment consisting of multiple organizations that collectively compete with one another by providing similar goods or services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0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An organization’s environment is a major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consideration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. The environment is the source of resources that the organizations needs. It provides opportunities and threats, and it influences the various strategic decisions that executives must make.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3.2 PESTEL Analysis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 analysis technique to organize factors within the general environment &amp; identify how these factors influence industries &amp; firms within them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P – Political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E – Economic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S – Social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T – Technology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E – Environmental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L - Legal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270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PESTEL Analysis - Political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411095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on role of </a:t>
            </a:r>
            <a:r>
              <a:rPr lang="en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govts</a:t>
            </a: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shaping business. </a:t>
            </a:r>
          </a:p>
          <a:p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elements such as tax policies, changes in trade restrictions &amp; tariffs, and the stability of governments</a:t>
            </a:r>
          </a:p>
          <a:p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Immigration policy is one aspect that impacts many orgs</a:t>
            </a:r>
          </a:p>
        </p:txBody>
      </p:sp>
    </p:spTree>
    <p:extLst>
      <p:ext uri="{BB962C8B-B14F-4D97-AF65-F5344CB8AC3E}">
        <p14:creationId xmlns:p14="http://schemas.microsoft.com/office/powerpoint/2010/main" val="46153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Immigration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1675449"/>
            <a:ext cx="8290560" cy="41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PESTEL Analysis - Economic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Includes: interest rates, inflation, GDP, unemployment, disposable income, &amp; overall state of economy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2008 economic crash had a tremendous negative global effect, with rising unemployment reduced consumer demand (but Walmart, Dollar Store &amp; PSE boom…)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USA Bank failures  led to a dramatic tightening of credit markets around world, including Canada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Similar to Housing Bubble bursting, leads to new Canadian government mortgage restrictions </a:t>
            </a:r>
          </a:p>
        </p:txBody>
      </p:sp>
    </p:spTree>
    <p:extLst>
      <p:ext uri="{BB962C8B-B14F-4D97-AF65-F5344CB8AC3E}">
        <p14:creationId xmlns:p14="http://schemas.microsoft.com/office/powerpoint/2010/main" val="14589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Social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social changes have happened since your parents or grandparents were your age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important aspect these changes, and any you identified, is that each one creates corporate winners and losers!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8443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2000" dirty="0"/>
              <a:t>Smoking			Internet	</a:t>
            </a:r>
          </a:p>
          <a:p>
            <a:r>
              <a:rPr lang="en-CA" sz="2000" dirty="0"/>
              <a:t>Declining birth rate	</a:t>
            </a:r>
            <a:r>
              <a:rPr lang="en-CA" sz="2000" dirty="0" err="1" smtClean="0"/>
              <a:t>McMansions</a:t>
            </a:r>
            <a:endParaRPr lang="en-CA" sz="2000" dirty="0"/>
          </a:p>
          <a:p>
            <a:r>
              <a:rPr lang="en-CA" sz="2000" dirty="0"/>
              <a:t>PSE			</a:t>
            </a:r>
            <a:r>
              <a:rPr lang="en-CA" sz="2000" dirty="0" smtClean="0"/>
              <a:t>Marriage</a:t>
            </a:r>
            <a:endParaRPr lang="en-CA" sz="2000" dirty="0"/>
          </a:p>
          <a:p>
            <a:r>
              <a:rPr lang="en-CA" sz="2000" dirty="0"/>
              <a:t>Drinking and Driving	</a:t>
            </a:r>
            <a:r>
              <a:rPr lang="en-CA" sz="2000" dirty="0" smtClean="0"/>
              <a:t>Cell </a:t>
            </a:r>
            <a:r>
              <a:rPr lang="en-CA" sz="2000" dirty="0"/>
              <a:t>phones</a:t>
            </a:r>
          </a:p>
          <a:p>
            <a:r>
              <a:rPr lang="en-CA" sz="2000" dirty="0"/>
              <a:t>Globalization	</a:t>
            </a:r>
            <a:r>
              <a:rPr lang="en-CA" sz="2000" dirty="0" smtClean="0"/>
              <a:t>	Facebook</a:t>
            </a:r>
            <a:endParaRPr lang="en-CA" sz="2000" dirty="0"/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5924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After reading this chapter, you should be able to understand and articulate answers to the following questions: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general environment and why is it important to organizations?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are the features of Porter’s five forces industry analysis?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Explain how five forces analysis is useful to organizations.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are strategic groups and how are they useful to evaluating the environment?</a:t>
            </a:r>
          </a:p>
        </p:txBody>
      </p:sp>
    </p:spTree>
    <p:extLst>
      <p:ext uri="{BB962C8B-B14F-4D97-AF65-F5344CB8AC3E}">
        <p14:creationId xmlns:p14="http://schemas.microsoft.com/office/powerpoint/2010/main" val="396866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Women in the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 WWII (1940), with men away fighting the war, female labour force participation rates suddenly increased, including many traditionally male occupations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other things have influenced the number of women working?</a:t>
            </a:r>
          </a:p>
        </p:txBody>
      </p:sp>
    </p:spTree>
    <p:extLst>
      <p:ext uri="{BB962C8B-B14F-4D97-AF65-F5344CB8AC3E}">
        <p14:creationId xmlns:p14="http://schemas.microsoft.com/office/powerpoint/2010/main" val="15921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PESTEL Analysis -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Technological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segment centers on improvements in products and services that are provided by science.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Relevant factors include, for example, changes in the rate of new product development, increases in automation, and advancements in service industry delivery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From a computer on the desktop to a computer in your pocket (&amp; connected to internet 24/7)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Future technological changes will probably focus on greater integration of computer with human body, and by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intellegent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computers, decision making under complex situations (i.e. driving, cancer detection)</a:t>
            </a:r>
          </a:p>
        </p:txBody>
      </p:sp>
    </p:spTree>
    <p:extLst>
      <p:ext uri="{BB962C8B-B14F-4D97-AF65-F5344CB8AC3E}">
        <p14:creationId xmlns:p14="http://schemas.microsoft.com/office/powerpoint/2010/main" val="26536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Non-Computer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While computer / internet technology are probably most obvious to us in our day-to-day lives, technology and technological change is everywhere!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Robotics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Energy (solar, wind, LNG fracking, nuclear)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Dramatically improved car gas mileage (k/100k) &amp; safety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Sensors – tracking, store shelves, active bar codes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Cameras – from Photoshop to security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Even, automatic vacuum cleaners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PESTEL –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859" y="1523998"/>
            <a:ext cx="4526282" cy="452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environmental segment involves the physical characteristics &amp; conditions within org operates</a:t>
            </a:r>
          </a:p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Includes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factors such as natural disasters, pollution levels, and weather patterns (i.e. bottled water example)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Increased social awareness, community activism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Long term verses short term orientation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Environmental reviews, &amp; Social License to Operate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Costs of pollution, garbage disposal (zoo poop)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Reduce, Reuse, Recycle 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1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Business Op?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492569"/>
            <a:ext cx="6019800" cy="45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PESTEL Analysis - Legal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legal segment centers on how the laws, regulations &amp; courts influence business activity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Examples include employment laws, health &amp; safety regulations, discrimination &amp; antitrust laws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Intellectual property rights  are a particularly daunting aspect of the legal segment for many org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Arguably equally important to the laws themselves, are the potential for change / degree of stability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North Pole Inc.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are the PESTEL (Political, Economic, Social, Technological, Environment, &amp; Legal) that might affect Santa over the next 3 to 5 years?</a:t>
            </a:r>
          </a:p>
        </p:txBody>
      </p:sp>
    </p:spTree>
    <p:extLst>
      <p:ext uri="{BB962C8B-B14F-4D97-AF65-F5344CB8AC3E}">
        <p14:creationId xmlns:p14="http://schemas.microsoft.com/office/powerpoint/2010/main" val="16799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Takeaways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PESTEL reflects the general environment factors—political, economic, social, technological, environmental, and legal—that can crush an organization. </a:t>
            </a: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 many cases, executives can prevent such outcomes by performing a PESTEL analysis to diagnose where in the general environment important opportunities and threats might arise</a:t>
            </a:r>
          </a:p>
        </p:txBody>
      </p:sp>
    </p:spTree>
    <p:extLst>
      <p:ext uri="{BB962C8B-B14F-4D97-AF65-F5344CB8AC3E}">
        <p14:creationId xmlns:p14="http://schemas.microsoft.com/office/powerpoint/2010/main" val="39613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13283"/>
            <a:ext cx="7886700" cy="41636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Arial" panose="020B0604020202020204" pitchFamily="34" charset="0"/>
                <a:cs typeface="Arial" panose="020B0604020202020204" pitchFamily="34" charset="0"/>
              </a:rPr>
              <a:t>For teaching in two 90-minute </a:t>
            </a:r>
            <a:r>
              <a:rPr lang="en-CA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classes/</a:t>
            </a:r>
            <a:r>
              <a:rPr lang="en-CA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wk</a:t>
            </a:r>
            <a:r>
              <a:rPr lang="en-CA" sz="5400" b="1" dirty="0">
                <a:latin typeface="Arial" panose="020B0604020202020204" pitchFamily="34" charset="0"/>
                <a:cs typeface="Arial" panose="020B0604020202020204" pitchFamily="34" charset="0"/>
              </a:rPr>
              <a:t>, possible </a:t>
            </a:r>
            <a:r>
              <a:rPr lang="en-CA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break </a:t>
            </a:r>
            <a:r>
              <a:rPr lang="en-CA" sz="5400" b="1" dirty="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22778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39" y="1560125"/>
            <a:ext cx="6827521" cy="448435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Let’s take a vacation!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545080"/>
            <a:ext cx="8107680" cy="36318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Arial" panose="020B0604020202020204" pitchFamily="34" charset="0"/>
                <a:cs typeface="Arial" panose="020B0604020202020204" pitchFamily="34" charset="0"/>
              </a:rPr>
              <a:t>Demographics and You</a:t>
            </a:r>
            <a:r>
              <a:rPr lang="en-CA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CA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Tennis Clubs &amp; Other Unexpected Changes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175" y="1825625"/>
            <a:ext cx="4951175" cy="301974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269367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 the early 1980s, Tennis clubs were booming!</a:t>
            </a: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Now, Tennis clubs are struggling</a:t>
            </a: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71613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" y="1690689"/>
            <a:ext cx="7355248" cy="4569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Canada -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Those Baby-Boomers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b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Load 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- http://</a:t>
            </a:r>
            <a:r>
              <a:rPr lang="en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www12.statcan.gc.ca/census-recensement/2011/dp-pd/pyramid-pyramide/his/index-eng.cfm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904832" y="3903145"/>
            <a:ext cx="7355248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904832" y="5120641"/>
            <a:ext cx="7355248" cy="36032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Demographics, so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would happen if 20% of your local population left (moved away)?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would the impact be on local jobs, education, services, etc.? </a:t>
            </a:r>
            <a:endParaRPr lang="en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Local labour Force - finding jobs, finding employees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Goods – both buying and selling 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Housing prices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Health Care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New businesses, investment opportunities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Relative importance within province or region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4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It turns out that demographics are an excellent predictors of many things, including: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Marital status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Crime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Health (food)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Fertility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And Canada has 3 significant demographic trends  underway right now</a:t>
            </a:r>
          </a:p>
          <a:p>
            <a:pPr lvl="1"/>
            <a:r>
              <a:rPr lang="en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Aging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baby boomers </a:t>
            </a:r>
          </a:p>
          <a:p>
            <a:pPr lvl="1"/>
            <a:r>
              <a:rPr lang="en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Falling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birth rates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Urbanization</a:t>
            </a:r>
          </a:p>
        </p:txBody>
      </p:sp>
    </p:spTree>
    <p:extLst>
      <p:ext uri="{BB962C8B-B14F-4D97-AF65-F5344CB8AC3E}">
        <p14:creationId xmlns:p14="http://schemas.microsoft.com/office/powerpoint/2010/main" val="11414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Your Economic Life in 1 Slide!!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1027"/>
          <p:cNvSpPr>
            <a:spLocks noChangeShapeType="1"/>
          </p:cNvSpPr>
          <p:nvPr/>
        </p:nvSpPr>
        <p:spPr bwMode="auto">
          <a:xfrm>
            <a:off x="1676400" y="1569720"/>
            <a:ext cx="0" cy="396240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Line 1028"/>
          <p:cNvSpPr>
            <a:spLocks noChangeShapeType="1"/>
          </p:cNvSpPr>
          <p:nvPr/>
        </p:nvSpPr>
        <p:spPr bwMode="auto">
          <a:xfrm flipH="1" flipV="1">
            <a:off x="1676400" y="5494020"/>
            <a:ext cx="7086600" cy="3810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4495800" y="5927408"/>
            <a:ext cx="601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AGE</a:t>
            </a:r>
          </a:p>
        </p:txBody>
      </p:sp>
      <p:sp>
        <p:nvSpPr>
          <p:cNvPr id="9" name="Text Box 1030"/>
          <p:cNvSpPr txBox="1">
            <a:spLocks noChangeArrowheads="1"/>
          </p:cNvSpPr>
          <p:nvPr/>
        </p:nvSpPr>
        <p:spPr bwMode="auto">
          <a:xfrm>
            <a:off x="1676400" y="5532120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/>
              <a:t>0        10        20         30        40        50        60        70        80</a:t>
            </a:r>
          </a:p>
        </p:txBody>
      </p:sp>
      <p:sp>
        <p:nvSpPr>
          <p:cNvPr id="10" name="Text Box 1031"/>
          <p:cNvSpPr txBox="1">
            <a:spLocks noChangeArrowheads="1"/>
          </p:cNvSpPr>
          <p:nvPr/>
        </p:nvSpPr>
        <p:spPr bwMode="auto">
          <a:xfrm>
            <a:off x="212725" y="2179320"/>
            <a:ext cx="1025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INCOME</a:t>
            </a:r>
            <a:endParaRPr lang="en-US" dirty="0"/>
          </a:p>
        </p:txBody>
      </p:sp>
      <p:grpSp>
        <p:nvGrpSpPr>
          <p:cNvPr id="11" name="Group 1032"/>
          <p:cNvGrpSpPr>
            <a:grpSpLocks/>
          </p:cNvGrpSpPr>
          <p:nvPr/>
        </p:nvGrpSpPr>
        <p:grpSpPr bwMode="auto">
          <a:xfrm>
            <a:off x="152400" y="2649220"/>
            <a:ext cx="8991600" cy="2501900"/>
            <a:chOff x="96" y="2018"/>
            <a:chExt cx="5664" cy="1576"/>
          </a:xfrm>
        </p:grpSpPr>
        <p:grpSp>
          <p:nvGrpSpPr>
            <p:cNvPr id="12" name="Group 1033"/>
            <p:cNvGrpSpPr>
              <a:grpSpLocks/>
            </p:cNvGrpSpPr>
            <p:nvPr/>
          </p:nvGrpSpPr>
          <p:grpSpPr bwMode="auto">
            <a:xfrm>
              <a:off x="1082" y="2018"/>
              <a:ext cx="4678" cy="1576"/>
              <a:chOff x="1082" y="2018"/>
              <a:chExt cx="4678" cy="1576"/>
            </a:xfrm>
          </p:grpSpPr>
          <p:sp>
            <p:nvSpPr>
              <p:cNvPr id="14" name="Line 1034"/>
              <p:cNvSpPr>
                <a:spLocks noChangeShapeType="1"/>
              </p:cNvSpPr>
              <p:nvPr/>
            </p:nvSpPr>
            <p:spPr bwMode="auto">
              <a:xfrm>
                <a:off x="1082" y="3168"/>
                <a:ext cx="192" cy="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" name="Line 1035"/>
              <p:cNvSpPr>
                <a:spLocks noChangeShapeType="1"/>
              </p:cNvSpPr>
              <p:nvPr/>
            </p:nvSpPr>
            <p:spPr bwMode="auto">
              <a:xfrm>
                <a:off x="1356" y="3260"/>
                <a:ext cx="36" cy="24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Line 1036"/>
              <p:cNvSpPr>
                <a:spLocks noChangeShapeType="1"/>
              </p:cNvSpPr>
              <p:nvPr/>
            </p:nvSpPr>
            <p:spPr bwMode="auto">
              <a:xfrm flipV="1">
                <a:off x="1488" y="3584"/>
                <a:ext cx="296" cy="1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Line 1037"/>
              <p:cNvSpPr>
                <a:spLocks noChangeShapeType="1"/>
              </p:cNvSpPr>
              <p:nvPr/>
            </p:nvSpPr>
            <p:spPr bwMode="auto">
              <a:xfrm>
                <a:off x="1870" y="3216"/>
                <a:ext cx="2" cy="288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Line 1038"/>
              <p:cNvSpPr>
                <a:spLocks noChangeShapeType="1"/>
              </p:cNvSpPr>
              <p:nvPr/>
            </p:nvSpPr>
            <p:spPr bwMode="auto">
              <a:xfrm>
                <a:off x="1968" y="3120"/>
                <a:ext cx="298" cy="6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" name="Line 1039"/>
              <p:cNvSpPr>
                <a:spLocks noChangeShapeType="1"/>
              </p:cNvSpPr>
              <p:nvPr/>
            </p:nvSpPr>
            <p:spPr bwMode="auto">
              <a:xfrm>
                <a:off x="2338" y="2832"/>
                <a:ext cx="110" cy="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Line 1040"/>
              <p:cNvSpPr>
                <a:spLocks noChangeShapeType="1"/>
              </p:cNvSpPr>
              <p:nvPr/>
            </p:nvSpPr>
            <p:spPr bwMode="auto">
              <a:xfrm>
                <a:off x="2534" y="2592"/>
                <a:ext cx="42" cy="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" name="Line 1041"/>
              <p:cNvSpPr>
                <a:spLocks noChangeShapeType="1"/>
              </p:cNvSpPr>
              <p:nvPr/>
            </p:nvSpPr>
            <p:spPr bwMode="auto">
              <a:xfrm>
                <a:off x="2726" y="2018"/>
                <a:ext cx="610" cy="214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" name="Line 1042"/>
              <p:cNvSpPr>
                <a:spLocks noChangeShapeType="1"/>
              </p:cNvSpPr>
              <p:nvPr/>
            </p:nvSpPr>
            <p:spPr bwMode="auto">
              <a:xfrm>
                <a:off x="2448" y="2688"/>
                <a:ext cx="0" cy="164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Line 1043"/>
              <p:cNvSpPr>
                <a:spLocks noChangeShapeType="1"/>
              </p:cNvSpPr>
              <p:nvPr/>
            </p:nvSpPr>
            <p:spPr bwMode="auto">
              <a:xfrm>
                <a:off x="2638" y="2116"/>
                <a:ext cx="0" cy="214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Line 1044"/>
              <p:cNvSpPr>
                <a:spLocks noChangeShapeType="1"/>
              </p:cNvSpPr>
              <p:nvPr/>
            </p:nvSpPr>
            <p:spPr bwMode="auto">
              <a:xfrm>
                <a:off x="3312" y="2208"/>
                <a:ext cx="192" cy="48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Arc 1045"/>
              <p:cNvSpPr>
                <a:spLocks/>
              </p:cNvSpPr>
              <p:nvPr/>
            </p:nvSpPr>
            <p:spPr bwMode="auto">
              <a:xfrm>
                <a:off x="1260" y="3168"/>
                <a:ext cx="96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Arc 1046"/>
              <p:cNvSpPr>
                <a:spLocks/>
              </p:cNvSpPr>
              <p:nvPr/>
            </p:nvSpPr>
            <p:spPr bwMode="auto">
              <a:xfrm rot="5400000" flipH="1" flipV="1">
                <a:off x="2639" y="2019"/>
                <a:ext cx="96" cy="9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Arc 1048"/>
              <p:cNvSpPr>
                <a:spLocks/>
              </p:cNvSpPr>
              <p:nvPr/>
            </p:nvSpPr>
            <p:spPr bwMode="auto">
              <a:xfrm rot="5400000" flipH="1" flipV="1">
                <a:off x="2450" y="2591"/>
                <a:ext cx="96" cy="9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Arc 1049"/>
              <p:cNvSpPr>
                <a:spLocks/>
              </p:cNvSpPr>
              <p:nvPr/>
            </p:nvSpPr>
            <p:spPr bwMode="auto">
              <a:xfrm rot="5400000" flipH="1" flipV="1">
                <a:off x="2258" y="2831"/>
                <a:ext cx="96" cy="9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Arc 1050"/>
              <p:cNvSpPr>
                <a:spLocks/>
              </p:cNvSpPr>
              <p:nvPr/>
            </p:nvSpPr>
            <p:spPr bwMode="auto">
              <a:xfrm rot="5400000" flipH="1" flipV="1">
                <a:off x="1874" y="3119"/>
                <a:ext cx="96" cy="9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Text Box 1051"/>
              <p:cNvSpPr txBox="1">
                <a:spLocks noChangeArrowheads="1"/>
              </p:cNvSpPr>
              <p:nvPr/>
            </p:nvSpPr>
            <p:spPr bwMode="auto">
              <a:xfrm>
                <a:off x="2034" y="2659"/>
                <a:ext cx="43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9966FF"/>
                    </a:solidFill>
                  </a:rPr>
                  <a:t>Car -&gt;</a:t>
                </a:r>
              </a:p>
            </p:txBody>
          </p:sp>
          <p:sp>
            <p:nvSpPr>
              <p:cNvPr id="33" name="Line 1053"/>
              <p:cNvSpPr>
                <a:spLocks noChangeShapeType="1"/>
              </p:cNvSpPr>
              <p:nvPr/>
            </p:nvSpPr>
            <p:spPr bwMode="auto">
              <a:xfrm>
                <a:off x="2256" y="2928"/>
                <a:ext cx="0" cy="216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Text Box 1054"/>
              <p:cNvSpPr txBox="1">
                <a:spLocks noChangeArrowheads="1"/>
              </p:cNvSpPr>
              <p:nvPr/>
            </p:nvSpPr>
            <p:spPr bwMode="auto">
              <a:xfrm>
                <a:off x="2049" y="2430"/>
                <a:ext cx="62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9966FF"/>
                    </a:solidFill>
                  </a:rPr>
                  <a:t>House -&gt;</a:t>
                </a:r>
              </a:p>
            </p:txBody>
          </p:sp>
          <p:sp>
            <p:nvSpPr>
              <p:cNvPr id="35" name="Text Box 1055"/>
              <p:cNvSpPr txBox="1">
                <a:spLocks noChangeArrowheads="1"/>
              </p:cNvSpPr>
              <p:nvPr/>
            </p:nvSpPr>
            <p:spPr bwMode="auto">
              <a:xfrm>
                <a:off x="2246" y="2169"/>
                <a:ext cx="52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9966FF"/>
                    </a:solidFill>
                  </a:rPr>
                  <a:t>Kids -&gt;</a:t>
                </a:r>
              </a:p>
            </p:txBody>
          </p:sp>
          <p:sp>
            <p:nvSpPr>
              <p:cNvPr id="36" name="Text Box 1056"/>
              <p:cNvSpPr txBox="1">
                <a:spLocks noChangeArrowheads="1"/>
              </p:cNvSpPr>
              <p:nvPr/>
            </p:nvSpPr>
            <p:spPr bwMode="auto">
              <a:xfrm>
                <a:off x="1872" y="2947"/>
                <a:ext cx="43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9966FF"/>
                    </a:solidFill>
                  </a:rPr>
                  <a:t>Apt -&gt;</a:t>
                </a:r>
              </a:p>
            </p:txBody>
          </p:sp>
          <p:sp>
            <p:nvSpPr>
              <p:cNvPr id="37" name="Line 1057"/>
              <p:cNvSpPr>
                <a:spLocks noChangeShapeType="1"/>
              </p:cNvSpPr>
              <p:nvPr/>
            </p:nvSpPr>
            <p:spPr bwMode="auto">
              <a:xfrm>
                <a:off x="2630" y="2304"/>
                <a:ext cx="10" cy="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Line 1058"/>
              <p:cNvSpPr>
                <a:spLocks noChangeShapeType="1"/>
              </p:cNvSpPr>
              <p:nvPr/>
            </p:nvSpPr>
            <p:spPr bwMode="auto">
              <a:xfrm>
                <a:off x="2548" y="2400"/>
                <a:ext cx="0" cy="192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Arc 1059"/>
              <p:cNvSpPr>
                <a:spLocks/>
              </p:cNvSpPr>
              <p:nvPr/>
            </p:nvSpPr>
            <p:spPr bwMode="auto">
              <a:xfrm rot="5400000" flipH="1" flipV="1">
                <a:off x="2550" y="2303"/>
                <a:ext cx="96" cy="9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Line 1060"/>
              <p:cNvSpPr>
                <a:spLocks noChangeShapeType="1"/>
              </p:cNvSpPr>
              <p:nvPr/>
            </p:nvSpPr>
            <p:spPr bwMode="auto">
              <a:xfrm>
                <a:off x="3552" y="2448"/>
                <a:ext cx="192" cy="48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Line 1061"/>
              <p:cNvSpPr>
                <a:spLocks noChangeShapeType="1"/>
              </p:cNvSpPr>
              <p:nvPr/>
            </p:nvSpPr>
            <p:spPr bwMode="auto">
              <a:xfrm>
                <a:off x="3792" y="2690"/>
                <a:ext cx="192" cy="48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Line 1062"/>
              <p:cNvSpPr>
                <a:spLocks noChangeShapeType="1"/>
              </p:cNvSpPr>
              <p:nvPr/>
            </p:nvSpPr>
            <p:spPr bwMode="auto">
              <a:xfrm>
                <a:off x="4032" y="2932"/>
                <a:ext cx="192" cy="48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" name="Line 1063"/>
              <p:cNvSpPr>
                <a:spLocks noChangeShapeType="1"/>
              </p:cNvSpPr>
              <p:nvPr/>
            </p:nvSpPr>
            <p:spPr bwMode="auto">
              <a:xfrm flipV="1">
                <a:off x="3500" y="2448"/>
                <a:ext cx="48" cy="24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" name="Line 1064"/>
              <p:cNvSpPr>
                <a:spLocks noChangeShapeType="1"/>
              </p:cNvSpPr>
              <p:nvPr/>
            </p:nvSpPr>
            <p:spPr bwMode="auto">
              <a:xfrm flipV="1">
                <a:off x="3744" y="2688"/>
                <a:ext cx="48" cy="24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Line 1065"/>
              <p:cNvSpPr>
                <a:spLocks noChangeShapeType="1"/>
              </p:cNvSpPr>
              <p:nvPr/>
            </p:nvSpPr>
            <p:spPr bwMode="auto">
              <a:xfrm flipV="1">
                <a:off x="3984" y="2932"/>
                <a:ext cx="48" cy="240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Arc 1066"/>
              <p:cNvSpPr>
                <a:spLocks/>
              </p:cNvSpPr>
              <p:nvPr/>
            </p:nvSpPr>
            <p:spPr bwMode="auto">
              <a:xfrm rot="16200000" flipH="1" flipV="1">
                <a:off x="1775" y="3487"/>
                <a:ext cx="96" cy="9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" name="Arc 1067"/>
              <p:cNvSpPr>
                <a:spLocks/>
              </p:cNvSpPr>
              <p:nvPr/>
            </p:nvSpPr>
            <p:spPr bwMode="auto">
              <a:xfrm flipH="1" flipV="1">
                <a:off x="1392" y="3496"/>
                <a:ext cx="96" cy="9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Line 1068"/>
              <p:cNvSpPr>
                <a:spLocks noChangeShapeType="1"/>
              </p:cNvSpPr>
              <p:nvPr/>
            </p:nvSpPr>
            <p:spPr bwMode="auto">
              <a:xfrm flipV="1">
                <a:off x="4224" y="3312"/>
                <a:ext cx="1536" cy="106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Text Box 1069"/>
              <p:cNvSpPr txBox="1">
                <a:spLocks noChangeArrowheads="1"/>
              </p:cNvSpPr>
              <p:nvPr/>
            </p:nvSpPr>
            <p:spPr bwMode="auto">
              <a:xfrm>
                <a:off x="2736" y="2707"/>
                <a:ext cx="1008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9966FF"/>
                    </a:solidFill>
                  </a:rPr>
                  <a:t>Pay-off Loans -&gt;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9966FF"/>
                    </a:solidFill>
                  </a:rPr>
                  <a:t>Payoff Mortgage -&gt;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9966FF"/>
                    </a:solidFill>
                  </a:rPr>
                  <a:t>Kids finish PS -&gt;</a:t>
                </a:r>
              </a:p>
            </p:txBody>
          </p:sp>
        </p:grpSp>
        <p:sp>
          <p:nvSpPr>
            <p:cNvPr id="13" name="Text Box 1070"/>
            <p:cNvSpPr txBox="1">
              <a:spLocks noChangeArrowheads="1"/>
            </p:cNvSpPr>
            <p:nvPr/>
          </p:nvSpPr>
          <p:spPr bwMode="auto">
            <a:xfrm>
              <a:off x="96" y="2025"/>
              <a:ext cx="7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EXPENSES</a:t>
              </a:r>
            </a:p>
          </p:txBody>
        </p:sp>
      </p:grpSp>
      <p:grpSp>
        <p:nvGrpSpPr>
          <p:cNvPr id="50" name="Group 1071"/>
          <p:cNvGrpSpPr>
            <a:grpSpLocks/>
          </p:cNvGrpSpPr>
          <p:nvPr/>
        </p:nvGrpSpPr>
        <p:grpSpPr bwMode="auto">
          <a:xfrm>
            <a:off x="1676400" y="1812608"/>
            <a:ext cx="7772400" cy="3871912"/>
            <a:chOff x="1056" y="1497"/>
            <a:chExt cx="4896" cy="2439"/>
          </a:xfrm>
        </p:grpSpPr>
        <p:sp>
          <p:nvSpPr>
            <p:cNvPr id="51" name="Text Box 1072"/>
            <p:cNvSpPr txBox="1">
              <a:spLocks noChangeArrowheads="1"/>
            </p:cNvSpPr>
            <p:nvPr/>
          </p:nvSpPr>
          <p:spPr bwMode="auto">
            <a:xfrm>
              <a:off x="2304" y="3523"/>
              <a:ext cx="6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rgbClr val="00FF00"/>
                  </a:solidFill>
                </a:rPr>
                <a:t>Graduate!</a:t>
              </a:r>
            </a:p>
          </p:txBody>
        </p:sp>
        <p:grpSp>
          <p:nvGrpSpPr>
            <p:cNvPr id="52" name="Group 1073"/>
            <p:cNvGrpSpPr>
              <a:grpSpLocks/>
            </p:cNvGrpSpPr>
            <p:nvPr/>
          </p:nvGrpSpPr>
          <p:grpSpPr bwMode="auto">
            <a:xfrm>
              <a:off x="1056" y="1497"/>
              <a:ext cx="4896" cy="2439"/>
              <a:chOff x="1056" y="1497"/>
              <a:chExt cx="4896" cy="2439"/>
            </a:xfrm>
          </p:grpSpPr>
          <p:sp>
            <p:nvSpPr>
              <p:cNvPr id="53" name="Line 1074"/>
              <p:cNvSpPr>
                <a:spLocks noChangeShapeType="1"/>
              </p:cNvSpPr>
              <p:nvPr/>
            </p:nvSpPr>
            <p:spPr bwMode="auto">
              <a:xfrm flipV="1">
                <a:off x="2154" y="3650"/>
                <a:ext cx="150" cy="10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" name="Line 1075"/>
              <p:cNvSpPr>
                <a:spLocks noChangeShapeType="1"/>
              </p:cNvSpPr>
              <p:nvPr/>
            </p:nvSpPr>
            <p:spPr bwMode="auto">
              <a:xfrm>
                <a:off x="1056" y="3794"/>
                <a:ext cx="672" cy="0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" name="Arc 1076"/>
              <p:cNvSpPr>
                <a:spLocks/>
              </p:cNvSpPr>
              <p:nvPr/>
            </p:nvSpPr>
            <p:spPr bwMode="auto">
              <a:xfrm>
                <a:off x="1544" y="3520"/>
                <a:ext cx="444" cy="276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16667 w 16667"/>
                  <a:gd name="T1" fmla="*/ 13739 h 20677"/>
                  <a:gd name="T2" fmla="*/ 6246 w 16667"/>
                  <a:gd name="T3" fmla="*/ 20677 h 20677"/>
                  <a:gd name="T4" fmla="*/ 0 w 16667"/>
                  <a:gd name="T5" fmla="*/ 0 h 20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67" h="20677" fill="none" extrusionOk="0">
                    <a:moveTo>
                      <a:pt x="16667" y="13739"/>
                    </a:moveTo>
                    <a:cubicBezTo>
                      <a:pt x="13954" y="17029"/>
                      <a:pt x="10328" y="19443"/>
                      <a:pt x="6246" y="20677"/>
                    </a:cubicBezTo>
                  </a:path>
                  <a:path w="16667" h="20677" stroke="0" extrusionOk="0">
                    <a:moveTo>
                      <a:pt x="16667" y="13739"/>
                    </a:moveTo>
                    <a:cubicBezTo>
                      <a:pt x="13954" y="17029"/>
                      <a:pt x="10328" y="19443"/>
                      <a:pt x="6246" y="20677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Arc 1077"/>
              <p:cNvSpPr>
                <a:spLocks/>
              </p:cNvSpPr>
              <p:nvPr/>
            </p:nvSpPr>
            <p:spPr bwMode="auto">
              <a:xfrm rot="10800000">
                <a:off x="1888" y="3660"/>
                <a:ext cx="444" cy="276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16667 w 16667"/>
                  <a:gd name="T1" fmla="*/ 13739 h 20677"/>
                  <a:gd name="T2" fmla="*/ 6246 w 16667"/>
                  <a:gd name="T3" fmla="*/ 20677 h 20677"/>
                  <a:gd name="T4" fmla="*/ 0 w 16667"/>
                  <a:gd name="T5" fmla="*/ 0 h 20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67" h="20677" fill="none" extrusionOk="0">
                    <a:moveTo>
                      <a:pt x="16667" y="13739"/>
                    </a:moveTo>
                    <a:cubicBezTo>
                      <a:pt x="13954" y="17029"/>
                      <a:pt x="10328" y="19443"/>
                      <a:pt x="6246" y="20677"/>
                    </a:cubicBezTo>
                  </a:path>
                  <a:path w="16667" h="20677" stroke="0" extrusionOk="0">
                    <a:moveTo>
                      <a:pt x="16667" y="13739"/>
                    </a:moveTo>
                    <a:cubicBezTo>
                      <a:pt x="13954" y="17029"/>
                      <a:pt x="10328" y="19443"/>
                      <a:pt x="6246" y="20677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" name="Line 1078"/>
              <p:cNvSpPr>
                <a:spLocks noChangeShapeType="1"/>
              </p:cNvSpPr>
              <p:nvPr/>
            </p:nvSpPr>
            <p:spPr bwMode="auto">
              <a:xfrm rot="5400000" flipH="1" flipV="1">
                <a:off x="4170" y="1750"/>
                <a:ext cx="0" cy="864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" name="Line 1079"/>
              <p:cNvSpPr>
                <a:spLocks noChangeShapeType="1"/>
              </p:cNvSpPr>
              <p:nvPr/>
            </p:nvSpPr>
            <p:spPr bwMode="auto">
              <a:xfrm rot="16200000" flipV="1">
                <a:off x="4170" y="2586"/>
                <a:ext cx="1034" cy="226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" name="Line 1080"/>
              <p:cNvSpPr>
                <a:spLocks noChangeShapeType="1"/>
              </p:cNvSpPr>
              <p:nvPr/>
            </p:nvSpPr>
            <p:spPr bwMode="auto">
              <a:xfrm rot="5400000" flipH="1" flipV="1">
                <a:off x="5240" y="2672"/>
                <a:ext cx="72" cy="968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0" name="Line 1081"/>
              <p:cNvSpPr>
                <a:spLocks noChangeShapeType="1"/>
              </p:cNvSpPr>
              <p:nvPr/>
            </p:nvSpPr>
            <p:spPr bwMode="auto">
              <a:xfrm rot="5400000">
                <a:off x="1944" y="3340"/>
                <a:ext cx="672" cy="0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1" name="Line 1082"/>
              <p:cNvSpPr>
                <a:spLocks noChangeShapeType="1"/>
              </p:cNvSpPr>
              <p:nvPr/>
            </p:nvSpPr>
            <p:spPr bwMode="auto">
              <a:xfrm rot="5400000" flipH="1" flipV="1">
                <a:off x="2370" y="2236"/>
                <a:ext cx="688" cy="888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2" name="Line 1083"/>
              <p:cNvSpPr>
                <a:spLocks noChangeShapeType="1"/>
              </p:cNvSpPr>
              <p:nvPr/>
            </p:nvSpPr>
            <p:spPr bwMode="auto">
              <a:xfrm rot="5400000" flipH="1" flipV="1">
                <a:off x="3368" y="1960"/>
                <a:ext cx="160" cy="600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63" name="Group 1084"/>
              <p:cNvGrpSpPr>
                <a:grpSpLocks/>
              </p:cNvGrpSpPr>
              <p:nvPr/>
            </p:nvGrpSpPr>
            <p:grpSpPr bwMode="auto">
              <a:xfrm>
                <a:off x="2592" y="1497"/>
                <a:ext cx="2592" cy="999"/>
                <a:chOff x="2592" y="1497"/>
                <a:chExt cx="2592" cy="999"/>
              </a:xfrm>
            </p:grpSpPr>
            <p:sp>
              <p:nvSpPr>
                <p:cNvPr id="67" name="Text Box 1085"/>
                <p:cNvSpPr txBox="1">
                  <a:spLocks noChangeArrowheads="1"/>
                </p:cNvSpPr>
                <p:nvPr/>
              </p:nvSpPr>
              <p:spPr bwMode="auto">
                <a:xfrm>
                  <a:off x="2592" y="1497"/>
                  <a:ext cx="25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DEBT</a:t>
                  </a:r>
                  <a:r>
                    <a:rPr lang="en-US" dirty="0">
                      <a:solidFill>
                        <a:srgbClr val="FFFF00"/>
                      </a:solidFill>
                    </a:rPr>
                    <a:t>                        </a:t>
                  </a:r>
                  <a:r>
                    <a:rPr lang="en-US" dirty="0">
                      <a:solidFill>
                        <a:srgbClr val="008000"/>
                      </a:solidFill>
                    </a:rPr>
                    <a:t>SAVINGS</a:t>
                  </a:r>
                </a:p>
              </p:txBody>
            </p:sp>
            <p:sp>
              <p:nvSpPr>
                <p:cNvPr id="68" name="AutoShape 1086"/>
                <p:cNvSpPr>
                  <a:spLocks noChangeArrowheads="1"/>
                </p:cNvSpPr>
                <p:nvPr/>
              </p:nvSpPr>
              <p:spPr bwMode="auto">
                <a:xfrm>
                  <a:off x="2784" y="1728"/>
                  <a:ext cx="144" cy="672"/>
                </a:xfrm>
                <a:prstGeom prst="downArrow">
                  <a:avLst>
                    <a:gd name="adj1" fmla="val 50000"/>
                    <a:gd name="adj2" fmla="val 116667"/>
                  </a:avLst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" name="AutoShape 1087"/>
                <p:cNvSpPr>
                  <a:spLocks noChangeArrowheads="1"/>
                </p:cNvSpPr>
                <p:nvPr/>
              </p:nvSpPr>
              <p:spPr bwMode="auto">
                <a:xfrm>
                  <a:off x="4320" y="1728"/>
                  <a:ext cx="144" cy="768"/>
                </a:xfrm>
                <a:prstGeom prst="downArrow">
                  <a:avLst>
                    <a:gd name="adj1" fmla="val 50000"/>
                    <a:gd name="adj2" fmla="val 133333"/>
                  </a:avLst>
                </a:prstGeom>
                <a:solidFill>
                  <a:srgbClr val="00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64" name="Line 1088"/>
              <p:cNvSpPr>
                <a:spLocks noChangeShapeType="1"/>
              </p:cNvSpPr>
              <p:nvPr/>
            </p:nvSpPr>
            <p:spPr bwMode="auto">
              <a:xfrm rot="16200000" flipH="1">
                <a:off x="5149" y="2797"/>
                <a:ext cx="382" cy="1128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5" name="Text Box 1089"/>
              <p:cNvSpPr txBox="1">
                <a:spLocks noChangeArrowheads="1"/>
              </p:cNvSpPr>
              <p:nvPr/>
            </p:nvSpPr>
            <p:spPr bwMode="auto">
              <a:xfrm>
                <a:off x="5040" y="2947"/>
                <a:ext cx="81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00FF00"/>
                    </a:solidFill>
                  </a:rPr>
                  <a:t>Good Pension</a:t>
                </a:r>
              </a:p>
            </p:txBody>
          </p:sp>
          <p:sp>
            <p:nvSpPr>
              <p:cNvPr id="66" name="Text Box 1090"/>
              <p:cNvSpPr txBox="1">
                <a:spLocks noChangeArrowheads="1"/>
              </p:cNvSpPr>
              <p:nvPr/>
            </p:nvSpPr>
            <p:spPr bwMode="auto">
              <a:xfrm>
                <a:off x="5136" y="3456"/>
                <a:ext cx="81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00FF00"/>
                    </a:solidFill>
                  </a:rPr>
                  <a:t>Bad  Pension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56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Seeing this Less Often?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476542"/>
            <a:ext cx="6949440" cy="46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27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From, Children as Economic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Asset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(Maine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USA Fishing Plant) 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30327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Most died (est. 7/10) &amp; birthing was often fatal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Little helping hands ASAP (farming…)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Urbanization &amp; factories at 6 yr.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Retirement plan (if you lived past 40)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pic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87" y="1901825"/>
            <a:ext cx="4563534" cy="31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9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Now, Children as an 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Economic 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3291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Most live 99%</a:t>
            </a: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Expensive to raise, now that mom’s not home… </a:t>
            </a: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Temporary loss of ‘Moms’ income &amp; career impact on Mom</a:t>
            </a: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17-22 years of education before production years start, &amp; limited ROI (unlike history)</a:t>
            </a: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High expectations (Toys Unlimited)!!</a:t>
            </a:r>
          </a:p>
        </p:txBody>
      </p:sp>
      <p:pic>
        <p:nvPicPr>
          <p:cNvPr id="4" name="Picture 8" descr="pi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70" y="1825625"/>
            <a:ext cx="315468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Demographics &amp; Birthrate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If 2.1 children per couple are the sustainable birthrate (for obvious reasons!), what does Canada’s birthrate of 1.67 children per couple mean?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Just for comparison, a birth rate of 1.3 reduces the countries working population by one-third (33%) every generation (35 years)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Spain is 1.4, Italy 1.2, Russia 1.2….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What impact on these cultures?</a:t>
            </a:r>
          </a:p>
        </p:txBody>
      </p:sp>
    </p:spTree>
    <p:extLst>
      <p:ext uri="{BB962C8B-B14F-4D97-AF65-F5344CB8AC3E}">
        <p14:creationId xmlns:p14="http://schemas.microsoft.com/office/powerpoint/2010/main" val="13307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Maybe Somewhere French…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34" y="1766889"/>
            <a:ext cx="8647366" cy="39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Why are Birth Rates Falling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Cultural norms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Social change in role of females - home/babies to jobs [100% to 10%] 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Birth Control = have children when you want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Female education = greater opportunities, &amp; Op costs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Starting later (marriage &amp; children) </a:t>
            </a:r>
          </a:p>
          <a:p>
            <a:pPr lvl="1"/>
            <a:r>
              <a:rPr lang="en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self-sufficient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Higher expectations / costs of Kids today </a:t>
            </a:r>
          </a:p>
        </p:txBody>
      </p:sp>
    </p:spTree>
    <p:extLst>
      <p:ext uri="{BB962C8B-B14F-4D97-AF65-F5344CB8AC3E}">
        <p14:creationId xmlns:p14="http://schemas.microsoft.com/office/powerpoint/2010/main" val="18063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 know, Immigration will solve our Problem… 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79" y="1690689"/>
            <a:ext cx="5958842" cy="446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Not Just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Canada, Global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Birthrates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History: 1750-1850-1B, 1950-85-3B, 85-2000-6B 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Why? (infant mortality, Life exp.)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How? (Better health care public &amp; primary, new medicines, more food</a:t>
            </a:r>
            <a:r>
              <a:rPr lang="en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International Birth Rates…..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44 most advanced countries 1.6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Middle tier 2.9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Developing </a:t>
            </a:r>
            <a:r>
              <a:rPr lang="en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5.0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 know, Immigration will Solve our Problem…  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Source: http://esa.un.org/unpp/</a:t>
            </a: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pic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77" y="1675449"/>
            <a:ext cx="6715304" cy="452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3566160" y="2788920"/>
            <a:ext cx="4267200" cy="182880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buFont typeface="Wingdings" charset="0"/>
              <a:buNone/>
            </a:pPr>
            <a:r>
              <a:rPr lang="en-US" sz="1600" dirty="0" smtClean="0">
                <a:solidFill>
                  <a:srgbClr val="80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 rate - 1.67 babies per couple…</a:t>
            </a:r>
          </a:p>
          <a:p>
            <a:pPr lvl="1">
              <a:buFontTx/>
              <a:buNone/>
            </a:pPr>
            <a:r>
              <a:rPr lang="en-US" sz="1600" dirty="0" smtClean="0">
                <a:solidFill>
                  <a:srgbClr val="80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[2.1 is replacement level]</a:t>
            </a:r>
          </a:p>
          <a:p>
            <a:pPr marL="176213" indent="-176213">
              <a:buFont typeface="Wingdings" charset="0"/>
              <a:buNone/>
            </a:pPr>
            <a:r>
              <a:rPr lang="en-US" sz="1600" dirty="0" smtClean="0">
                <a:solidFill>
                  <a:srgbClr val="80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for every 100 of us - working adults in Northern BC - there will only be 75 to take our places</a:t>
            </a:r>
            <a:endParaRPr lang="en-US" sz="1600" dirty="0">
              <a:solidFill>
                <a:srgbClr val="800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flipH="1">
            <a:off x="2026920" y="4404360"/>
            <a:ext cx="566928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55081" y="417576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CC0000"/>
                </a:solidFill>
              </a:rPr>
              <a:t>Replacement Rate</a:t>
            </a:r>
          </a:p>
        </p:txBody>
      </p:sp>
    </p:spTree>
    <p:extLst>
      <p:ext uri="{BB962C8B-B14F-4D97-AF65-F5344CB8AC3E}">
        <p14:creationId xmlns:p14="http://schemas.microsoft.com/office/powerpoint/2010/main" val="10544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Fertility Rates, Selected Countries</a:t>
            </a:r>
          </a:p>
        </p:txBody>
      </p:sp>
      <p:pic>
        <p:nvPicPr>
          <p:cNvPr id="8" name="Picture 4" descr="ec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" y="1772816"/>
            <a:ext cx="8046720" cy="44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5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Female Labour Force Participation Rates</a:t>
            </a:r>
          </a:p>
        </p:txBody>
      </p:sp>
      <p:pic>
        <p:nvPicPr>
          <p:cNvPr id="8" name="Picture 4" descr="p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77" y="1906415"/>
            <a:ext cx="3780245" cy="40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Urbanization - BC Pop. change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(2001 to 2006)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825625"/>
            <a:ext cx="363855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b="1" dirty="0">
                <a:solidFill>
                  <a:srgbClr val="FFC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-3%</a:t>
            </a:r>
          </a:p>
          <a:p>
            <a:pPr marL="0" indent="0">
              <a:buNone/>
            </a:pPr>
            <a:r>
              <a:rPr lang="en-CA" sz="2400" b="1" dirty="0">
                <a:solidFill>
                  <a:srgbClr val="FE52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-3.0% to -0.1%</a:t>
            </a:r>
          </a:p>
          <a:p>
            <a:pPr marL="0" indent="0">
              <a:buNone/>
            </a:pPr>
            <a:r>
              <a:rPr lang="en-CA" sz="2400" b="1" dirty="0">
                <a:solidFill>
                  <a:srgbClr val="D404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to +3.0%</a:t>
            </a:r>
          </a:p>
          <a:p>
            <a:pPr marL="0" indent="0">
              <a:buNone/>
            </a:pPr>
            <a:r>
              <a:rPr lang="en-CA" sz="2400" b="1" dirty="0">
                <a:solidFill>
                  <a:srgbClr val="6D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than +3</a:t>
            </a:r>
            <a:r>
              <a:rPr lang="en-CA" sz="2400" b="1" dirty="0" smtClean="0">
                <a:solidFill>
                  <a:srgbClr val="6D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[WHITE – Sparse pop.]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9" descr="pi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1825625"/>
            <a:ext cx="4467696" cy="368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112804"/>
              </p:ext>
            </p:extLst>
          </p:nvPr>
        </p:nvGraphicFramePr>
        <p:xfrm>
          <a:off x="585660" y="335280"/>
          <a:ext cx="7979219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3" imgW="25984200" imgH="14871700" progId="Excel.Sheet.8">
                  <p:embed/>
                </p:oleObj>
              </mc:Choice>
              <mc:Fallback>
                <p:oleObj name="Worksheet" r:id="rId3" imgW="25984200" imgH="14871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660" y="335280"/>
                        <a:ext cx="7979219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905000" y="2547938"/>
            <a:ext cx="762000" cy="2517775"/>
            <a:chOff x="1536" y="1653"/>
            <a:chExt cx="480" cy="1586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V="1">
              <a:off x="1680" y="1824"/>
              <a:ext cx="0" cy="1415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536" y="1653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993366"/>
                  </a:solidFill>
                </a:rPr>
                <a:t>ME!</a:t>
              </a: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1632" y="1824"/>
              <a:ext cx="96" cy="144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993366"/>
                </a:solidFill>
              </a:endParaRP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26279" y="3192016"/>
            <a:ext cx="4038600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80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1956, a newborn could </a:t>
            </a:r>
            <a:r>
              <a:rPr lang="en-US" dirty="0">
                <a:solidFill>
                  <a:srgbClr val="80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 to live just over 70 years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 child born today can expect to live for just over 80 years.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this </a:t>
            </a:r>
            <a:r>
              <a:rPr lang="en-US" dirty="0" smtClean="0">
                <a:solidFill>
                  <a:srgbClr val="80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for business?</a:t>
            </a:r>
            <a:endParaRPr lang="en-US" dirty="0">
              <a:solidFill>
                <a:srgbClr val="800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Who Works?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pic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" y="1275080"/>
            <a:ext cx="7635240" cy="494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4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First Nations Demographics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 2000, the First Nations birth rate was 23.4 births per 1,000 population -- more than twice the Canadian rate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Per couple, FN birthrate was 2.6 per couple verses 1.67 for all Canadians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As a result, by 2017, Aboriginal people aged 20 to 29 could make up 30% of those in their 20s in Saskatchewan; 24% in Manitoba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In three urban areas, more than half of the Aboriginal population was aged 24 and under: Regina (56%), Saskatoon (55%), and Prince Albert (56%) – [Prime childbearing years]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Terrace has ~30% FN/aboriginal population, with a birthrate double the non-aboriginal population…</a:t>
            </a:r>
          </a:p>
        </p:txBody>
      </p:sp>
    </p:spTree>
    <p:extLst>
      <p:ext uri="{BB962C8B-B14F-4D97-AF65-F5344CB8AC3E}">
        <p14:creationId xmlns:p14="http://schemas.microsoft.com/office/powerpoint/2010/main" val="6764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French and maybe some Skiing…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1966177"/>
            <a:ext cx="2877456" cy="4027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496" y="1977265"/>
            <a:ext cx="3418023" cy="40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Demographics &amp;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09575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Good Ideas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Luxury items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Anything for the Grandkids!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Old Age Homes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IT and Seniors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Discretionary Spending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Convenience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Passive Sports (golf)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825625"/>
            <a:ext cx="391668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Less Good Ideas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Funeral Home (not yet, but in 20 years….)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Children (parents buying)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Fun, but Dangerous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Physical or difficult to access (sports cars)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Active Sports (hockey)</a:t>
            </a:r>
          </a:p>
        </p:txBody>
      </p:sp>
    </p:spTree>
    <p:extLst>
      <p:ext uri="{BB962C8B-B14F-4D97-AF65-F5344CB8AC3E}">
        <p14:creationId xmlns:p14="http://schemas.microsoft.com/office/powerpoint/2010/main" val="24098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Labour Force predictions - 2031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0" y="2087881"/>
            <a:ext cx="4106699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00" y="2087881"/>
            <a:ext cx="4106699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3.3 Porter’s Five Forces Analysis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677" y="1886839"/>
            <a:ext cx="4958645" cy="39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Five Forces Analysis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Five forces analysis: Technique for understanding an industry, by examining the interactions among: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Competitors in an industry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Potential new entrants to the industry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Substitutes for the industry’s offerings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Suppliers to the industry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Industry’s buyers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Purpose of the analysis is to identify how much profit potential exists in an industry</a:t>
            </a:r>
          </a:p>
        </p:txBody>
      </p:sp>
    </p:spTree>
    <p:extLst>
      <p:ext uri="{BB962C8B-B14F-4D97-AF65-F5344CB8AC3E}">
        <p14:creationId xmlns:p14="http://schemas.microsoft.com/office/powerpoint/2010/main" val="4550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Porter’s Five Forces Model of Industry Competition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307322" y="2692956"/>
            <a:ext cx="0" cy="54538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2527372" y="4091804"/>
            <a:ext cx="818196" cy="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5285093" y="4089385"/>
            <a:ext cx="852141" cy="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V="1">
            <a:off x="4286405" y="4788353"/>
            <a:ext cx="0" cy="5377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3361456" y="3256957"/>
            <a:ext cx="1848592" cy="1531396"/>
            <a:chOff x="2282" y="1934"/>
            <a:chExt cx="1138" cy="1021"/>
          </a:xfrm>
        </p:grpSpPr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2316" y="1962"/>
              <a:ext cx="1104" cy="993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1" name="Picture 4" descr="des7290x_ex020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82" t="35490" r="38486" b="33672"/>
            <a:stretch>
              <a:fillRect/>
            </a:stretch>
          </p:blipFill>
          <p:spPr bwMode="auto">
            <a:xfrm>
              <a:off x="2282" y="1934"/>
              <a:ext cx="1115" cy="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3505241" y="1957252"/>
            <a:ext cx="1571449" cy="698645"/>
            <a:chOff x="2289" y="767"/>
            <a:chExt cx="1134" cy="475"/>
          </a:xfrm>
        </p:grpSpPr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2316" y="792"/>
              <a:ext cx="1107" cy="450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4" name="Picture 5" descr="des7290x_ex020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3" t="-93" r="38484" b="86168"/>
            <a:stretch>
              <a:fillRect/>
            </a:stretch>
          </p:blipFill>
          <p:spPr bwMode="auto">
            <a:xfrm>
              <a:off x="2289" y="767"/>
              <a:ext cx="1114" cy="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086390" y="1883687"/>
            <a:ext cx="19527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charset="0"/>
              </a:rPr>
              <a:t>Threat of</a:t>
            </a:r>
          </a:p>
          <a:p>
            <a:pPr algn="ctr"/>
            <a:r>
              <a:rPr lang="en-US" sz="2400" dirty="0">
                <a:latin typeface="Arial" charset="0"/>
              </a:rPr>
              <a:t>new entrants</a:t>
            </a:r>
          </a:p>
        </p:txBody>
      </p: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6212279" y="3817342"/>
            <a:ext cx="1516765" cy="508798"/>
            <a:chOff x="4124" y="2283"/>
            <a:chExt cx="964" cy="336"/>
          </a:xfrm>
        </p:grpSpPr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155" y="2310"/>
              <a:ext cx="933" cy="309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8" name="Picture 8" descr="des7290x_ex020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1" t="46335" r="1602" b="43932"/>
            <a:stretch>
              <a:fillRect/>
            </a:stretch>
          </p:blipFill>
          <p:spPr bwMode="auto">
            <a:xfrm>
              <a:off x="4124" y="2283"/>
              <a:ext cx="944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23"/>
          <p:cNvGrpSpPr>
            <a:grpSpLocks/>
          </p:cNvGrpSpPr>
          <p:nvPr/>
        </p:nvGrpSpPr>
        <p:grpSpPr bwMode="auto">
          <a:xfrm>
            <a:off x="1013733" y="3817342"/>
            <a:ext cx="1451650" cy="548924"/>
            <a:chOff x="638" y="2280"/>
            <a:chExt cx="964" cy="342"/>
          </a:xfrm>
        </p:grpSpPr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666" y="2310"/>
              <a:ext cx="936" cy="312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1" name="Picture 10" descr="des7290x_ex020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6" t="46242" r="79131" b="43993"/>
            <a:stretch>
              <a:fillRect/>
            </a:stretch>
          </p:blipFill>
          <p:spPr bwMode="auto">
            <a:xfrm>
              <a:off x="638" y="2280"/>
              <a:ext cx="940" cy="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4"/>
          <p:cNvGrpSpPr>
            <a:grpSpLocks/>
          </p:cNvGrpSpPr>
          <p:nvPr/>
        </p:nvGrpSpPr>
        <p:grpSpPr bwMode="auto">
          <a:xfrm>
            <a:off x="3440767" y="5362311"/>
            <a:ext cx="1691276" cy="549435"/>
            <a:chOff x="2294" y="3634"/>
            <a:chExt cx="1132" cy="341"/>
          </a:xfrm>
        </p:grpSpPr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2322" y="3660"/>
              <a:ext cx="1104" cy="315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4" name="Picture 12" descr="des7290x_ex020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87956" r="38486" b="2248"/>
            <a:stretch>
              <a:fillRect/>
            </a:stretch>
          </p:blipFill>
          <p:spPr bwMode="auto">
            <a:xfrm>
              <a:off x="2294" y="3634"/>
              <a:ext cx="1109" cy="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09955" y="3022609"/>
            <a:ext cx="2370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charset="0"/>
              </a:rPr>
              <a:t>Bargaining power of buyers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436291" y="2965647"/>
            <a:ext cx="26486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charset="0"/>
              </a:rPr>
              <a:t>Bargaining power of suppliers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5114790" y="5230153"/>
            <a:ext cx="28449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charset="0"/>
              </a:rPr>
              <a:t>Threat </a:t>
            </a:r>
            <a:r>
              <a:rPr lang="en-US" sz="2400" dirty="0" smtClean="0">
                <a:latin typeface="Arial" charset="0"/>
              </a:rPr>
              <a:t>of Substitute products &amp; </a:t>
            </a:r>
            <a:r>
              <a:rPr lang="en-US" sz="2400" dirty="0">
                <a:latin typeface="Arial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16043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Why is degree of Rivalry Important?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Degree of rivalry helps shape industry’s profit potential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When competition highest, prices wars often occur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 general, rivalry higher when: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growth rate of demand low, lack of new customers forces more comp. for existing customers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fixed costs high (firms fight for enough customers to cover these costs), although high costs tend to reduce (new) competition too…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competitors are not differentiated (forces firms to compete on price rather than product uniqueness)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exit barriers high (because firms do not have the option of leaving the industry gracefully)</a:t>
            </a:r>
          </a:p>
        </p:txBody>
      </p:sp>
    </p:spTree>
    <p:extLst>
      <p:ext uri="{BB962C8B-B14F-4D97-AF65-F5344CB8AC3E}">
        <p14:creationId xmlns:p14="http://schemas.microsoft.com/office/powerpoint/2010/main" val="17400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Why is degree of Rivalry Important? (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con’t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Rivalry higher (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con’t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Excess capacity exists (global car manufactures)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Capacity must be expanded in large increments to be efficient (hydro)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Product is perishable (food, airplane seats)</a:t>
            </a:r>
          </a:p>
        </p:txBody>
      </p:sp>
    </p:spTree>
    <p:extLst>
      <p:ext uri="{BB962C8B-B14F-4D97-AF65-F5344CB8AC3E}">
        <p14:creationId xmlns:p14="http://schemas.microsoft.com/office/powerpoint/2010/main" val="29586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Low Rivalry?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Low Rivalry more likely when:  </a:t>
            </a:r>
          </a:p>
          <a:p>
            <a:r>
              <a:rPr lang="en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economies of scale </a:t>
            </a:r>
            <a:r>
              <a:rPr lang="en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(because new entrants struggle to match incumbents’ prices)</a:t>
            </a:r>
          </a:p>
          <a:p>
            <a:r>
              <a:rPr lang="en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capital </a:t>
            </a: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requirements to enter are high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(because new entrants struggle to gather enough cash to get started), </a:t>
            </a:r>
          </a:p>
          <a:p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access to distribution channels is limited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(because new entrants struggle to get their offerings to customers), </a:t>
            </a:r>
          </a:p>
          <a:p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governmental policy discourages new entry, </a:t>
            </a:r>
            <a:r>
              <a:rPr lang="en-C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differentiation </a:t>
            </a: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among existing competitors is high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(because each incumbent has loyal customers that enjoy its unique features), </a:t>
            </a:r>
          </a:p>
          <a:p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switching costs are high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(because this discourages customers from trying new offerings)</a:t>
            </a:r>
          </a:p>
        </p:txBody>
      </p:sp>
    </p:spTree>
    <p:extLst>
      <p:ext uri="{BB962C8B-B14F-4D97-AF65-F5344CB8AC3E}">
        <p14:creationId xmlns:p14="http://schemas.microsoft.com/office/powerpoint/2010/main" val="32105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Why don’t Hydro companies have more competition?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1835607"/>
            <a:ext cx="5473700" cy="41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New Entrants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How easy can new companies enter the industry?</a:t>
            </a:r>
          </a:p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Deep industry knowledge, including innovation potential</a:t>
            </a:r>
          </a:p>
          <a:p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Govt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laws &amp; regulation, permits</a:t>
            </a:r>
          </a:p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Intellectual Property / manufacturing process</a:t>
            </a:r>
          </a:p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Relative portion of fixed costs (higher is harder to enter)</a:t>
            </a:r>
          </a:p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Access to suppliers of raw goods/production inputs</a:t>
            </a:r>
          </a:p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Experience, including attracting experienced staff</a:t>
            </a:r>
          </a:p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Quality Control</a:t>
            </a:r>
          </a:p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Brand / Consumer or buyer awareness</a:t>
            </a:r>
          </a:p>
          <a:p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And, deep $$ pockets to survive a price war!</a:t>
            </a:r>
          </a:p>
          <a:p>
            <a:pPr marL="0" indent="0">
              <a:buNone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We’re a successful business, why would we possibly care about the external environment (other than keeping our customers happy)?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factors, in your community, do you think could affect local business? Why?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slide for some general ideas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8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Porter’s Five Forces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Substitutes 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 addition to new competitors, who often engage in prices wars when entering the industry, new substitutes are another potential source of industry disruption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Substitutes are offerings that differ from the goods and services provided by the competitors in an industry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but that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fill similar consumer needs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Executives need to be constantly aware of other consumer possibilities, and especially changes or trends in these potential / partial competition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industries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Technology Change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New technologies are constantly discovered that tend to  lower costs, or increase features/quality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Consider what modern smart phones have done to industries such as GPS device manufacturers…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Innovation can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Incremental product improvement, Improved quality or functionality, or better service a sub-section of market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Brand new (pretty rare…)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Internal - Improved production, process, components, reliability, even innovative marketing!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Innovation may temporarily increase profits, attracting new competition.  However, more firms increase industry capacity and reduce prices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3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Porter’s Five Forces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Suppliers 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Who’s got more (relative) power, Suppliers or Manufacturers?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If suppliers, then prices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b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supplies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may increase over time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vice-versa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Vertical integration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b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even for electricity!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433" y="2524232"/>
            <a:ext cx="3170985" cy="36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Porter’s Five Forces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Suppliers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0895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Supplier are Powerful when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Relatively few suppliers in industry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Goods/Services relatively unique (not easy to substitute)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Supplier has significant cost advantage (transportation costs, high fixed costs, brand, quality, history, etc.)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High Buyer switching costs in changing vendor (sunk costs)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Low threat of backwards or vertical integration by buyers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Central or very important to buyer end goals/product</a:t>
            </a:r>
          </a:p>
        </p:txBody>
      </p:sp>
    </p:spTree>
    <p:extLst>
      <p:ext uri="{BB962C8B-B14F-4D97-AF65-F5344CB8AC3E}">
        <p14:creationId xmlns:p14="http://schemas.microsoft.com/office/powerpoint/2010/main" val="15447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Porter’s Five Forces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Competition &amp; Buyers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Screen Shot 2014-07-07 at 3.42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5" y="2097088"/>
            <a:ext cx="8529868" cy="344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Porter’s Five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Forces Buyers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Buyers (Consumers) are Powerful when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Relatively few buyers (Monopsony – 1 buyer)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Goods/Services homogeneous (hard to distinguish between)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No or low cost changing vendor, including search costs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Purchase represents large volume, expensive, or a high percentage of buyer’s costs, encouraging ongoing searches for lower-price suppliers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Credible threat of backwards integration if motivated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Of limited important to overall quality or price of buyer’s offering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Porter’s 5 Forces &amp; </a:t>
            </a:r>
            <a:r>
              <a:rPr lang="en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MacDonalds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64" y="1735666"/>
            <a:ext cx="7466872" cy="43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Porter’s Five Forces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Limitations 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Implicit assumption that competition is a zero sum game - amount of profit potential in an industry is fixed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But economies of scope, partnerships and collaboration have all achieves significant industry-wide improvements, far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b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zero-sum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Innovation also has potential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b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both positive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b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ketchen-fig03_x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87" y="3505200"/>
            <a:ext cx="2712863" cy="23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6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55600"/>
            <a:ext cx="6615215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2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How much profit potential exists in our industry?” is a key question for executives. Five forces analysis provides an answer to this question. It does this by considering the interactions among the competitors in an industry, potential new entrants to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b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substitutes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industry’s</a:t>
            </a:r>
            <a:b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offerings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suppliers to the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industry,</a:t>
            </a:r>
            <a:b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industry’s buyers.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99645" y="3237093"/>
            <a:ext cx="2674455" cy="27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External Environment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Pages from robbins_fom_ch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61" y="1357742"/>
            <a:ext cx="5436959" cy="48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3.4 Mapping Strategic Groups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Strategic groups: Consist of a set of industry competitors, that have similar characteristics to each other but differ in important ways from the members of other groups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Narrows the focus by centering on subsets of the competitors, whose strategies are similar to each other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analysis of the strategic groups in an industry can offer important insights to executives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Closest rivals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Alternative paths to success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Untapped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5494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WHY map Strategic Groups?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First, members of a firm’s group is helpful because these firms are usually its closest rivals. </a:t>
            </a:r>
          </a:p>
          <a:p>
            <a:pPr lvl="1"/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When assessing their firm’s performance and considering strategic moves, competitors often best referents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Second, strategies pursued by firms within other strategic groups highlight alternative paths to success. </a:t>
            </a:r>
          </a:p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analysis of strategic groups can reveal gaps in the industry that may represent untapped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66129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Examination of the strategic groups in an industry provides a firm’s executives with a better understanding of their closest rivals, reveals alternative paths to success, and highlights untapped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3664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Five Forces Analysis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Five forces analysis: Technique for understanding an industry, by examining the interactions among: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Competitors in an industry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Potential new entrants to the industry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Substitutes for the industry’s offerings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Suppliers to the industry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Industry’s buyers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Purpose of the analysis is to identify how much profit potential exists in an industry</a:t>
            </a:r>
          </a:p>
        </p:txBody>
      </p:sp>
    </p:spTree>
    <p:extLst>
      <p:ext uri="{BB962C8B-B14F-4D97-AF65-F5344CB8AC3E}">
        <p14:creationId xmlns:p14="http://schemas.microsoft.com/office/powerpoint/2010/main" val="195730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Relationship between Org. &amp; Environment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Environment: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Set of external conditions and forces that have the potential to influence the organization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General environment (macro-environment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Overall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trends &amp; events in a society such as - social trends, technological trends, demographics, and economic conditions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Industry (competitive environment):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Consists of multiple orgs that collectively compete with one another by providing similar goods, services, or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Why Does the Environment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environment provides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both: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(labour, raw supplies, credit, capital) needed to create goods &amp; services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Demand for products and services 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Opportunities: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Events and trends that create chances to improve an org’s performance level</a:t>
            </a:r>
          </a:p>
          <a:p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Threats: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Events and trends that may undermine an organization’s performance</a:t>
            </a:r>
          </a:p>
          <a:p>
            <a:pPr marL="0" indent="0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environment shapes &amp; influences the strategic decisions that executives can choice from as they attempt to lead their organizations to success</a:t>
            </a:r>
          </a:p>
        </p:txBody>
      </p:sp>
    </p:spTree>
    <p:extLst>
      <p:ext uri="{BB962C8B-B14F-4D97-AF65-F5344CB8AC3E}">
        <p14:creationId xmlns:p14="http://schemas.microsoft.com/office/powerpoint/2010/main" val="36366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13948</TotalTime>
  <Words>3440</Words>
  <Application>Microsoft Office PowerPoint</Application>
  <PresentationFormat>On-screen Show (4:3)</PresentationFormat>
  <Paragraphs>411</Paragraphs>
  <Slides>73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Calibri</vt:lpstr>
      <vt:lpstr>Calibri Light</vt:lpstr>
      <vt:lpstr>Times-Roman</vt:lpstr>
      <vt:lpstr>Wingdings</vt:lpstr>
      <vt:lpstr>ヒラギノ角ゴ Pro W3</vt:lpstr>
      <vt:lpstr>Office Theme</vt:lpstr>
      <vt:lpstr>Worksheet</vt:lpstr>
      <vt:lpstr>Mastering Strategic Management   Chapter 3 Evaluating the External Environment</vt:lpstr>
      <vt:lpstr>Learning Objectives</vt:lpstr>
      <vt:lpstr>Let’s take a vacation!</vt:lpstr>
      <vt:lpstr>Maybe Somewhere French…</vt:lpstr>
      <vt:lpstr>French and maybe some Skiing…</vt:lpstr>
      <vt:lpstr>Discussion</vt:lpstr>
      <vt:lpstr>External Environment</vt:lpstr>
      <vt:lpstr>Relationship between Org. &amp; Environment</vt:lpstr>
      <vt:lpstr>Why Does the Environment Matter?</vt:lpstr>
      <vt:lpstr>Subway</vt:lpstr>
      <vt:lpstr>Discussion</vt:lpstr>
      <vt:lpstr>3.1 What Is the Environment?</vt:lpstr>
      <vt:lpstr>Why does it Matter?</vt:lpstr>
      <vt:lpstr>Key Takeaways</vt:lpstr>
      <vt:lpstr>3.2 PESTEL Analysis</vt:lpstr>
      <vt:lpstr>PESTEL Analysis - Political</vt:lpstr>
      <vt:lpstr>Immigration</vt:lpstr>
      <vt:lpstr>PESTEL Analysis - Economic</vt:lpstr>
      <vt:lpstr>Social Changes</vt:lpstr>
      <vt:lpstr>Women in the Workforce</vt:lpstr>
      <vt:lpstr>PESTEL Analysis - Technology</vt:lpstr>
      <vt:lpstr>Non-Computer Technology</vt:lpstr>
      <vt:lpstr>PESTEL – Environment</vt:lpstr>
      <vt:lpstr>Environment</vt:lpstr>
      <vt:lpstr>Business Op?</vt:lpstr>
      <vt:lpstr>PESTEL Analysis - Legal</vt:lpstr>
      <vt:lpstr>North Pole Inc.</vt:lpstr>
      <vt:lpstr>Key Takeaways</vt:lpstr>
      <vt:lpstr>PowerPoint Presentation</vt:lpstr>
      <vt:lpstr>PowerPoint Presentation</vt:lpstr>
      <vt:lpstr>Tennis Clubs &amp; Other Unexpected Changes</vt:lpstr>
      <vt:lpstr>Canada - Those Baby-Boomers… Load - http://www12.statcan.gc.ca/census-recensement/2011/dp-pd/pyramid-pyramide/his/index-eng.cfm</vt:lpstr>
      <vt:lpstr>Demographics, so What?</vt:lpstr>
      <vt:lpstr>Demographics</vt:lpstr>
      <vt:lpstr>Your Economic Life in 1 Slide!!</vt:lpstr>
      <vt:lpstr>Seeing this Less Often?</vt:lpstr>
      <vt:lpstr>From, Children as Economic Asset (Maine USA Fishing Plant) </vt:lpstr>
      <vt:lpstr>Now, Children as an  Economic Liability</vt:lpstr>
      <vt:lpstr>Demographics &amp; Birthrate</vt:lpstr>
      <vt:lpstr>Why are Birth Rates Falling</vt:lpstr>
      <vt:lpstr>I know, Immigration will solve our Problem… </vt:lpstr>
      <vt:lpstr>Not Just Canada, Global Birthrates</vt:lpstr>
      <vt:lpstr>I know, Immigration will Solve our Problem…  Source: http://esa.un.org/unpp/</vt:lpstr>
      <vt:lpstr>Fertility Rates, Selected Countries</vt:lpstr>
      <vt:lpstr>Female Labour Force Participation Rates</vt:lpstr>
      <vt:lpstr>Urbanization - BC Pop. change (2001 to 2006)</vt:lpstr>
      <vt:lpstr>PowerPoint Presentation</vt:lpstr>
      <vt:lpstr>Who Works?</vt:lpstr>
      <vt:lpstr>First Nations Demographics</vt:lpstr>
      <vt:lpstr>Demographics &amp; Business</vt:lpstr>
      <vt:lpstr>Labour Force predictions - 2031</vt:lpstr>
      <vt:lpstr>3.3 Porter’s Five Forces Analysis</vt:lpstr>
      <vt:lpstr>Five Forces Analysis</vt:lpstr>
      <vt:lpstr>Porter’s Five Forces Model of Industry Competition</vt:lpstr>
      <vt:lpstr>Why is degree of Rivalry Important?</vt:lpstr>
      <vt:lpstr>Why is degree of Rivalry Important? (con’t)</vt:lpstr>
      <vt:lpstr>Low Rivalry?</vt:lpstr>
      <vt:lpstr>Why don’t Hydro companies have more competition?</vt:lpstr>
      <vt:lpstr>New Entrants</vt:lpstr>
      <vt:lpstr>Porter’s Five Forces Substitutes </vt:lpstr>
      <vt:lpstr>Technology Change</vt:lpstr>
      <vt:lpstr>Porter’s Five Forces Suppliers </vt:lpstr>
      <vt:lpstr>Porter’s Five Forces Suppliers</vt:lpstr>
      <vt:lpstr>Porter’s Five Forces Competition &amp; Buyers</vt:lpstr>
      <vt:lpstr>Porter’s Five Forces Buyers</vt:lpstr>
      <vt:lpstr>Porter’s 5 Forces &amp; MacDonalds</vt:lpstr>
      <vt:lpstr>Porter’s Five Forces Limitations </vt:lpstr>
      <vt:lpstr>PowerPoint Presentation</vt:lpstr>
      <vt:lpstr>Key Takeaways</vt:lpstr>
      <vt:lpstr>3.4 Mapping Strategic Groups</vt:lpstr>
      <vt:lpstr>WHY map Strategic Groups?</vt:lpstr>
      <vt:lpstr>Key Takeaways</vt:lpstr>
      <vt:lpstr>Five Forces Analysis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</dc:title>
  <dc:creator>Brendan</dc:creator>
  <cp:lastModifiedBy>Brendan</cp:lastModifiedBy>
  <cp:revision>45</cp:revision>
  <dcterms:created xsi:type="dcterms:W3CDTF">2014-06-09T20:10:57Z</dcterms:created>
  <dcterms:modified xsi:type="dcterms:W3CDTF">2014-08-25T17:42:38Z</dcterms:modified>
</cp:coreProperties>
</file>