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6" r:id="rId2"/>
    <p:sldId id="257" r:id="rId3"/>
    <p:sldId id="283" r:id="rId4"/>
    <p:sldId id="410" r:id="rId5"/>
    <p:sldId id="259" r:id="rId6"/>
    <p:sldId id="284" r:id="rId7"/>
    <p:sldId id="408" r:id="rId8"/>
    <p:sldId id="285" r:id="rId9"/>
    <p:sldId id="325" r:id="rId10"/>
    <p:sldId id="317" r:id="rId11"/>
    <p:sldId id="348" r:id="rId12"/>
    <p:sldId id="349" r:id="rId13"/>
    <p:sldId id="411" r:id="rId14"/>
    <p:sldId id="322" r:id="rId15"/>
    <p:sldId id="323" r:id="rId16"/>
    <p:sldId id="351" r:id="rId17"/>
    <p:sldId id="326" r:id="rId18"/>
    <p:sldId id="353" r:id="rId19"/>
    <p:sldId id="352" r:id="rId20"/>
    <p:sldId id="357" r:id="rId21"/>
    <p:sldId id="354" r:id="rId22"/>
    <p:sldId id="356" r:id="rId23"/>
    <p:sldId id="332" r:id="rId24"/>
    <p:sldId id="412" r:id="rId25"/>
    <p:sldId id="333" r:id="rId26"/>
    <p:sldId id="346" r:id="rId27"/>
    <p:sldId id="347" r:id="rId28"/>
    <p:sldId id="387" r:id="rId29"/>
    <p:sldId id="371" r:id="rId30"/>
    <p:sldId id="373" r:id="rId31"/>
    <p:sldId id="374" r:id="rId32"/>
    <p:sldId id="377" r:id="rId33"/>
    <p:sldId id="389" r:id="rId34"/>
    <p:sldId id="390" r:id="rId35"/>
    <p:sldId id="393" r:id="rId36"/>
    <p:sldId id="385" r:id="rId37"/>
    <p:sldId id="413" r:id="rId38"/>
    <p:sldId id="394" r:id="rId39"/>
    <p:sldId id="395" r:id="rId40"/>
    <p:sldId id="399" r:id="rId41"/>
    <p:sldId id="397" r:id="rId42"/>
    <p:sldId id="401" r:id="rId43"/>
    <p:sldId id="404" r:id="rId44"/>
    <p:sldId id="414" r:id="rId45"/>
    <p:sldId id="415" r:id="rId46"/>
    <p:sldId id="416" r:id="rId47"/>
    <p:sldId id="417" r:id="rId48"/>
    <p:sldId id="418" r:id="rId49"/>
    <p:sldId id="419" r:id="rId50"/>
    <p:sldId id="420" r:id="rId51"/>
    <p:sldId id="442" r:id="rId52"/>
    <p:sldId id="421" r:id="rId53"/>
    <p:sldId id="422" r:id="rId54"/>
    <p:sldId id="423" r:id="rId55"/>
    <p:sldId id="424" r:id="rId56"/>
    <p:sldId id="425" r:id="rId57"/>
    <p:sldId id="443" r:id="rId58"/>
    <p:sldId id="426" r:id="rId59"/>
    <p:sldId id="427" r:id="rId60"/>
    <p:sldId id="444" r:id="rId61"/>
    <p:sldId id="428" r:id="rId62"/>
    <p:sldId id="447" r:id="rId63"/>
    <p:sldId id="445" r:id="rId64"/>
    <p:sldId id="446" r:id="rId65"/>
    <p:sldId id="429" r:id="rId66"/>
    <p:sldId id="430" r:id="rId67"/>
    <p:sldId id="448" r:id="rId68"/>
    <p:sldId id="431"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2862"/>
    <a:srgbClr val="D40428"/>
    <a:srgbClr val="FE5260"/>
    <a:srgbClr val="FFC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95" d="100"/>
          <a:sy n="95" d="100"/>
        </p:scale>
        <p:origin x="107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0261F-3B9C-4B3E-BD99-85BAC1A18B33}" type="datetimeFigureOut">
              <a:rPr lang="en-CA" smtClean="0"/>
              <a:t>28/08/2014</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9087B6-AA6E-47AE-809F-0906800612FF}" type="slidenum">
              <a:rPr lang="en-CA" smtClean="0"/>
              <a:t>‹#›</a:t>
            </a:fld>
            <a:endParaRPr lang="en-CA"/>
          </a:p>
        </p:txBody>
      </p:sp>
    </p:spTree>
    <p:extLst>
      <p:ext uri="{BB962C8B-B14F-4D97-AF65-F5344CB8AC3E}">
        <p14:creationId xmlns:p14="http://schemas.microsoft.com/office/powerpoint/2010/main" val="3450372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mrg.bz/RvhkDR"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99087B6-AA6E-47AE-809F-0906800612FF}" type="slidenum">
              <a:rPr lang="en-CA" smtClean="0"/>
              <a:t>1</a:t>
            </a:fld>
            <a:endParaRPr lang="en-CA"/>
          </a:p>
        </p:txBody>
      </p:sp>
    </p:spTree>
    <p:extLst>
      <p:ext uri="{BB962C8B-B14F-4D97-AF65-F5344CB8AC3E}">
        <p14:creationId xmlns:p14="http://schemas.microsoft.com/office/powerpoint/2010/main" val="3990778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 photo - http://openclipart.org/detail/150223/a-target-with-a-dart-by-rg1024</a:t>
            </a:r>
          </a:p>
          <a:p>
            <a:r>
              <a:rPr lang="en-US" dirty="0" smtClean="0"/>
              <a:t>Bottom</a:t>
            </a:r>
            <a:r>
              <a:rPr lang="en-US" baseline="0" dirty="0" smtClean="0"/>
              <a:t> photo - </a:t>
            </a:r>
            <a:r>
              <a:rPr lang="en-US" dirty="0" smtClean="0"/>
              <a:t>http://pche121.wordpress.com/2011/01/27/porters-generic-strategies/</a:t>
            </a:r>
          </a:p>
        </p:txBody>
      </p:sp>
      <p:sp>
        <p:nvSpPr>
          <p:cNvPr id="4" name="Slide Number Placeholder 3"/>
          <p:cNvSpPr>
            <a:spLocks noGrp="1"/>
          </p:cNvSpPr>
          <p:nvPr>
            <p:ph type="sldNum" sz="quarter" idx="10"/>
          </p:nvPr>
        </p:nvSpPr>
        <p:spPr/>
        <p:txBody>
          <a:bodyPr/>
          <a:lstStyle/>
          <a:p>
            <a:fld id="{599087B6-AA6E-47AE-809F-0906800612FF}" type="slidenum">
              <a:rPr lang="en-CA" smtClean="0"/>
              <a:t>10</a:t>
            </a:fld>
            <a:endParaRPr lang="en-CA"/>
          </a:p>
        </p:txBody>
      </p:sp>
    </p:spTree>
    <p:extLst>
      <p:ext uri="{BB962C8B-B14F-4D97-AF65-F5344CB8AC3E}">
        <p14:creationId xmlns:p14="http://schemas.microsoft.com/office/powerpoint/2010/main" val="1664846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mn-cs"/>
              </a:rPr>
              <a:t>Ask – Are they successful at their strategy (hopefully yes, if it</a:t>
            </a:r>
            <a:r>
              <a:rPr lang="en-US" baseline="0" dirty="0" smtClean="0">
                <a:cs typeface="+mn-cs"/>
              </a:rPr>
              <a:t> is their favorite!!)</a:t>
            </a:r>
          </a:p>
        </p:txBody>
      </p:sp>
      <p:sp>
        <p:nvSpPr>
          <p:cNvPr id="4" name="Slide Number Placeholder 3"/>
          <p:cNvSpPr>
            <a:spLocks noGrp="1"/>
          </p:cNvSpPr>
          <p:nvPr>
            <p:ph type="sldNum" sz="quarter" idx="10"/>
          </p:nvPr>
        </p:nvSpPr>
        <p:spPr/>
        <p:txBody>
          <a:bodyPr/>
          <a:lstStyle/>
          <a:p>
            <a:fld id="{599087B6-AA6E-47AE-809F-0906800612FF}" type="slidenum">
              <a:rPr lang="en-CA" smtClean="0"/>
              <a:t>11</a:t>
            </a:fld>
            <a:endParaRPr lang="en-CA"/>
          </a:p>
        </p:txBody>
      </p:sp>
    </p:spTree>
    <p:extLst>
      <p:ext uri="{BB962C8B-B14F-4D97-AF65-F5344CB8AC3E}">
        <p14:creationId xmlns:p14="http://schemas.microsoft.com/office/powerpoint/2010/main" val="540886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smtClean="0">
              <a:cs typeface="+mn-cs"/>
            </a:endParaRPr>
          </a:p>
        </p:txBody>
      </p:sp>
      <p:sp>
        <p:nvSpPr>
          <p:cNvPr id="4" name="Slide Number Placeholder 3"/>
          <p:cNvSpPr>
            <a:spLocks noGrp="1"/>
          </p:cNvSpPr>
          <p:nvPr>
            <p:ph type="sldNum" sz="quarter" idx="10"/>
          </p:nvPr>
        </p:nvSpPr>
        <p:spPr/>
        <p:txBody>
          <a:bodyPr/>
          <a:lstStyle/>
          <a:p>
            <a:fld id="{599087B6-AA6E-47AE-809F-0906800612FF}" type="slidenum">
              <a:rPr lang="en-CA" smtClean="0"/>
              <a:t>12</a:t>
            </a:fld>
            <a:endParaRPr lang="en-CA"/>
          </a:p>
        </p:txBody>
      </p:sp>
    </p:spTree>
    <p:extLst>
      <p:ext uri="{BB962C8B-B14F-4D97-AF65-F5344CB8AC3E}">
        <p14:creationId xmlns:p14="http://schemas.microsoft.com/office/powerpoint/2010/main" val="2103557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99087B6-AA6E-47AE-809F-0906800612FF}" type="slidenum">
              <a:rPr lang="en-CA" smtClean="0"/>
              <a:t>15</a:t>
            </a:fld>
            <a:endParaRPr lang="en-CA"/>
          </a:p>
        </p:txBody>
      </p:sp>
    </p:spTree>
    <p:extLst>
      <p:ext uri="{BB962C8B-B14F-4D97-AF65-F5344CB8AC3E}">
        <p14:creationId xmlns:p14="http://schemas.microsoft.com/office/powerpoint/2010/main" val="2813702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99087B6-AA6E-47AE-809F-0906800612FF}" type="slidenum">
              <a:rPr lang="en-CA" smtClean="0"/>
              <a:t>16</a:t>
            </a:fld>
            <a:endParaRPr lang="en-CA"/>
          </a:p>
        </p:txBody>
      </p:sp>
    </p:spTree>
    <p:extLst>
      <p:ext uri="{BB962C8B-B14F-4D97-AF65-F5344CB8AC3E}">
        <p14:creationId xmlns:p14="http://schemas.microsoft.com/office/powerpoint/2010/main" val="807526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99087B6-AA6E-47AE-809F-0906800612FF}" type="slidenum">
              <a:rPr lang="en-CA" smtClean="0"/>
              <a:t>17</a:t>
            </a:fld>
            <a:endParaRPr lang="en-CA"/>
          </a:p>
        </p:txBody>
      </p:sp>
    </p:spTree>
    <p:extLst>
      <p:ext uri="{BB962C8B-B14F-4D97-AF65-F5344CB8AC3E}">
        <p14:creationId xmlns:p14="http://schemas.microsoft.com/office/powerpoint/2010/main" val="3288558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99087B6-AA6E-47AE-809F-0906800612FF}" type="slidenum">
              <a:rPr lang="en-CA" smtClean="0"/>
              <a:t>18</a:t>
            </a:fld>
            <a:endParaRPr lang="en-CA"/>
          </a:p>
        </p:txBody>
      </p:sp>
    </p:spTree>
    <p:extLst>
      <p:ext uri="{BB962C8B-B14F-4D97-AF65-F5344CB8AC3E}">
        <p14:creationId xmlns:p14="http://schemas.microsoft.com/office/powerpoint/2010/main" val="2071789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https://www.flickr.com/photos/brucewood/369426089/in/photolist-yDmVi-6hJts-yDpvk-4X7JFd-9HPeXx-9HPf5a-cTAWbE-yJQVi-yJTgT-4hzt16-Ujycq-9rnZYt-4X3SeF-yJTLk-dCn1sn-6WU8GX-5BrhPr-t1N9d-bRg1bv-6PmbFK-6rgaD5-b37jjT-fhD5zf/</a:t>
            </a:r>
            <a:endParaRPr lang="en-US" dirty="0"/>
          </a:p>
        </p:txBody>
      </p:sp>
      <p:sp>
        <p:nvSpPr>
          <p:cNvPr id="4" name="Slide Number Placeholder 3"/>
          <p:cNvSpPr>
            <a:spLocks noGrp="1"/>
          </p:cNvSpPr>
          <p:nvPr>
            <p:ph type="sldNum" sz="quarter" idx="10"/>
          </p:nvPr>
        </p:nvSpPr>
        <p:spPr/>
        <p:txBody>
          <a:bodyPr/>
          <a:lstStyle/>
          <a:p>
            <a:fld id="{599087B6-AA6E-47AE-809F-0906800612FF}" type="slidenum">
              <a:rPr lang="en-CA" smtClean="0"/>
              <a:t>19</a:t>
            </a:fld>
            <a:endParaRPr lang="en-CA"/>
          </a:p>
        </p:txBody>
      </p:sp>
    </p:spTree>
    <p:extLst>
      <p:ext uri="{BB962C8B-B14F-4D97-AF65-F5344CB8AC3E}">
        <p14:creationId xmlns:p14="http://schemas.microsoft.com/office/powerpoint/2010/main" val="501122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99087B6-AA6E-47AE-809F-0906800612FF}" type="slidenum">
              <a:rPr lang="en-CA" smtClean="0"/>
              <a:t>20</a:t>
            </a:fld>
            <a:endParaRPr lang="en-CA"/>
          </a:p>
        </p:txBody>
      </p:sp>
    </p:spTree>
    <p:extLst>
      <p:ext uri="{BB962C8B-B14F-4D97-AF65-F5344CB8AC3E}">
        <p14:creationId xmlns:p14="http://schemas.microsoft.com/office/powerpoint/2010/main" val="531035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Photo:</a:t>
            </a:r>
            <a:r>
              <a:rPr lang="en-CA" baseline="0" dirty="0" smtClean="0"/>
              <a:t> </a:t>
            </a:r>
            <a:r>
              <a:rPr lang="en-CA" sz="1200" kern="1200" dirty="0" smtClean="0">
                <a:solidFill>
                  <a:schemeClr val="tx1"/>
                </a:solidFill>
                <a:latin typeface="+mn-lt"/>
                <a:ea typeface="+mn-ea"/>
                <a:cs typeface="+mn-cs"/>
              </a:rPr>
              <a:t>Image URI: </a:t>
            </a:r>
            <a:r>
              <a:rPr lang="en-CA" sz="1200" b="1" kern="1200" dirty="0" smtClean="0">
                <a:solidFill>
                  <a:schemeClr val="tx1"/>
                </a:solidFill>
                <a:latin typeface="+mn-lt"/>
                <a:ea typeface="+mn-ea"/>
                <a:cs typeface="+mn-cs"/>
                <a:hlinkClick r:id="rId3"/>
              </a:rPr>
              <a:t>http://mrg.bz/RvhkDR</a:t>
            </a:r>
            <a:endParaRPr lang="en-CA" dirty="0"/>
          </a:p>
        </p:txBody>
      </p:sp>
      <p:sp>
        <p:nvSpPr>
          <p:cNvPr id="4" name="Slide Number Placeholder 3"/>
          <p:cNvSpPr>
            <a:spLocks noGrp="1"/>
          </p:cNvSpPr>
          <p:nvPr>
            <p:ph type="sldNum" sz="quarter" idx="10"/>
          </p:nvPr>
        </p:nvSpPr>
        <p:spPr/>
        <p:txBody>
          <a:bodyPr/>
          <a:lstStyle/>
          <a:p>
            <a:fld id="{599087B6-AA6E-47AE-809F-0906800612FF}" type="slidenum">
              <a:rPr lang="en-CA" smtClean="0"/>
              <a:t>21</a:t>
            </a:fld>
            <a:endParaRPr lang="en-CA"/>
          </a:p>
        </p:txBody>
      </p:sp>
    </p:spTree>
    <p:extLst>
      <p:ext uri="{BB962C8B-B14F-4D97-AF65-F5344CB8AC3E}">
        <p14:creationId xmlns:p14="http://schemas.microsoft.com/office/powerpoint/2010/main" val="2261067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My photo – Terrace Public Library</a:t>
            </a:r>
            <a:endParaRPr lang="en-CA" dirty="0"/>
          </a:p>
        </p:txBody>
      </p:sp>
      <p:sp>
        <p:nvSpPr>
          <p:cNvPr id="4" name="Slide Number Placeholder 3"/>
          <p:cNvSpPr>
            <a:spLocks noGrp="1"/>
          </p:cNvSpPr>
          <p:nvPr>
            <p:ph type="sldNum" sz="quarter" idx="10"/>
          </p:nvPr>
        </p:nvSpPr>
        <p:spPr/>
        <p:txBody>
          <a:bodyPr/>
          <a:lstStyle/>
          <a:p>
            <a:fld id="{599087B6-AA6E-47AE-809F-0906800612FF}" type="slidenum">
              <a:rPr lang="en-CA" smtClean="0"/>
              <a:t>2</a:t>
            </a:fld>
            <a:endParaRPr lang="en-CA"/>
          </a:p>
        </p:txBody>
      </p:sp>
    </p:spTree>
    <p:extLst>
      <p:ext uri="{BB962C8B-B14F-4D97-AF65-F5344CB8AC3E}">
        <p14:creationId xmlns:p14="http://schemas.microsoft.com/office/powerpoint/2010/main" val="1363087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Poster - textbook</a:t>
            </a:r>
          </a:p>
        </p:txBody>
      </p:sp>
      <p:sp>
        <p:nvSpPr>
          <p:cNvPr id="4" name="Slide Number Placeholder 3"/>
          <p:cNvSpPr>
            <a:spLocks noGrp="1"/>
          </p:cNvSpPr>
          <p:nvPr>
            <p:ph type="sldNum" sz="quarter" idx="10"/>
          </p:nvPr>
        </p:nvSpPr>
        <p:spPr/>
        <p:txBody>
          <a:bodyPr/>
          <a:lstStyle/>
          <a:p>
            <a:fld id="{599087B6-AA6E-47AE-809F-0906800612FF}" type="slidenum">
              <a:rPr lang="en-CA" smtClean="0"/>
              <a:t>22</a:t>
            </a:fld>
            <a:endParaRPr lang="en-CA"/>
          </a:p>
        </p:txBody>
      </p:sp>
    </p:spTree>
    <p:extLst>
      <p:ext uri="{BB962C8B-B14F-4D97-AF65-F5344CB8AC3E}">
        <p14:creationId xmlns:p14="http://schemas.microsoft.com/office/powerpoint/2010/main" val="2189317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legal decrees that protect inventions from direct imitation for a limited period of time</a:t>
            </a:r>
          </a:p>
          <a:p>
            <a:r>
              <a:rPr lang="en-US" sz="1200" b="0" i="0" u="none" strike="noStrike" kern="1200" baseline="0" dirty="0" smtClean="0">
                <a:solidFill>
                  <a:schemeClr val="tx1"/>
                </a:solidFill>
                <a:latin typeface="+mn-lt"/>
                <a:ea typeface="+mn-ea"/>
                <a:cs typeface="+mn-cs"/>
              </a:rPr>
              <a:t>(Figure 4.6). Obtaining a patent involves navigating a challenging process. To earn a patent from the</a:t>
            </a:r>
          </a:p>
          <a:p>
            <a:r>
              <a:rPr lang="en-US" sz="1200" b="0" i="0" u="none" strike="noStrike" kern="1200" baseline="0" dirty="0" smtClean="0">
                <a:solidFill>
                  <a:schemeClr val="tx1"/>
                </a:solidFill>
                <a:latin typeface="+mn-lt"/>
                <a:ea typeface="+mn-ea"/>
                <a:cs typeface="+mn-cs"/>
              </a:rPr>
              <a:t>US Patent and Trademark Office, an inventor must demonstrate than an invention is new, nonobvious,</a:t>
            </a:r>
          </a:p>
          <a:p>
            <a:r>
              <a:rPr lang="en-US" sz="1200" b="0" i="0" u="none" strike="noStrike" kern="1200" baseline="0" dirty="0" smtClean="0">
                <a:solidFill>
                  <a:schemeClr val="tx1"/>
                </a:solidFill>
                <a:latin typeface="+mn-lt"/>
                <a:ea typeface="+mn-ea"/>
                <a:cs typeface="+mn-cs"/>
              </a:rPr>
              <a:t>and useful. If the owner of a patent believes that a company or person has infringed on the patent, the</a:t>
            </a:r>
          </a:p>
          <a:p>
            <a:r>
              <a:rPr lang="en-US" sz="1200" b="0" i="0" u="none" strike="noStrike" kern="1200" baseline="0" dirty="0" smtClean="0">
                <a:solidFill>
                  <a:schemeClr val="tx1"/>
                </a:solidFill>
                <a:latin typeface="+mn-lt"/>
                <a:ea typeface="+mn-ea"/>
                <a:cs typeface="+mn-cs"/>
              </a:rPr>
              <a:t>owner can sue for damages.</a:t>
            </a:r>
            <a:endParaRPr lang="en-US" dirty="0"/>
          </a:p>
        </p:txBody>
      </p:sp>
      <p:sp>
        <p:nvSpPr>
          <p:cNvPr id="4" name="Slide Number Placeholder 3"/>
          <p:cNvSpPr>
            <a:spLocks noGrp="1"/>
          </p:cNvSpPr>
          <p:nvPr>
            <p:ph type="sldNum" sz="quarter" idx="10"/>
          </p:nvPr>
        </p:nvSpPr>
        <p:spPr/>
        <p:txBody>
          <a:bodyPr/>
          <a:lstStyle/>
          <a:p>
            <a:fld id="{599087B6-AA6E-47AE-809F-0906800612FF}" type="slidenum">
              <a:rPr lang="en-CA" smtClean="0"/>
              <a:t>25</a:t>
            </a:fld>
            <a:endParaRPr lang="en-CA"/>
          </a:p>
        </p:txBody>
      </p:sp>
    </p:spTree>
    <p:extLst>
      <p:ext uri="{BB962C8B-B14F-4D97-AF65-F5344CB8AC3E}">
        <p14:creationId xmlns:p14="http://schemas.microsoft.com/office/powerpoint/2010/main" val="253950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Drawing – from Text</a:t>
            </a:r>
          </a:p>
          <a:p>
            <a:r>
              <a:rPr lang="en-CA" dirty="0" smtClean="0"/>
              <a:t>Colman</a:t>
            </a:r>
            <a:r>
              <a:rPr lang="en-CA" baseline="0" dirty="0" smtClean="0"/>
              <a:t> store photo – company website http://www.colemancanada.ca/Products/0903/liquid-fuel</a:t>
            </a:r>
            <a:endParaRPr lang="en-CA" dirty="0" smtClean="0"/>
          </a:p>
        </p:txBody>
      </p:sp>
      <p:sp>
        <p:nvSpPr>
          <p:cNvPr id="4" name="Slide Number Placeholder 3"/>
          <p:cNvSpPr>
            <a:spLocks noGrp="1"/>
          </p:cNvSpPr>
          <p:nvPr>
            <p:ph type="sldNum" sz="quarter" idx="10"/>
          </p:nvPr>
        </p:nvSpPr>
        <p:spPr/>
        <p:txBody>
          <a:bodyPr/>
          <a:lstStyle/>
          <a:p>
            <a:fld id="{599087B6-AA6E-47AE-809F-0906800612FF}" type="slidenum">
              <a:rPr lang="en-CA" smtClean="0"/>
              <a:t>26</a:t>
            </a:fld>
            <a:endParaRPr lang="en-CA"/>
          </a:p>
        </p:txBody>
      </p:sp>
    </p:spTree>
    <p:extLst>
      <p:ext uri="{BB962C8B-B14F-4D97-AF65-F5344CB8AC3E}">
        <p14:creationId xmlns:p14="http://schemas.microsoft.com/office/powerpoint/2010/main" val="181219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99087B6-AA6E-47AE-809F-0906800612FF}" type="slidenum">
              <a:rPr lang="en-CA" smtClean="0"/>
              <a:t>27</a:t>
            </a:fld>
            <a:endParaRPr lang="en-CA"/>
          </a:p>
        </p:txBody>
      </p:sp>
    </p:spTree>
    <p:extLst>
      <p:ext uri="{BB962C8B-B14F-4D97-AF65-F5344CB8AC3E}">
        <p14:creationId xmlns:p14="http://schemas.microsoft.com/office/powerpoint/2010/main" val="3266533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Photos</a:t>
            </a:r>
            <a:r>
              <a:rPr lang="en-US" baseline="0" dirty="0" smtClean="0"/>
              <a:t> left to right</a:t>
            </a:r>
          </a:p>
          <a:p>
            <a:r>
              <a:rPr lang="en-US" dirty="0" smtClean="0"/>
              <a:t>https://flic.kr/p/poJmy</a:t>
            </a:r>
          </a:p>
          <a:p>
            <a:r>
              <a:rPr lang="en-US" dirty="0" smtClean="0"/>
              <a:t>https://flic.kr/p/8eXHNg</a:t>
            </a:r>
          </a:p>
          <a:p>
            <a:r>
              <a:rPr lang="en-US" dirty="0" smtClean="0"/>
              <a:t>http://www.walmart.com/ip/Sam-s-Cola-Soda-6-pk/10794687</a:t>
            </a:r>
          </a:p>
          <a:p>
            <a:r>
              <a:rPr lang="en-US" dirty="0" smtClean="0"/>
              <a:t>http://www.k-international.com/blog/international-food-packs-fail/</a:t>
            </a:r>
          </a:p>
        </p:txBody>
      </p:sp>
      <p:sp>
        <p:nvSpPr>
          <p:cNvPr id="4" name="Slide Number Placeholder 3"/>
          <p:cNvSpPr>
            <a:spLocks noGrp="1"/>
          </p:cNvSpPr>
          <p:nvPr>
            <p:ph type="sldNum" sz="quarter" idx="10"/>
          </p:nvPr>
        </p:nvSpPr>
        <p:spPr/>
        <p:txBody>
          <a:bodyPr/>
          <a:lstStyle/>
          <a:p>
            <a:fld id="{599087B6-AA6E-47AE-809F-0906800612FF}" type="slidenum">
              <a:rPr lang="en-CA" smtClean="0"/>
              <a:t>29</a:t>
            </a:fld>
            <a:endParaRPr lang="en-CA"/>
          </a:p>
        </p:txBody>
      </p:sp>
    </p:spTree>
    <p:extLst>
      <p:ext uri="{BB962C8B-B14F-4D97-AF65-F5344CB8AC3E}">
        <p14:creationId xmlns:p14="http://schemas.microsoft.com/office/powerpoint/2010/main" val="27748715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Photo </a:t>
            </a:r>
            <a:r>
              <a:rPr lang="en-CA" dirty="0" err="1" smtClean="0"/>
              <a:t>Tiley</a:t>
            </a:r>
            <a:r>
              <a:rPr lang="en-CA" dirty="0" smtClean="0"/>
              <a:t> company website  - http://www.tilley.com/us_en/ltm2-airflor.html</a:t>
            </a:r>
          </a:p>
        </p:txBody>
      </p:sp>
      <p:sp>
        <p:nvSpPr>
          <p:cNvPr id="4" name="Slide Number Placeholder 3"/>
          <p:cNvSpPr>
            <a:spLocks noGrp="1"/>
          </p:cNvSpPr>
          <p:nvPr>
            <p:ph type="sldNum" sz="quarter" idx="10"/>
          </p:nvPr>
        </p:nvSpPr>
        <p:spPr/>
        <p:txBody>
          <a:bodyPr/>
          <a:lstStyle/>
          <a:p>
            <a:fld id="{599087B6-AA6E-47AE-809F-0906800612FF}" type="slidenum">
              <a:rPr lang="en-CA" smtClean="0"/>
              <a:t>30</a:t>
            </a:fld>
            <a:endParaRPr lang="en-CA"/>
          </a:p>
        </p:txBody>
      </p:sp>
    </p:spTree>
    <p:extLst>
      <p:ext uri="{BB962C8B-B14F-4D97-AF65-F5344CB8AC3E}">
        <p14:creationId xmlns:p14="http://schemas.microsoft.com/office/powerpoint/2010/main" val="1455240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Gotta</a:t>
            </a:r>
            <a:r>
              <a:rPr lang="en-CA" dirty="0" smtClean="0"/>
              <a:t> be more than Different!!</a:t>
            </a:r>
          </a:p>
          <a:p>
            <a:pPr marL="0" marR="0" indent="0" algn="l" defTabSz="457200" rtl="0" eaLnBrk="1" fontAlgn="auto" latinLnBrk="0" hangingPunct="1">
              <a:lnSpc>
                <a:spcPct val="100000"/>
              </a:lnSpc>
              <a:spcBef>
                <a:spcPts val="0"/>
              </a:spcBef>
              <a:spcAft>
                <a:spcPts val="0"/>
              </a:spcAft>
              <a:buClrTx/>
              <a:buSzTx/>
              <a:buFontTx/>
              <a:buNone/>
              <a:tabLst/>
              <a:defRPr/>
            </a:pPr>
            <a:r>
              <a:rPr lang="en-CA" dirty="0" smtClean="0"/>
              <a:t>Source </a:t>
            </a:r>
            <a:r>
              <a:rPr lang="en-CA" dirty="0" smtClean="0">
                <a:solidFill>
                  <a:schemeClr val="accent1">
                    <a:lumMod val="50000"/>
                  </a:schemeClr>
                </a:solidFill>
              </a:rPr>
              <a:t>http://commons.wikimedia.org/wiki/File:Professor_Lucifer_Butts.gif</a:t>
            </a:r>
          </a:p>
        </p:txBody>
      </p:sp>
      <p:sp>
        <p:nvSpPr>
          <p:cNvPr id="4" name="Slide Number Placeholder 3"/>
          <p:cNvSpPr>
            <a:spLocks noGrp="1"/>
          </p:cNvSpPr>
          <p:nvPr>
            <p:ph type="sldNum" sz="quarter" idx="10"/>
          </p:nvPr>
        </p:nvSpPr>
        <p:spPr/>
        <p:txBody>
          <a:bodyPr/>
          <a:lstStyle/>
          <a:p>
            <a:fld id="{599087B6-AA6E-47AE-809F-0906800612FF}" type="slidenum">
              <a:rPr lang="en-CA" smtClean="0"/>
              <a:t>33</a:t>
            </a:fld>
            <a:endParaRPr lang="en-CA"/>
          </a:p>
        </p:txBody>
      </p:sp>
    </p:spTree>
    <p:extLst>
      <p:ext uri="{BB962C8B-B14F-4D97-AF65-F5344CB8AC3E}">
        <p14:creationId xmlns:p14="http://schemas.microsoft.com/office/powerpoint/2010/main" val="1198826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Source:</a:t>
            </a:r>
            <a:r>
              <a:rPr lang="en-CA" baseline="0" dirty="0" smtClean="0"/>
              <a:t> </a:t>
            </a:r>
            <a:r>
              <a:rPr lang="en-CA" dirty="0" smtClean="0"/>
              <a:t>Google map screen capture</a:t>
            </a:r>
          </a:p>
        </p:txBody>
      </p:sp>
      <p:sp>
        <p:nvSpPr>
          <p:cNvPr id="4" name="Slide Number Placeholder 3"/>
          <p:cNvSpPr>
            <a:spLocks noGrp="1"/>
          </p:cNvSpPr>
          <p:nvPr>
            <p:ph type="sldNum" sz="quarter" idx="10"/>
          </p:nvPr>
        </p:nvSpPr>
        <p:spPr/>
        <p:txBody>
          <a:bodyPr/>
          <a:lstStyle/>
          <a:p>
            <a:fld id="{599087B6-AA6E-47AE-809F-0906800612FF}" type="slidenum">
              <a:rPr lang="en-CA" smtClean="0"/>
              <a:t>39</a:t>
            </a:fld>
            <a:endParaRPr lang="en-CA"/>
          </a:p>
        </p:txBody>
      </p:sp>
    </p:spTree>
    <p:extLst>
      <p:ext uri="{BB962C8B-B14F-4D97-AF65-F5344CB8AC3E}">
        <p14:creationId xmlns:p14="http://schemas.microsoft.com/office/powerpoint/2010/main" val="9530727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cs typeface="+mn-cs"/>
              </a:rPr>
              <a:t>Top: https://flic.kr/p/fyACEX</a:t>
            </a:r>
          </a:p>
          <a:p>
            <a:pPr eaLnBrk="1" hangingPunct="1">
              <a:defRPr/>
            </a:pPr>
            <a:r>
              <a:rPr lang="en-US" dirty="0" smtClean="0">
                <a:cs typeface="+mn-cs"/>
              </a:rPr>
              <a:t>Bottom: http://www.deviantart.com/art/Light-Fixture-stock-3-212936444</a:t>
            </a:r>
          </a:p>
        </p:txBody>
      </p:sp>
      <p:sp>
        <p:nvSpPr>
          <p:cNvPr id="4" name="Slide Number Placeholder 3"/>
          <p:cNvSpPr>
            <a:spLocks noGrp="1"/>
          </p:cNvSpPr>
          <p:nvPr>
            <p:ph type="sldNum" sz="quarter" idx="10"/>
          </p:nvPr>
        </p:nvSpPr>
        <p:spPr/>
        <p:txBody>
          <a:bodyPr/>
          <a:lstStyle/>
          <a:p>
            <a:fld id="{599087B6-AA6E-47AE-809F-0906800612FF}" type="slidenum">
              <a:rPr lang="en-CA" smtClean="0"/>
              <a:t>48</a:t>
            </a:fld>
            <a:endParaRPr lang="en-CA"/>
          </a:p>
        </p:txBody>
      </p:sp>
    </p:spTree>
    <p:extLst>
      <p:ext uri="{BB962C8B-B14F-4D97-AF65-F5344CB8AC3E}">
        <p14:creationId xmlns:p14="http://schemas.microsoft.com/office/powerpoint/2010/main" val="3521581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Textbook - When Netflix began offering inexpensive DVD rentals through the mail, customers defected in droves from  video rental stores such as Blockbuster. Netflix customers were delighted by the firm’s low prices, vast selection, and the convenience of not having to visit a store to select and return videos. Movie Gallery was stuck in the middle—its prices were higher than those of  Netflix, and Netflix’s service was superior. Once individuals lacked a compelling reason to be Movie Gallery customers, the firm’s fate was sealed.</a:t>
            </a:r>
          </a:p>
          <a:p>
            <a:endParaRPr lang="en-CA"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Image courtesy of Stu </a:t>
            </a:r>
            <a:r>
              <a:rPr lang="en-CA" dirty="0" err="1" smtClean="0"/>
              <a:t>pendousmat</a:t>
            </a:r>
            <a:r>
              <a:rPr lang="en-CA" dirty="0" smtClean="0"/>
              <a:t>, http://en.wikipedia.org/wiki/</a:t>
            </a:r>
          </a:p>
        </p:txBody>
      </p:sp>
      <p:sp>
        <p:nvSpPr>
          <p:cNvPr id="4" name="Slide Number Placeholder 3"/>
          <p:cNvSpPr>
            <a:spLocks noGrp="1"/>
          </p:cNvSpPr>
          <p:nvPr>
            <p:ph type="sldNum" sz="quarter" idx="10"/>
          </p:nvPr>
        </p:nvSpPr>
        <p:spPr/>
        <p:txBody>
          <a:bodyPr/>
          <a:lstStyle/>
          <a:p>
            <a:fld id="{599087B6-AA6E-47AE-809F-0906800612FF}" type="slidenum">
              <a:rPr lang="en-CA" smtClean="0"/>
              <a:t>55</a:t>
            </a:fld>
            <a:endParaRPr lang="en-CA"/>
          </a:p>
        </p:txBody>
      </p:sp>
    </p:spTree>
    <p:extLst>
      <p:ext uri="{BB962C8B-B14F-4D97-AF65-F5344CB8AC3E}">
        <p14:creationId xmlns:p14="http://schemas.microsoft.com/office/powerpoint/2010/main" val="1508150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99087B6-AA6E-47AE-809F-0906800612FF}" type="slidenum">
              <a:rPr lang="en-CA" smtClean="0"/>
              <a:t>3</a:t>
            </a:fld>
            <a:endParaRPr lang="en-CA"/>
          </a:p>
        </p:txBody>
      </p:sp>
    </p:spTree>
    <p:extLst>
      <p:ext uri="{BB962C8B-B14F-4D97-AF65-F5344CB8AC3E}">
        <p14:creationId xmlns:p14="http://schemas.microsoft.com/office/powerpoint/2010/main" val="3051355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https://courses.cit.cornell.edu/cuttingedge/lifeCycle/01.htm</a:t>
            </a:r>
          </a:p>
        </p:txBody>
      </p:sp>
      <p:sp>
        <p:nvSpPr>
          <p:cNvPr id="4" name="Slide Number Placeholder 3"/>
          <p:cNvSpPr>
            <a:spLocks noGrp="1"/>
          </p:cNvSpPr>
          <p:nvPr>
            <p:ph type="sldNum" sz="quarter" idx="10"/>
          </p:nvPr>
        </p:nvSpPr>
        <p:spPr/>
        <p:txBody>
          <a:bodyPr/>
          <a:lstStyle/>
          <a:p>
            <a:fld id="{599087B6-AA6E-47AE-809F-0906800612FF}" type="slidenum">
              <a:rPr lang="en-CA" smtClean="0"/>
              <a:t>58</a:t>
            </a:fld>
            <a:endParaRPr lang="en-CA"/>
          </a:p>
        </p:txBody>
      </p:sp>
    </p:spTree>
    <p:extLst>
      <p:ext uri="{BB962C8B-B14F-4D97-AF65-F5344CB8AC3E}">
        <p14:creationId xmlns:p14="http://schemas.microsoft.com/office/powerpoint/2010/main" val="1946178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Source:</a:t>
            </a:r>
            <a:r>
              <a:rPr lang="en-CA" baseline="0" dirty="0" smtClean="0"/>
              <a:t> https://flic.kr/p/dB2cZ4</a:t>
            </a:r>
            <a:endParaRPr lang="en-CA" dirty="0"/>
          </a:p>
        </p:txBody>
      </p:sp>
      <p:sp>
        <p:nvSpPr>
          <p:cNvPr id="4" name="Slide Number Placeholder 3"/>
          <p:cNvSpPr>
            <a:spLocks noGrp="1"/>
          </p:cNvSpPr>
          <p:nvPr>
            <p:ph type="sldNum" sz="quarter" idx="10"/>
          </p:nvPr>
        </p:nvSpPr>
        <p:spPr/>
        <p:txBody>
          <a:bodyPr/>
          <a:lstStyle/>
          <a:p>
            <a:fld id="{599087B6-AA6E-47AE-809F-0906800612FF}" type="slidenum">
              <a:rPr lang="en-CA" smtClean="0"/>
              <a:t>4</a:t>
            </a:fld>
            <a:endParaRPr lang="en-CA"/>
          </a:p>
        </p:txBody>
      </p:sp>
    </p:spTree>
    <p:extLst>
      <p:ext uri="{BB962C8B-B14F-4D97-AF65-F5344CB8AC3E}">
        <p14:creationId xmlns:p14="http://schemas.microsoft.com/office/powerpoint/2010/main" val="2122777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Image</a:t>
            </a:r>
            <a:r>
              <a:rPr lang="en-CA" baseline="0" dirty="0" smtClean="0"/>
              <a:t> - http://openclipart.org/people/frankes/alice_cheshire_cat.svg</a:t>
            </a:r>
            <a:endParaRPr lang="en-CA" dirty="0" smtClean="0"/>
          </a:p>
        </p:txBody>
      </p:sp>
      <p:sp>
        <p:nvSpPr>
          <p:cNvPr id="4" name="Slide Number Placeholder 3"/>
          <p:cNvSpPr>
            <a:spLocks noGrp="1"/>
          </p:cNvSpPr>
          <p:nvPr>
            <p:ph type="sldNum" sz="quarter" idx="10"/>
          </p:nvPr>
        </p:nvSpPr>
        <p:spPr/>
        <p:txBody>
          <a:bodyPr/>
          <a:lstStyle/>
          <a:p>
            <a:fld id="{599087B6-AA6E-47AE-809F-0906800612FF}" type="slidenum">
              <a:rPr lang="en-CA" smtClean="0"/>
              <a:t>5</a:t>
            </a:fld>
            <a:endParaRPr lang="en-CA"/>
          </a:p>
        </p:txBody>
      </p:sp>
    </p:spTree>
    <p:extLst>
      <p:ext uri="{BB962C8B-B14F-4D97-AF65-F5344CB8AC3E}">
        <p14:creationId xmlns:p14="http://schemas.microsoft.com/office/powerpoint/2010/main" val="451625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9087B6-AA6E-47AE-809F-0906800612FF}" type="slidenum">
              <a:rPr lang="en-CA" smtClean="0"/>
              <a:t>6</a:t>
            </a:fld>
            <a:endParaRPr lang="en-CA"/>
          </a:p>
        </p:txBody>
      </p:sp>
    </p:spTree>
    <p:extLst>
      <p:ext uri="{BB962C8B-B14F-4D97-AF65-F5344CB8AC3E}">
        <p14:creationId xmlns:p14="http://schemas.microsoft.com/office/powerpoint/2010/main" val="161963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9087B6-AA6E-47AE-809F-0906800612FF}" type="slidenum">
              <a:rPr lang="en-CA" smtClean="0"/>
              <a:t>7</a:t>
            </a:fld>
            <a:endParaRPr lang="en-CA"/>
          </a:p>
        </p:txBody>
      </p:sp>
    </p:spTree>
    <p:extLst>
      <p:ext uri="{BB962C8B-B14F-4D97-AF65-F5344CB8AC3E}">
        <p14:creationId xmlns:p14="http://schemas.microsoft.com/office/powerpoint/2010/main" val="2937212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9087B6-AA6E-47AE-809F-0906800612FF}" type="slidenum">
              <a:rPr lang="en-CA" smtClean="0"/>
              <a:t>8</a:t>
            </a:fld>
            <a:endParaRPr lang="en-CA"/>
          </a:p>
        </p:txBody>
      </p:sp>
    </p:spTree>
    <p:extLst>
      <p:ext uri="{BB962C8B-B14F-4D97-AF65-F5344CB8AC3E}">
        <p14:creationId xmlns:p14="http://schemas.microsoft.com/office/powerpoint/2010/main" val="609255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Photo</a:t>
            </a:r>
            <a:r>
              <a:rPr lang="en-CA" baseline="0" dirty="0" smtClean="0"/>
              <a:t> http://en.wikipedia.org/wiki/Beverage_can</a:t>
            </a:r>
            <a:endParaRPr lang="en-CA" dirty="0" smtClean="0"/>
          </a:p>
        </p:txBody>
      </p:sp>
      <p:sp>
        <p:nvSpPr>
          <p:cNvPr id="4" name="Slide Number Placeholder 3"/>
          <p:cNvSpPr>
            <a:spLocks noGrp="1"/>
          </p:cNvSpPr>
          <p:nvPr>
            <p:ph type="sldNum" sz="quarter" idx="10"/>
          </p:nvPr>
        </p:nvSpPr>
        <p:spPr/>
        <p:txBody>
          <a:bodyPr/>
          <a:lstStyle/>
          <a:p>
            <a:fld id="{599087B6-AA6E-47AE-809F-0906800612FF}" type="slidenum">
              <a:rPr lang="en-CA" smtClean="0"/>
              <a:t>9</a:t>
            </a:fld>
            <a:endParaRPr lang="en-CA"/>
          </a:p>
        </p:txBody>
      </p:sp>
    </p:spTree>
    <p:extLst>
      <p:ext uri="{BB962C8B-B14F-4D97-AF65-F5344CB8AC3E}">
        <p14:creationId xmlns:p14="http://schemas.microsoft.com/office/powerpoint/2010/main" val="1738172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EC8413B-A920-44B6-AB4A-0EC0E3BFADF7}" type="datetimeFigureOut">
              <a:rPr lang="en-CA" smtClean="0"/>
              <a:t>28/08/2014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A1DA833-34CF-4984-9789-8E0F9F6502FC}" type="slidenum">
              <a:rPr lang="en-CA" smtClean="0"/>
              <a:t>‹#›</a:t>
            </a:fld>
            <a:endParaRPr lang="en-CA"/>
          </a:p>
        </p:txBody>
      </p:sp>
    </p:spTree>
    <p:extLst>
      <p:ext uri="{BB962C8B-B14F-4D97-AF65-F5344CB8AC3E}">
        <p14:creationId xmlns:p14="http://schemas.microsoft.com/office/powerpoint/2010/main" val="32262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C8413B-A920-44B6-AB4A-0EC0E3BFADF7}" type="datetimeFigureOut">
              <a:rPr lang="en-CA" smtClean="0"/>
              <a:t>28/08/2014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A1DA833-34CF-4984-9789-8E0F9F6502FC}" type="slidenum">
              <a:rPr lang="en-CA" smtClean="0"/>
              <a:t>‹#›</a:t>
            </a:fld>
            <a:endParaRPr lang="en-CA"/>
          </a:p>
        </p:txBody>
      </p:sp>
    </p:spTree>
    <p:extLst>
      <p:ext uri="{BB962C8B-B14F-4D97-AF65-F5344CB8AC3E}">
        <p14:creationId xmlns:p14="http://schemas.microsoft.com/office/powerpoint/2010/main" val="1126208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C8413B-A920-44B6-AB4A-0EC0E3BFADF7}" type="datetimeFigureOut">
              <a:rPr lang="en-CA" smtClean="0"/>
              <a:t>28/08/2014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A1DA833-34CF-4984-9789-8E0F9F6502FC}" type="slidenum">
              <a:rPr lang="en-CA" smtClean="0"/>
              <a:t>‹#›</a:t>
            </a:fld>
            <a:endParaRPr lang="en-CA"/>
          </a:p>
        </p:txBody>
      </p:sp>
    </p:spTree>
    <p:extLst>
      <p:ext uri="{BB962C8B-B14F-4D97-AF65-F5344CB8AC3E}">
        <p14:creationId xmlns:p14="http://schemas.microsoft.com/office/powerpoint/2010/main" val="1066311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C8413B-A920-44B6-AB4A-0EC0E3BFADF7}" type="datetimeFigureOut">
              <a:rPr lang="en-CA" smtClean="0"/>
              <a:t>28/08/2014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A1DA833-34CF-4984-9789-8E0F9F6502FC}" type="slidenum">
              <a:rPr lang="en-CA" smtClean="0"/>
              <a:t>‹#›</a:t>
            </a:fld>
            <a:endParaRPr lang="en-CA"/>
          </a:p>
        </p:txBody>
      </p:sp>
    </p:spTree>
    <p:extLst>
      <p:ext uri="{BB962C8B-B14F-4D97-AF65-F5344CB8AC3E}">
        <p14:creationId xmlns:p14="http://schemas.microsoft.com/office/powerpoint/2010/main" val="368057549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C8413B-A920-44B6-AB4A-0EC0E3BFADF7}" type="datetimeFigureOut">
              <a:rPr lang="en-CA" smtClean="0"/>
              <a:t>28/08/2014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A1DA833-34CF-4984-9789-8E0F9F6502FC}" type="slidenum">
              <a:rPr lang="en-CA" smtClean="0"/>
              <a:t>‹#›</a:t>
            </a:fld>
            <a:endParaRPr lang="en-CA"/>
          </a:p>
        </p:txBody>
      </p:sp>
    </p:spTree>
    <p:extLst>
      <p:ext uri="{BB962C8B-B14F-4D97-AF65-F5344CB8AC3E}">
        <p14:creationId xmlns:p14="http://schemas.microsoft.com/office/powerpoint/2010/main" val="2230948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C8413B-A920-44B6-AB4A-0EC0E3BFADF7}" type="datetimeFigureOut">
              <a:rPr lang="en-CA" smtClean="0"/>
              <a:t>28/08/2014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A1DA833-34CF-4984-9789-8E0F9F6502FC}" type="slidenum">
              <a:rPr lang="en-CA" smtClean="0"/>
              <a:t>‹#›</a:t>
            </a:fld>
            <a:endParaRPr lang="en-CA"/>
          </a:p>
        </p:txBody>
      </p:sp>
    </p:spTree>
    <p:extLst>
      <p:ext uri="{BB962C8B-B14F-4D97-AF65-F5344CB8AC3E}">
        <p14:creationId xmlns:p14="http://schemas.microsoft.com/office/powerpoint/2010/main" val="586602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EC8413B-A920-44B6-AB4A-0EC0E3BFADF7}" type="datetimeFigureOut">
              <a:rPr lang="en-CA" smtClean="0"/>
              <a:t>28/08/2014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A1DA833-34CF-4984-9789-8E0F9F6502FC}" type="slidenum">
              <a:rPr lang="en-CA" smtClean="0"/>
              <a:t>‹#›</a:t>
            </a:fld>
            <a:endParaRPr lang="en-CA"/>
          </a:p>
        </p:txBody>
      </p:sp>
    </p:spTree>
    <p:extLst>
      <p:ext uri="{BB962C8B-B14F-4D97-AF65-F5344CB8AC3E}">
        <p14:creationId xmlns:p14="http://schemas.microsoft.com/office/powerpoint/2010/main" val="4087864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EC8413B-A920-44B6-AB4A-0EC0E3BFADF7}" type="datetimeFigureOut">
              <a:rPr lang="en-CA" smtClean="0"/>
              <a:t>28/08/2014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A1DA833-34CF-4984-9789-8E0F9F6502FC}" type="slidenum">
              <a:rPr lang="en-CA" smtClean="0"/>
              <a:t>‹#›</a:t>
            </a:fld>
            <a:endParaRPr lang="en-CA"/>
          </a:p>
        </p:txBody>
      </p:sp>
    </p:spTree>
    <p:extLst>
      <p:ext uri="{BB962C8B-B14F-4D97-AF65-F5344CB8AC3E}">
        <p14:creationId xmlns:p14="http://schemas.microsoft.com/office/powerpoint/2010/main" val="66118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C8413B-A920-44B6-AB4A-0EC0E3BFADF7}" type="datetimeFigureOut">
              <a:rPr lang="en-CA" smtClean="0"/>
              <a:t>28/08/2014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A1DA833-34CF-4984-9789-8E0F9F6502FC}" type="slidenum">
              <a:rPr lang="en-CA" smtClean="0"/>
              <a:t>‹#›</a:t>
            </a:fld>
            <a:endParaRPr lang="en-CA"/>
          </a:p>
        </p:txBody>
      </p:sp>
    </p:spTree>
    <p:extLst>
      <p:ext uri="{BB962C8B-B14F-4D97-AF65-F5344CB8AC3E}">
        <p14:creationId xmlns:p14="http://schemas.microsoft.com/office/powerpoint/2010/main" val="2544109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C8413B-A920-44B6-AB4A-0EC0E3BFADF7}" type="datetimeFigureOut">
              <a:rPr lang="en-CA" smtClean="0"/>
              <a:t>28/08/2014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A1DA833-34CF-4984-9789-8E0F9F6502FC}" type="slidenum">
              <a:rPr lang="en-CA" smtClean="0"/>
              <a:t>‹#›</a:t>
            </a:fld>
            <a:endParaRPr lang="en-CA"/>
          </a:p>
        </p:txBody>
      </p:sp>
    </p:spTree>
    <p:extLst>
      <p:ext uri="{BB962C8B-B14F-4D97-AF65-F5344CB8AC3E}">
        <p14:creationId xmlns:p14="http://schemas.microsoft.com/office/powerpoint/2010/main" val="3425016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C8413B-A920-44B6-AB4A-0EC0E3BFADF7}" type="datetimeFigureOut">
              <a:rPr lang="en-CA" smtClean="0"/>
              <a:t>28/08/2014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A1DA833-34CF-4984-9789-8E0F9F6502FC}" type="slidenum">
              <a:rPr lang="en-CA" smtClean="0"/>
              <a:t>‹#›</a:t>
            </a:fld>
            <a:endParaRPr lang="en-CA"/>
          </a:p>
        </p:txBody>
      </p:sp>
    </p:spTree>
    <p:extLst>
      <p:ext uri="{BB962C8B-B14F-4D97-AF65-F5344CB8AC3E}">
        <p14:creationId xmlns:p14="http://schemas.microsoft.com/office/powerpoint/2010/main" val="3533043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creativecommons.org/licenses/by/3.0/"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C8413B-A920-44B6-AB4A-0EC0E3BFADF7}" type="datetimeFigureOut">
              <a:rPr lang="en-CA" smtClean="0"/>
              <a:t>28/08/2014</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DA833-34CF-4984-9789-8E0F9F6502FC}" type="slidenum">
              <a:rPr lang="en-CA" smtClean="0"/>
              <a:t>‹#›</a:t>
            </a:fld>
            <a:endParaRPr lang="en-CA"/>
          </a:p>
        </p:txBody>
      </p:sp>
      <p:sp>
        <p:nvSpPr>
          <p:cNvPr id="8" name="TextBox 7"/>
          <p:cNvSpPr txBox="1"/>
          <p:nvPr userDrawn="1"/>
        </p:nvSpPr>
        <p:spPr>
          <a:xfrm>
            <a:off x="1097488" y="6304285"/>
            <a:ext cx="3515706" cy="415498"/>
          </a:xfrm>
          <a:prstGeom prst="rect">
            <a:avLst/>
          </a:prstGeom>
          <a:noFill/>
        </p:spPr>
        <p:txBody>
          <a:bodyPr wrap="none" rtlCol="0">
            <a:spAutoFit/>
          </a:bodyPr>
          <a:lstStyle/>
          <a:p>
            <a:r>
              <a:rPr lang="en-CA" sz="1050" dirty="0" smtClean="0"/>
              <a:t>This work is licensed under a</a:t>
            </a:r>
          </a:p>
          <a:p>
            <a:r>
              <a:rPr lang="en-CA" sz="1050" dirty="0" smtClean="0">
                <a:hlinkClick r:id="rId13"/>
              </a:rPr>
              <a:t>Creative Commons Attribution 3.0 </a:t>
            </a:r>
            <a:r>
              <a:rPr lang="en-CA" sz="1050" dirty="0" err="1" smtClean="0">
                <a:hlinkClick r:id="rId13"/>
              </a:rPr>
              <a:t>Unported</a:t>
            </a:r>
            <a:r>
              <a:rPr lang="en-CA" sz="1050" dirty="0" smtClean="0">
                <a:hlinkClick r:id="rId13"/>
              </a:rPr>
              <a:t> License</a:t>
            </a:r>
            <a:r>
              <a:rPr lang="en-CA" sz="1050" dirty="0" smtClean="0"/>
              <a:t> (CC-BY).</a:t>
            </a:r>
            <a:endParaRPr lang="en-CA" sz="1050" dirty="0"/>
          </a:p>
        </p:txBody>
      </p:sp>
      <p:cxnSp>
        <p:nvCxnSpPr>
          <p:cNvPr id="9" name="Straight Connector 8"/>
          <p:cNvCxnSpPr/>
          <p:nvPr userDrawn="1"/>
        </p:nvCxnSpPr>
        <p:spPr>
          <a:xfrm flipH="1">
            <a:off x="427808" y="6257110"/>
            <a:ext cx="82753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6096499" y="6304285"/>
            <a:ext cx="2682146" cy="415498"/>
          </a:xfrm>
          <a:prstGeom prst="rect">
            <a:avLst/>
          </a:prstGeom>
          <a:noFill/>
        </p:spPr>
        <p:txBody>
          <a:bodyPr wrap="none" rtlCol="0">
            <a:spAutoFit/>
          </a:bodyPr>
          <a:lstStyle/>
          <a:p>
            <a:pPr algn="r"/>
            <a:r>
              <a:rPr lang="en-CA" sz="1050" b="1" dirty="0" smtClean="0"/>
              <a:t>Mastering</a:t>
            </a:r>
            <a:r>
              <a:rPr lang="en-CA" sz="1050" b="1" baseline="0" dirty="0" smtClean="0"/>
              <a:t> Strategic Management</a:t>
            </a:r>
            <a:endParaRPr lang="en-CA" sz="1050" b="1" dirty="0" smtClean="0"/>
          </a:p>
          <a:p>
            <a:pPr algn="r"/>
            <a:r>
              <a:rPr lang="en-CA" sz="1050" dirty="0" smtClean="0"/>
              <a:t>Chapter 5: Selecting Business-Level Strategies</a:t>
            </a:r>
            <a:endParaRPr lang="en-CA" sz="1050" dirty="0"/>
          </a:p>
        </p:txBody>
      </p:sp>
      <p:pic>
        <p:nvPicPr>
          <p:cNvPr id="11" name="Picture 4" descr="http://i.creativecommons.org/l/by/3.0/88x31.png"/>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434339" y="6397627"/>
            <a:ext cx="628650" cy="231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396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25892"/>
            <a:ext cx="7772400" cy="1973223"/>
          </a:xfrm>
        </p:spPr>
        <p:txBody>
          <a:bodyPr>
            <a:normAutofit fontScale="90000"/>
          </a:bodyPr>
          <a:lstStyle/>
          <a:p>
            <a:r>
              <a:rPr lang="en-CA" sz="5300" b="1" dirty="0" smtClean="0">
                <a:latin typeface="Arial" panose="020B0604020202020204" pitchFamily="34" charset="0"/>
                <a:cs typeface="Arial" panose="020B0604020202020204" pitchFamily="34" charset="0"/>
              </a:rPr>
              <a:t>Mastering Strategic Management</a:t>
            </a:r>
            <a:r>
              <a:rPr lang="en-CA" sz="4000" b="1" dirty="0" smtClean="0">
                <a:latin typeface="Arial" panose="020B0604020202020204" pitchFamily="34" charset="0"/>
                <a:cs typeface="Arial" panose="020B0604020202020204" pitchFamily="34" charset="0"/>
              </a:rPr>
              <a:t/>
            </a:r>
            <a:br>
              <a:rPr lang="en-CA" sz="4000" b="1" dirty="0" smtClean="0">
                <a:latin typeface="Arial" panose="020B0604020202020204" pitchFamily="34" charset="0"/>
                <a:cs typeface="Arial" panose="020B0604020202020204" pitchFamily="34" charset="0"/>
              </a:rPr>
            </a:br>
            <a:r>
              <a:rPr lang="en-CA" sz="4000" b="1" dirty="0" smtClean="0">
                <a:latin typeface="Arial" panose="020B0604020202020204" pitchFamily="34" charset="0"/>
                <a:cs typeface="Arial" panose="020B0604020202020204" pitchFamily="34" charset="0"/>
              </a:rPr>
              <a:t/>
            </a:r>
            <a:br>
              <a:rPr lang="en-CA" sz="4000" b="1" dirty="0" smtClean="0">
                <a:latin typeface="Arial" panose="020B0604020202020204" pitchFamily="34" charset="0"/>
                <a:cs typeface="Arial" panose="020B0604020202020204" pitchFamily="34" charset="0"/>
              </a:rPr>
            </a:br>
            <a:r>
              <a:rPr lang="en-CA" sz="4000" b="1" dirty="0">
                <a:latin typeface="Arial" panose="020B0604020202020204" pitchFamily="34" charset="0"/>
                <a:cs typeface="Arial" panose="020B0604020202020204" pitchFamily="34" charset="0"/>
              </a:rPr>
              <a:t/>
            </a:r>
            <a:br>
              <a:rPr lang="en-CA" sz="4000" b="1" dirty="0">
                <a:latin typeface="Arial" panose="020B0604020202020204" pitchFamily="34" charset="0"/>
                <a:cs typeface="Arial" panose="020B0604020202020204" pitchFamily="34" charset="0"/>
              </a:rPr>
            </a:br>
            <a:r>
              <a:rPr lang="en-CA" sz="3600" b="1" dirty="0" smtClean="0">
                <a:latin typeface="Arial" panose="020B0604020202020204" pitchFamily="34" charset="0"/>
                <a:cs typeface="Arial" panose="020B0604020202020204" pitchFamily="34" charset="0"/>
              </a:rPr>
              <a:t>Chapter 5</a:t>
            </a:r>
            <a:br>
              <a:rPr lang="en-CA" sz="3600" b="1" dirty="0" smtClean="0">
                <a:latin typeface="Arial" panose="020B0604020202020204" pitchFamily="34" charset="0"/>
                <a:cs typeface="Arial" panose="020B0604020202020204" pitchFamily="34" charset="0"/>
              </a:rPr>
            </a:br>
            <a:r>
              <a:rPr lang="en-CA" sz="3600" dirty="0" smtClean="0">
                <a:latin typeface="Arial" panose="020B0604020202020204" pitchFamily="34" charset="0"/>
                <a:cs typeface="Arial" panose="020B0604020202020204" pitchFamily="34" charset="0"/>
              </a:rPr>
              <a:t>Selecting Business-Level Strategies</a:t>
            </a:r>
            <a:endParaRPr lang="en-CA"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4740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Arial" panose="020B0604020202020204" pitchFamily="34" charset="0"/>
                <a:cs typeface="Arial" panose="020B0604020202020204" pitchFamily="34" charset="0"/>
              </a:rPr>
              <a:t>Generic Bus Strategies</a:t>
            </a:r>
            <a:endParaRPr lang="en-C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buNone/>
            </a:pPr>
            <a:r>
              <a:rPr lang="en-CA" sz="2400" dirty="0">
                <a:latin typeface="Arial" panose="020B0604020202020204" pitchFamily="34" charset="0"/>
                <a:cs typeface="Arial" panose="020B0604020202020204" pitchFamily="34" charset="0"/>
              </a:rPr>
              <a:t>Two competitive dimensions are key:</a:t>
            </a:r>
          </a:p>
          <a:p>
            <a:r>
              <a:rPr lang="en-CA" sz="2400" dirty="0">
                <a:latin typeface="Arial" panose="020B0604020202020204" pitchFamily="34" charset="0"/>
                <a:cs typeface="Arial" panose="020B0604020202020204" pitchFamily="34" charset="0"/>
              </a:rPr>
              <a:t>Source of competitive advantage </a:t>
            </a:r>
          </a:p>
          <a:p>
            <a:pPr lvl="1"/>
            <a:r>
              <a:rPr lang="en-CA" sz="2000" dirty="0">
                <a:latin typeface="Arial" panose="020B0604020202020204" pitchFamily="34" charset="0"/>
                <a:cs typeface="Arial" panose="020B0604020202020204" pitchFamily="34" charset="0"/>
              </a:rPr>
              <a:t>keep costs down or </a:t>
            </a:r>
          </a:p>
          <a:p>
            <a:pPr lvl="1"/>
            <a:r>
              <a:rPr lang="en-CA" sz="2000" dirty="0">
                <a:latin typeface="Arial" panose="020B0604020202020204" pitchFamily="34" charset="0"/>
                <a:cs typeface="Arial" panose="020B0604020202020204" pitchFamily="34" charset="0"/>
              </a:rPr>
              <a:t>offer something unique in market </a:t>
            </a:r>
          </a:p>
          <a:p>
            <a:r>
              <a:rPr lang="en-CA" sz="2400" dirty="0">
                <a:latin typeface="Arial" panose="020B0604020202020204" pitchFamily="34" charset="0"/>
                <a:cs typeface="Arial" panose="020B0604020202020204" pitchFamily="34" charset="0"/>
              </a:rPr>
              <a:t>Scope of operations</a:t>
            </a:r>
          </a:p>
          <a:p>
            <a:pPr lvl="1"/>
            <a:r>
              <a:rPr lang="en-CA" sz="2000" dirty="0" smtClean="0">
                <a:latin typeface="Arial" panose="020B0604020202020204" pitchFamily="34" charset="0"/>
                <a:cs typeface="Arial" panose="020B0604020202020204" pitchFamily="34" charset="0"/>
              </a:rPr>
              <a:t>target </a:t>
            </a:r>
            <a:r>
              <a:rPr lang="en-CA" sz="2000" dirty="0">
                <a:latin typeface="Arial" panose="020B0604020202020204" pitchFamily="34" charset="0"/>
                <a:cs typeface="Arial" panose="020B0604020202020204" pitchFamily="34" charset="0"/>
              </a:rPr>
              <a:t>all possible customers </a:t>
            </a:r>
            <a:r>
              <a:rPr lang="en-CA" sz="2000" dirty="0" smtClean="0">
                <a:latin typeface="Arial" panose="020B0604020202020204" pitchFamily="34" charset="0"/>
                <a:cs typeface="Arial" panose="020B0604020202020204" pitchFamily="34" charset="0"/>
              </a:rPr>
              <a:t>or</a:t>
            </a:r>
            <a:br>
              <a:rPr lang="en-CA" sz="2000" dirty="0" smtClean="0">
                <a:latin typeface="Arial" panose="020B0604020202020204" pitchFamily="34" charset="0"/>
                <a:cs typeface="Arial" panose="020B0604020202020204" pitchFamily="34" charset="0"/>
              </a:rPr>
            </a:br>
            <a:r>
              <a:rPr lang="en-CA" sz="2000" dirty="0" smtClean="0">
                <a:latin typeface="Arial" panose="020B0604020202020204" pitchFamily="34" charset="0"/>
                <a:cs typeface="Arial" panose="020B0604020202020204" pitchFamily="34" charset="0"/>
              </a:rPr>
              <a:t>focus </a:t>
            </a:r>
            <a:r>
              <a:rPr lang="en-CA" sz="2000" dirty="0">
                <a:latin typeface="Arial" panose="020B0604020202020204" pitchFamily="34" charset="0"/>
                <a:cs typeface="Arial" panose="020B0604020202020204" pitchFamily="34" charset="0"/>
              </a:rPr>
              <a:t>on a smaller segment </a:t>
            </a:r>
            <a:r>
              <a:rPr lang="en-CA" sz="2000" dirty="0" smtClean="0">
                <a:latin typeface="Arial" panose="020B0604020202020204" pitchFamily="34" charset="0"/>
                <a:cs typeface="Arial" panose="020B0604020202020204" pitchFamily="34" charset="0"/>
              </a:rPr>
              <a:t>or</a:t>
            </a:r>
            <a:br>
              <a:rPr lang="en-CA" sz="2000" dirty="0" smtClean="0">
                <a:latin typeface="Arial" panose="020B0604020202020204" pitchFamily="34" charset="0"/>
                <a:cs typeface="Arial" panose="020B0604020202020204" pitchFamily="34" charset="0"/>
              </a:rPr>
            </a:br>
            <a:r>
              <a:rPr lang="en-CA" sz="2000" dirty="0" smtClean="0">
                <a:latin typeface="Arial" panose="020B0604020202020204" pitchFamily="34" charset="0"/>
                <a:cs typeface="Arial" panose="020B0604020202020204" pitchFamily="34" charset="0"/>
              </a:rPr>
              <a:t>sub-section </a:t>
            </a:r>
            <a:r>
              <a:rPr lang="en-CA" sz="2000" dirty="0">
                <a:latin typeface="Arial" panose="020B0604020202020204" pitchFamily="34" charset="0"/>
                <a:cs typeface="Arial" panose="020B0604020202020204" pitchFamily="34" charset="0"/>
              </a:rPr>
              <a:t>of market</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4181" y="3871325"/>
            <a:ext cx="3623734" cy="2394538"/>
          </a:xfrm>
          <a:prstGeom prst="rect">
            <a:avLst/>
          </a:prstGeom>
        </p:spPr>
      </p:pic>
    </p:spTree>
    <p:extLst>
      <p:ext uri="{BB962C8B-B14F-4D97-AF65-F5344CB8AC3E}">
        <p14:creationId xmlns:p14="http://schemas.microsoft.com/office/powerpoint/2010/main" val="3014489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Economics In Action</a:t>
            </a:r>
          </a:p>
        </p:txBody>
      </p:sp>
      <p:sp>
        <p:nvSpPr>
          <p:cNvPr id="3" name="Content Placeholder 2"/>
          <p:cNvSpPr>
            <a:spLocks noGrp="1"/>
          </p:cNvSpPr>
          <p:nvPr>
            <p:ph idx="1"/>
          </p:nvPr>
        </p:nvSpPr>
        <p:spPr/>
        <p:txBody>
          <a:bodyPr>
            <a:noAutofit/>
          </a:bodyPr>
          <a:lstStyle/>
          <a:p>
            <a:pPr marL="0" indent="0">
              <a:buNone/>
            </a:pPr>
            <a:r>
              <a:rPr lang="en-CA" sz="2400" dirty="0">
                <a:latin typeface="Arial" panose="020B0604020202020204" pitchFamily="34" charset="0"/>
                <a:cs typeface="Arial" panose="020B0604020202020204" pitchFamily="34" charset="0"/>
              </a:rPr>
              <a:t>What is your favorite restaurant?</a:t>
            </a:r>
          </a:p>
          <a:p>
            <a:pPr marL="0" indent="0">
              <a:buNone/>
            </a:pPr>
            <a:r>
              <a:rPr lang="en-CA" sz="2400" dirty="0">
                <a:latin typeface="Arial" panose="020B0604020202020204" pitchFamily="34" charset="0"/>
                <a:cs typeface="Arial" panose="020B0604020202020204" pitchFamily="34" charset="0"/>
              </a:rPr>
              <a:t>What’s their strategy? cost leadership or </a:t>
            </a:r>
            <a:r>
              <a:rPr lang="en-CA" sz="2400" dirty="0" smtClean="0">
                <a:latin typeface="Arial" panose="020B0604020202020204" pitchFamily="34" charset="0"/>
                <a:cs typeface="Arial" panose="020B0604020202020204" pitchFamily="34" charset="0"/>
              </a:rPr>
              <a:t>niche</a:t>
            </a:r>
          </a:p>
          <a:p>
            <a:pPr marL="0" indent="0">
              <a:buNone/>
            </a:pPr>
            <a:endParaRPr lang="en-CA" sz="2400" dirty="0">
              <a:latin typeface="Arial" panose="020B0604020202020204" pitchFamily="34" charset="0"/>
              <a:cs typeface="Arial" panose="020B0604020202020204" pitchFamily="34" charset="0"/>
            </a:endParaRPr>
          </a:p>
          <a:p>
            <a:pPr marL="0" indent="0">
              <a:buNone/>
            </a:pPr>
            <a:r>
              <a:rPr lang="en-CA" sz="2400" dirty="0">
                <a:latin typeface="Arial" panose="020B0604020202020204" pitchFamily="34" charset="0"/>
                <a:cs typeface="Arial" panose="020B0604020202020204" pitchFamily="34" charset="0"/>
              </a:rPr>
              <a:t>Effective strategy must offers low prices, provides satisfactory quality, &amp; attract enough customers to be profitable. </a:t>
            </a:r>
          </a:p>
        </p:txBody>
      </p:sp>
    </p:spTree>
    <p:extLst>
      <p:ext uri="{BB962C8B-B14F-4D97-AF65-F5344CB8AC3E}">
        <p14:creationId xmlns:p14="http://schemas.microsoft.com/office/powerpoint/2010/main" val="999704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Key Takeaways</a:t>
            </a:r>
          </a:p>
        </p:txBody>
      </p:sp>
      <p:sp>
        <p:nvSpPr>
          <p:cNvPr id="3" name="Content Placeholder 2"/>
          <p:cNvSpPr>
            <a:spLocks noGrp="1"/>
          </p:cNvSpPr>
          <p:nvPr>
            <p:ph idx="1"/>
          </p:nvPr>
        </p:nvSpPr>
        <p:spPr/>
        <p:txBody>
          <a:bodyPr>
            <a:noAutofit/>
          </a:bodyPr>
          <a:lstStyle/>
          <a:p>
            <a:pPr marL="0" indent="0">
              <a:buNone/>
            </a:pPr>
            <a:r>
              <a:rPr lang="en-CA" sz="2400" dirty="0">
                <a:latin typeface="Arial" panose="020B0604020202020204" pitchFamily="34" charset="0"/>
                <a:cs typeface="Arial" panose="020B0604020202020204" pitchFamily="34" charset="0"/>
              </a:rPr>
              <a:t>Business-level strategies examine how firms compete in a given industry</a:t>
            </a:r>
          </a:p>
          <a:p>
            <a:r>
              <a:rPr lang="en-CA" sz="2400" dirty="0">
                <a:latin typeface="Arial" panose="020B0604020202020204" pitchFamily="34" charset="0"/>
                <a:cs typeface="Arial" panose="020B0604020202020204" pitchFamily="34" charset="0"/>
              </a:rPr>
              <a:t>Generic strategies based on source of competitive advantage - price or differentiation, &amp;</a:t>
            </a:r>
          </a:p>
          <a:p>
            <a:r>
              <a:rPr lang="en-CA" sz="2400" dirty="0" smtClean="0">
                <a:latin typeface="Arial" panose="020B0604020202020204" pitchFamily="34" charset="0"/>
                <a:cs typeface="Arial" panose="020B0604020202020204" pitchFamily="34" charset="0"/>
              </a:rPr>
              <a:t>Scope </a:t>
            </a:r>
            <a:r>
              <a:rPr lang="en-CA" sz="2400" dirty="0">
                <a:latin typeface="Arial" panose="020B0604020202020204" pitchFamily="34" charset="0"/>
                <a:cs typeface="Arial" panose="020B0604020202020204" pitchFamily="34" charset="0"/>
              </a:rPr>
              <a:t>of operations targets a broad or narrow market</a:t>
            </a:r>
          </a:p>
        </p:txBody>
      </p:sp>
    </p:spTree>
    <p:extLst>
      <p:ext uri="{BB962C8B-B14F-4D97-AF65-F5344CB8AC3E}">
        <p14:creationId xmlns:p14="http://schemas.microsoft.com/office/powerpoint/2010/main" val="911664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374900"/>
            <a:ext cx="7886700" cy="3802062"/>
          </a:xfrm>
        </p:spPr>
        <p:txBody>
          <a:bodyPr>
            <a:noAutofit/>
          </a:bodyPr>
          <a:lstStyle/>
          <a:p>
            <a:pPr marL="0" indent="0" algn="ctr">
              <a:buNone/>
            </a:pPr>
            <a:r>
              <a:rPr lang="en-CA" sz="5400" b="1" dirty="0">
                <a:latin typeface="Arial" panose="020B0604020202020204" pitchFamily="34" charset="0"/>
                <a:cs typeface="Arial" panose="020B0604020202020204" pitchFamily="34" charset="0"/>
              </a:rPr>
              <a:t>Section 5.2 Cost Leadership</a:t>
            </a:r>
          </a:p>
        </p:txBody>
      </p:sp>
    </p:spTree>
    <p:extLst>
      <p:ext uri="{BB962C8B-B14F-4D97-AF65-F5344CB8AC3E}">
        <p14:creationId xmlns:p14="http://schemas.microsoft.com/office/powerpoint/2010/main" val="2317205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Arial" panose="020B0604020202020204" pitchFamily="34" charset="0"/>
                <a:cs typeface="Arial" panose="020B0604020202020204" pitchFamily="34" charset="0"/>
              </a:rPr>
              <a:t>Cost Leadership</a:t>
            </a:r>
            <a:endParaRPr lang="en-C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r>
              <a:rPr lang="en-CA" sz="2400" dirty="0">
                <a:latin typeface="Arial" panose="020B0604020202020204" pitchFamily="34" charset="0"/>
                <a:cs typeface="Arial" panose="020B0604020202020204" pitchFamily="34" charset="0"/>
              </a:rPr>
              <a:t>Cost leadership: Generic strategy that offers products or services with acceptable quality and features to a broad set of customers at a low price</a:t>
            </a:r>
          </a:p>
          <a:p>
            <a:r>
              <a:rPr lang="en-CA" sz="2400" dirty="0">
                <a:latin typeface="Arial" panose="020B0604020202020204" pitchFamily="34" charset="0"/>
                <a:cs typeface="Arial" panose="020B0604020202020204" pitchFamily="34" charset="0"/>
              </a:rPr>
              <a:t>Economies of scale: Exists when the costs of offering goods and services decreases as the firm is able to sell more items</a:t>
            </a:r>
          </a:p>
          <a:p>
            <a:pPr lvl="1"/>
            <a:r>
              <a:rPr lang="en-CA" sz="2000" dirty="0">
                <a:latin typeface="Arial" panose="020B0604020202020204" pitchFamily="34" charset="0"/>
                <a:cs typeface="Arial" panose="020B0604020202020204" pitchFamily="34" charset="0"/>
              </a:rPr>
              <a:t>Expenses are distributed across a greater number of items </a:t>
            </a:r>
          </a:p>
        </p:txBody>
      </p:sp>
    </p:spTree>
    <p:extLst>
      <p:ext uri="{BB962C8B-B14F-4D97-AF65-F5344CB8AC3E}">
        <p14:creationId xmlns:p14="http://schemas.microsoft.com/office/powerpoint/2010/main" val="531997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igure-5-3.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03400" y="347133"/>
            <a:ext cx="5585998" cy="5725506"/>
          </a:xfrm>
          <a:prstGeom prst="rect">
            <a:avLst/>
          </a:prstGeom>
        </p:spPr>
      </p:pic>
    </p:spTree>
    <p:extLst>
      <p:ext uri="{BB962C8B-B14F-4D97-AF65-F5344CB8AC3E}">
        <p14:creationId xmlns:p14="http://schemas.microsoft.com/office/powerpoint/2010/main" val="461538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Arial" panose="020B0604020202020204" pitchFamily="34" charset="0"/>
                <a:cs typeface="Arial" panose="020B0604020202020204" pitchFamily="34" charset="0"/>
              </a:rPr>
              <a:t>From Theory to Reality (Porter) </a:t>
            </a:r>
          </a:p>
        </p:txBody>
      </p:sp>
      <p:sp>
        <p:nvSpPr>
          <p:cNvPr id="3" name="Content Placeholder 2"/>
          <p:cNvSpPr>
            <a:spLocks noGrp="1"/>
          </p:cNvSpPr>
          <p:nvPr>
            <p:ph idx="1"/>
          </p:nvPr>
        </p:nvSpPr>
        <p:spPr/>
        <p:txBody>
          <a:bodyPr>
            <a:noAutofit/>
          </a:bodyPr>
          <a:lstStyle/>
          <a:p>
            <a:pPr marL="0" indent="0">
              <a:buNone/>
            </a:pPr>
            <a:r>
              <a:rPr lang="en-CA" sz="2400" dirty="0">
                <a:latin typeface="Arial" panose="020B0604020202020204" pitchFamily="34" charset="0"/>
                <a:cs typeface="Arial" panose="020B0604020202020204" pitchFamily="34" charset="0"/>
              </a:rPr>
              <a:t>Cost Leadership</a:t>
            </a:r>
          </a:p>
          <a:p>
            <a:r>
              <a:rPr lang="en-CA" sz="2400" dirty="0">
                <a:latin typeface="Arial" panose="020B0604020202020204" pitchFamily="34" charset="0"/>
                <a:cs typeface="Arial" panose="020B0604020202020204" pitchFamily="34" charset="0"/>
              </a:rPr>
              <a:t>Become the low cost producer in its industry</a:t>
            </a:r>
          </a:p>
          <a:p>
            <a:r>
              <a:rPr lang="en-CA" sz="2400" dirty="0">
                <a:latin typeface="Arial" panose="020B0604020202020204" pitchFamily="34" charset="0"/>
                <a:cs typeface="Arial" panose="020B0604020202020204" pitchFamily="34" charset="0"/>
              </a:rPr>
              <a:t>Sources of cost advantage are varied and depend on the structure of the industry, may include pursuit of economies of scale, proprietary technology, preferential access to raw materials and other factors</a:t>
            </a:r>
          </a:p>
          <a:p>
            <a:r>
              <a:rPr lang="en-CA" sz="2400" dirty="0">
                <a:latin typeface="Arial" panose="020B0604020202020204" pitchFamily="34" charset="0"/>
                <a:cs typeface="Arial" panose="020B0604020202020204" pitchFamily="34" charset="0"/>
              </a:rPr>
              <a:t>Low cost producer must find and exploit all sources of cost advantage to achieve and sustain overall cost leadership</a:t>
            </a:r>
          </a:p>
          <a:p>
            <a:r>
              <a:rPr lang="en-CA" sz="2400" dirty="0">
                <a:latin typeface="Arial" panose="020B0604020202020204" pitchFamily="34" charset="0"/>
                <a:cs typeface="Arial" panose="020B0604020202020204" pitchFamily="34" charset="0"/>
              </a:rPr>
              <a:t>Leads to above average performance in its industry</a:t>
            </a:r>
          </a:p>
          <a:p>
            <a:r>
              <a:rPr lang="en-CA" sz="2400" dirty="0">
                <a:latin typeface="Arial" panose="020B0604020202020204" pitchFamily="34" charset="0"/>
                <a:cs typeface="Arial" panose="020B0604020202020204" pitchFamily="34" charset="0"/>
              </a:rPr>
              <a:t>Assuming can set prices at or near industry average</a:t>
            </a:r>
          </a:p>
        </p:txBody>
      </p:sp>
    </p:spTree>
    <p:extLst>
      <p:ext uri="{BB962C8B-B14F-4D97-AF65-F5344CB8AC3E}">
        <p14:creationId xmlns:p14="http://schemas.microsoft.com/office/powerpoint/2010/main" val="35924254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Arial" panose="020B0604020202020204" pitchFamily="34" charset="0"/>
                <a:cs typeface="Arial" panose="020B0604020202020204" pitchFamily="34" charset="0"/>
              </a:rPr>
              <a:t>Overall Cost Leadership</a:t>
            </a:r>
          </a:p>
        </p:txBody>
      </p:sp>
      <p:sp>
        <p:nvSpPr>
          <p:cNvPr id="3" name="Content Placeholder 2"/>
          <p:cNvSpPr>
            <a:spLocks noGrp="1"/>
          </p:cNvSpPr>
          <p:nvPr>
            <p:ph idx="1"/>
          </p:nvPr>
        </p:nvSpPr>
        <p:spPr/>
        <p:txBody>
          <a:bodyPr>
            <a:noAutofit/>
          </a:bodyPr>
          <a:lstStyle/>
          <a:p>
            <a:pPr marL="0" indent="0">
              <a:buNone/>
            </a:pPr>
            <a:r>
              <a:rPr lang="en-CA" sz="2400" dirty="0">
                <a:latin typeface="Arial" panose="020B0604020202020204" pitchFamily="34" charset="0"/>
                <a:cs typeface="Arial" panose="020B0604020202020204" pitchFamily="34" charset="0"/>
              </a:rPr>
              <a:t>Integrated tactics</a:t>
            </a:r>
          </a:p>
          <a:p>
            <a:r>
              <a:rPr lang="en-CA" sz="2400" dirty="0">
                <a:latin typeface="Arial" panose="020B0604020202020204" pitchFamily="34" charset="0"/>
                <a:cs typeface="Arial" panose="020B0604020202020204" pitchFamily="34" charset="0"/>
              </a:rPr>
              <a:t>Aggressive construction of efficient-scale facilities</a:t>
            </a:r>
          </a:p>
          <a:p>
            <a:r>
              <a:rPr lang="en-CA" sz="2400" dirty="0">
                <a:latin typeface="Arial" panose="020B0604020202020204" pitchFamily="34" charset="0"/>
                <a:cs typeface="Arial" panose="020B0604020202020204" pitchFamily="34" charset="0"/>
              </a:rPr>
              <a:t>Vigorous pursuit of cost reductions from experience</a:t>
            </a:r>
          </a:p>
          <a:p>
            <a:r>
              <a:rPr lang="en-CA" sz="2400" dirty="0">
                <a:latin typeface="Arial" panose="020B0604020202020204" pitchFamily="34" charset="0"/>
                <a:cs typeface="Arial" panose="020B0604020202020204" pitchFamily="34" charset="0"/>
              </a:rPr>
              <a:t>Tight cost and overhead control</a:t>
            </a:r>
          </a:p>
          <a:p>
            <a:r>
              <a:rPr lang="en-CA" sz="2400" dirty="0">
                <a:latin typeface="Arial" panose="020B0604020202020204" pitchFamily="34" charset="0"/>
                <a:cs typeface="Arial" panose="020B0604020202020204" pitchFamily="34" charset="0"/>
              </a:rPr>
              <a:t>Avoidance of marginal customer accounts</a:t>
            </a:r>
          </a:p>
          <a:p>
            <a:r>
              <a:rPr lang="en-CA" sz="2400" dirty="0">
                <a:latin typeface="Arial" panose="020B0604020202020204" pitchFamily="34" charset="0"/>
                <a:cs typeface="Arial" panose="020B0604020202020204" pitchFamily="34" charset="0"/>
              </a:rPr>
              <a:t>Cost minimization in all activities in the firm’s value chain, such as R&amp;D, service, sales force, and advertising</a:t>
            </a:r>
          </a:p>
        </p:txBody>
      </p:sp>
    </p:spTree>
    <p:extLst>
      <p:ext uri="{BB962C8B-B14F-4D97-AF65-F5344CB8AC3E}">
        <p14:creationId xmlns:p14="http://schemas.microsoft.com/office/powerpoint/2010/main" val="15921183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ure-5-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3100" y="266700"/>
            <a:ext cx="5207000" cy="5804767"/>
          </a:xfrm>
          <a:prstGeom prst="rect">
            <a:avLst/>
          </a:prstGeom>
        </p:spPr>
      </p:pic>
    </p:spTree>
    <p:extLst>
      <p:ext uri="{BB962C8B-B14F-4D97-AF65-F5344CB8AC3E}">
        <p14:creationId xmlns:p14="http://schemas.microsoft.com/office/powerpoint/2010/main" val="2099835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Arial" panose="020B0604020202020204" pitchFamily="34" charset="0"/>
                <a:cs typeface="Arial" panose="020B0604020202020204" pitchFamily="34" charset="0"/>
              </a:rPr>
              <a:t>Cost Leadership gone bad - Remembering the Yugo…</a:t>
            </a:r>
          </a:p>
        </p:txBody>
      </p:sp>
      <p:sp>
        <p:nvSpPr>
          <p:cNvPr id="3" name="Content Placeholder 2"/>
          <p:cNvSpPr>
            <a:spLocks noGrp="1"/>
          </p:cNvSpPr>
          <p:nvPr>
            <p:ph idx="1"/>
          </p:nvPr>
        </p:nvSpPr>
        <p:spPr/>
        <p:txBody>
          <a:bodyPr>
            <a:noAutofit/>
          </a:bodyPr>
          <a:lstStyle/>
          <a:p>
            <a:r>
              <a:rPr lang="en-CA" sz="2000" dirty="0">
                <a:latin typeface="Arial" panose="020B0604020202020204" pitchFamily="34" charset="0"/>
                <a:cs typeface="Arial" panose="020B0604020202020204" pitchFamily="34" charset="0"/>
              </a:rPr>
              <a:t>How do you make a Yugo go faster? </a:t>
            </a:r>
            <a:r>
              <a:rPr lang="en-CA" sz="2000" b="1" dirty="0">
                <a:latin typeface="Arial" panose="020B0604020202020204" pitchFamily="34" charset="0"/>
                <a:cs typeface="Arial" panose="020B0604020202020204" pitchFamily="34" charset="0"/>
              </a:rPr>
              <a:t>A </a:t>
            </a:r>
            <a:r>
              <a:rPr lang="en-CA" sz="2000" b="1" dirty="0" err="1">
                <a:latin typeface="Arial" panose="020B0604020202020204" pitchFamily="34" charset="0"/>
                <a:cs typeface="Arial" panose="020B0604020202020204" pitchFamily="34" charset="0"/>
              </a:rPr>
              <a:t>towtruck</a:t>
            </a:r>
            <a:endParaRPr lang="en-CA" sz="2000" b="1"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What do you call a Yugo’s shock absorbers? </a:t>
            </a:r>
            <a:r>
              <a:rPr lang="en-CA" sz="2000" b="1" dirty="0">
                <a:latin typeface="Arial" panose="020B0604020202020204" pitchFamily="34" charset="0"/>
                <a:cs typeface="Arial" panose="020B0604020202020204" pitchFamily="34" charset="0"/>
              </a:rPr>
              <a:t>Passengers</a:t>
            </a:r>
          </a:p>
          <a:p>
            <a:r>
              <a:rPr lang="en-CA" sz="2000" dirty="0">
                <a:latin typeface="Arial" panose="020B0604020202020204" pitchFamily="34" charset="0"/>
                <a:cs typeface="Arial" panose="020B0604020202020204" pitchFamily="34" charset="0"/>
              </a:rPr>
              <a:t>How can you get a Yugo to do 60 miles an </a:t>
            </a:r>
            <a:r>
              <a:rPr lang="en-CA" sz="2000" dirty="0" smtClean="0">
                <a:latin typeface="Arial" panose="020B0604020202020204" pitchFamily="34" charset="0"/>
                <a:cs typeface="Arial" panose="020B0604020202020204" pitchFamily="34" charset="0"/>
              </a:rPr>
              <a:t>hour? </a:t>
            </a:r>
            <a:r>
              <a:rPr lang="en-CA" sz="2000" b="1" dirty="0" smtClean="0">
                <a:latin typeface="Arial" panose="020B0604020202020204" pitchFamily="34" charset="0"/>
                <a:cs typeface="Arial" panose="020B0604020202020204" pitchFamily="34" charset="0"/>
              </a:rPr>
              <a:t>Push </a:t>
            </a:r>
            <a:r>
              <a:rPr lang="en-CA" sz="2000" b="1" dirty="0">
                <a:latin typeface="Arial" panose="020B0604020202020204" pitchFamily="34" charset="0"/>
                <a:cs typeface="Arial" panose="020B0604020202020204" pitchFamily="34" charset="0"/>
              </a:rPr>
              <a:t>it over a cliff</a:t>
            </a:r>
          </a:p>
          <a:p>
            <a:r>
              <a:rPr lang="en-CA" sz="2000" dirty="0">
                <a:latin typeface="Arial" panose="020B0604020202020204" pitchFamily="34" charset="0"/>
                <a:cs typeface="Arial" panose="020B0604020202020204" pitchFamily="34" charset="0"/>
              </a:rPr>
              <a:t>The new Yugo has an air bag. </a:t>
            </a:r>
            <a:r>
              <a:rPr lang="en-CA" sz="2000" b="1" dirty="0">
                <a:latin typeface="Arial" panose="020B0604020202020204" pitchFamily="34" charset="0"/>
                <a:cs typeface="Arial" panose="020B0604020202020204" pitchFamily="34" charset="0"/>
              </a:rPr>
              <a:t>When you sense an impending accident, start pumping </a:t>
            </a:r>
            <a:r>
              <a:rPr lang="en-CA" sz="2000" b="1" dirty="0" smtClean="0">
                <a:latin typeface="Arial" panose="020B0604020202020204" pitchFamily="34" charset="0"/>
                <a:cs typeface="Arial" panose="020B0604020202020204" pitchFamily="34" charset="0"/>
              </a:rPr>
              <a:t>real fast</a:t>
            </a:r>
            <a:r>
              <a:rPr lang="en-CA" sz="2000" b="1" dirty="0">
                <a:latin typeface="Arial" panose="020B0604020202020204" pitchFamily="34" charset="0"/>
                <a:cs typeface="Arial" panose="020B0604020202020204" pitchFamily="34" charset="0"/>
              </a:rPr>
              <a:t>.</a:t>
            </a:r>
          </a:p>
          <a:p>
            <a:r>
              <a:rPr lang="en-CA" sz="2000" dirty="0">
                <a:latin typeface="Arial" panose="020B0604020202020204" pitchFamily="34" charset="0"/>
                <a:cs typeface="Arial" panose="020B0604020202020204" pitchFamily="34" charset="0"/>
              </a:rPr>
              <a:t>A friend went to a dealer </a:t>
            </a:r>
            <a:r>
              <a:rPr lang="en-CA" sz="2000" dirty="0" smtClean="0">
                <a:latin typeface="Arial" panose="020B0604020202020204" pitchFamily="34" charset="0"/>
                <a:cs typeface="Arial" panose="020B0604020202020204" pitchFamily="34" charset="0"/>
              </a:rPr>
              <a:t>the other day</a:t>
            </a:r>
            <a:br>
              <a:rPr lang="en-CA" sz="2000" dirty="0" smtClean="0">
                <a:latin typeface="Arial" panose="020B0604020202020204" pitchFamily="34" charset="0"/>
                <a:cs typeface="Arial" panose="020B0604020202020204" pitchFamily="34" charset="0"/>
              </a:rPr>
            </a:br>
            <a:r>
              <a:rPr lang="en-CA" sz="2000" dirty="0" smtClean="0">
                <a:latin typeface="Arial" panose="020B0604020202020204" pitchFamily="34" charset="0"/>
                <a:cs typeface="Arial" panose="020B0604020202020204" pitchFamily="34" charset="0"/>
              </a:rPr>
              <a:t>and </a:t>
            </a:r>
            <a:r>
              <a:rPr lang="en-CA" sz="2000" dirty="0">
                <a:latin typeface="Arial" panose="020B0604020202020204" pitchFamily="34" charset="0"/>
                <a:cs typeface="Arial" panose="020B0604020202020204" pitchFamily="34" charset="0"/>
              </a:rPr>
              <a:t>said, </a:t>
            </a:r>
            <a:r>
              <a:rPr lang="en-CA" sz="2000" b="1" dirty="0">
                <a:latin typeface="Arial" panose="020B0604020202020204" pitchFamily="34" charset="0"/>
                <a:cs typeface="Arial" panose="020B0604020202020204" pitchFamily="34" charset="0"/>
              </a:rPr>
              <a:t>"I'd like </a:t>
            </a:r>
            <a:r>
              <a:rPr lang="en-CA" sz="2000" b="1" dirty="0" smtClean="0">
                <a:latin typeface="Arial" panose="020B0604020202020204" pitchFamily="34" charset="0"/>
                <a:cs typeface="Arial" panose="020B0604020202020204" pitchFamily="34" charset="0"/>
              </a:rPr>
              <a:t>a gas </a:t>
            </a:r>
            <a:r>
              <a:rPr lang="en-CA" sz="2000" b="1" dirty="0">
                <a:latin typeface="Arial" panose="020B0604020202020204" pitchFamily="34" charset="0"/>
                <a:cs typeface="Arial" panose="020B0604020202020204" pitchFamily="34" charset="0"/>
              </a:rPr>
              <a:t>cap for </a:t>
            </a:r>
            <a:r>
              <a:rPr lang="en-CA" sz="2000" b="1" dirty="0" smtClean="0">
                <a:latin typeface="Arial" panose="020B0604020202020204" pitchFamily="34" charset="0"/>
                <a:cs typeface="Arial" panose="020B0604020202020204" pitchFamily="34" charset="0"/>
              </a:rPr>
              <a:t>my</a:t>
            </a:r>
            <a:br>
              <a:rPr lang="en-CA" sz="2000" b="1" dirty="0" smtClean="0">
                <a:latin typeface="Arial" panose="020B0604020202020204" pitchFamily="34" charset="0"/>
                <a:cs typeface="Arial" panose="020B0604020202020204" pitchFamily="34" charset="0"/>
              </a:rPr>
            </a:br>
            <a:r>
              <a:rPr lang="en-CA" sz="2000" b="1" dirty="0" smtClean="0">
                <a:latin typeface="Arial" panose="020B0604020202020204" pitchFamily="34" charset="0"/>
                <a:cs typeface="Arial" panose="020B0604020202020204" pitchFamily="34" charset="0"/>
              </a:rPr>
              <a:t>Yugo</a:t>
            </a:r>
            <a:r>
              <a:rPr lang="en-CA" sz="2000" b="1" dirty="0">
                <a:latin typeface="Arial" panose="020B0604020202020204" pitchFamily="34" charset="0"/>
                <a:cs typeface="Arial" panose="020B0604020202020204" pitchFamily="34" charset="0"/>
              </a:rPr>
              <a:t>."</a:t>
            </a:r>
            <a:r>
              <a:rPr lang="en-CA" sz="2000" dirty="0">
                <a:latin typeface="Arial" panose="020B0604020202020204" pitchFamily="34" charset="0"/>
                <a:cs typeface="Arial" panose="020B0604020202020204" pitchFamily="34" charset="0"/>
              </a:rPr>
              <a:t> </a:t>
            </a:r>
            <a:r>
              <a:rPr lang="en-CA" sz="2000" dirty="0" smtClean="0">
                <a:latin typeface="Arial" panose="020B0604020202020204" pitchFamily="34" charset="0"/>
                <a:cs typeface="Arial" panose="020B0604020202020204" pitchFamily="34" charset="0"/>
              </a:rPr>
              <a:t>The dealer </a:t>
            </a:r>
            <a:r>
              <a:rPr lang="en-CA" sz="2000" dirty="0">
                <a:latin typeface="Arial" panose="020B0604020202020204" pitchFamily="34" charset="0"/>
                <a:cs typeface="Arial" panose="020B0604020202020204" pitchFamily="34" charset="0"/>
              </a:rPr>
              <a:t>replied, </a:t>
            </a:r>
            <a:r>
              <a:rPr lang="en-CA" sz="2000" b="1" dirty="0">
                <a:latin typeface="Arial" panose="020B0604020202020204" pitchFamily="34" charset="0"/>
                <a:cs typeface="Arial" panose="020B0604020202020204" pitchFamily="34" charset="0"/>
              </a:rPr>
              <a:t>"</a:t>
            </a:r>
            <a:r>
              <a:rPr lang="en-CA" sz="2000" b="1" dirty="0" smtClean="0">
                <a:latin typeface="Arial" panose="020B0604020202020204" pitchFamily="34" charset="0"/>
                <a:cs typeface="Arial" panose="020B0604020202020204" pitchFamily="34" charset="0"/>
              </a:rPr>
              <a:t>Okay.</a:t>
            </a:r>
            <a:br>
              <a:rPr lang="en-CA" sz="2000" b="1" dirty="0" smtClean="0">
                <a:latin typeface="Arial" panose="020B0604020202020204" pitchFamily="34" charset="0"/>
                <a:cs typeface="Arial" panose="020B0604020202020204" pitchFamily="34" charset="0"/>
              </a:rPr>
            </a:br>
            <a:r>
              <a:rPr lang="en-CA" sz="2000" b="1" dirty="0" smtClean="0">
                <a:latin typeface="Arial" panose="020B0604020202020204" pitchFamily="34" charset="0"/>
                <a:cs typeface="Arial" panose="020B0604020202020204" pitchFamily="34" charset="0"/>
              </a:rPr>
              <a:t>Sounds like </a:t>
            </a:r>
            <a:r>
              <a:rPr lang="en-CA" sz="2000" b="1" dirty="0">
                <a:latin typeface="Arial" panose="020B0604020202020204" pitchFamily="34" charset="0"/>
                <a:cs typeface="Arial" panose="020B0604020202020204" pitchFamily="34" charset="0"/>
              </a:rPr>
              <a:t>a fair trade</a:t>
            </a:r>
            <a:r>
              <a:rPr lang="en-CA" sz="2000" b="1" dirty="0" smtClean="0">
                <a:latin typeface="Arial" panose="020B0604020202020204" pitchFamily="34" charset="0"/>
                <a:cs typeface="Arial" panose="020B0604020202020204" pitchFamily="34" charset="0"/>
              </a:rPr>
              <a:t>.”</a:t>
            </a:r>
            <a:endParaRPr lang="en-CA" sz="2000" b="1"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rPr>
              <a:t>Two guys in a Yugo </a:t>
            </a:r>
            <a:r>
              <a:rPr lang="en-CA" sz="2000" dirty="0" smtClean="0">
                <a:latin typeface="Arial" panose="020B0604020202020204" pitchFamily="34" charset="0"/>
                <a:cs typeface="Arial" panose="020B0604020202020204" pitchFamily="34" charset="0"/>
              </a:rPr>
              <a:t>were arrested last</a:t>
            </a:r>
            <a:br>
              <a:rPr lang="en-CA" sz="2000" dirty="0" smtClean="0">
                <a:latin typeface="Arial" panose="020B0604020202020204" pitchFamily="34" charset="0"/>
                <a:cs typeface="Arial" panose="020B0604020202020204" pitchFamily="34" charset="0"/>
              </a:rPr>
            </a:br>
            <a:r>
              <a:rPr lang="en-CA" sz="2000" dirty="0" smtClean="0">
                <a:latin typeface="Arial" panose="020B0604020202020204" pitchFamily="34" charset="0"/>
                <a:cs typeface="Arial" panose="020B0604020202020204" pitchFamily="34" charset="0"/>
              </a:rPr>
              <a:t>night </a:t>
            </a:r>
            <a:r>
              <a:rPr lang="en-CA" sz="2000" dirty="0">
                <a:latin typeface="Arial" panose="020B0604020202020204" pitchFamily="34" charset="0"/>
                <a:cs typeface="Arial" panose="020B0604020202020204" pitchFamily="34" charset="0"/>
              </a:rPr>
              <a:t>in Oakland following a </a:t>
            </a:r>
            <a:r>
              <a:rPr lang="en-CA" sz="2000" dirty="0" smtClean="0">
                <a:latin typeface="Arial" panose="020B0604020202020204" pitchFamily="34" charset="0"/>
                <a:cs typeface="Arial" panose="020B0604020202020204" pitchFamily="34" charset="0"/>
              </a:rPr>
              <a:t>push-by</a:t>
            </a:r>
            <a:br>
              <a:rPr lang="en-CA" sz="2000" dirty="0" smtClean="0">
                <a:latin typeface="Arial" panose="020B0604020202020204" pitchFamily="34" charset="0"/>
                <a:cs typeface="Arial" panose="020B0604020202020204" pitchFamily="34" charset="0"/>
              </a:rPr>
            </a:br>
            <a:r>
              <a:rPr lang="en-CA" sz="2000" dirty="0" smtClean="0">
                <a:latin typeface="Arial" panose="020B0604020202020204" pitchFamily="34" charset="0"/>
                <a:cs typeface="Arial" panose="020B0604020202020204" pitchFamily="34" charset="0"/>
              </a:rPr>
              <a:t>shooting </a:t>
            </a:r>
            <a:r>
              <a:rPr lang="en-CA" sz="2000" dirty="0">
                <a:latin typeface="Arial" panose="020B0604020202020204" pitchFamily="34" charset="0"/>
                <a:cs typeface="Arial" panose="020B0604020202020204" pitchFamily="34" charset="0"/>
              </a:rPr>
              <a:t>incident</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21842" y="4064001"/>
            <a:ext cx="3286125" cy="2100262"/>
          </a:xfrm>
          <a:prstGeom prst="rect">
            <a:avLst/>
          </a:prstGeom>
        </p:spPr>
      </p:pic>
    </p:spTree>
    <p:extLst>
      <p:ext uri="{BB962C8B-B14F-4D97-AF65-F5344CB8AC3E}">
        <p14:creationId xmlns:p14="http://schemas.microsoft.com/office/powerpoint/2010/main" val="2653632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Arial" panose="020B0604020202020204" pitchFamily="34" charset="0"/>
                <a:cs typeface="Arial" panose="020B0604020202020204" pitchFamily="34" charset="0"/>
              </a:rPr>
              <a:t>SWOT – Your Public Library</a:t>
            </a:r>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9911" y="1549400"/>
            <a:ext cx="6004177" cy="4470400"/>
          </a:xfrm>
          <a:prstGeom prst="rect">
            <a:avLst/>
          </a:prstGeom>
        </p:spPr>
      </p:pic>
    </p:spTree>
    <p:extLst>
      <p:ext uri="{BB962C8B-B14F-4D97-AF65-F5344CB8AC3E}">
        <p14:creationId xmlns:p14="http://schemas.microsoft.com/office/powerpoint/2010/main" val="3968663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Arial" panose="020B0604020202020204" pitchFamily="34" charset="0"/>
                <a:cs typeface="Arial" panose="020B0604020202020204" pitchFamily="34" charset="0"/>
              </a:rPr>
              <a:t>Cost Leadership &amp; Economics</a:t>
            </a:r>
          </a:p>
        </p:txBody>
      </p:sp>
      <p:sp>
        <p:nvSpPr>
          <p:cNvPr id="3" name="Content Placeholder 2"/>
          <p:cNvSpPr>
            <a:spLocks noGrp="1"/>
          </p:cNvSpPr>
          <p:nvPr>
            <p:ph idx="1"/>
          </p:nvPr>
        </p:nvSpPr>
        <p:spPr/>
        <p:txBody>
          <a:bodyPr>
            <a:noAutofit/>
          </a:bodyPr>
          <a:lstStyle/>
          <a:p>
            <a:pPr marL="0" indent="0">
              <a:buNone/>
            </a:pPr>
            <a:r>
              <a:rPr lang="en-CA" sz="2400" dirty="0">
                <a:latin typeface="Arial" panose="020B0604020202020204" pitchFamily="34" charset="0"/>
                <a:cs typeface="Arial" panose="020B0604020202020204" pitchFamily="34" charset="0"/>
              </a:rPr>
              <a:t>Economics tells use cost leadership less effective when</a:t>
            </a:r>
          </a:p>
          <a:p>
            <a:r>
              <a:rPr lang="en-CA" sz="2400" dirty="0">
                <a:latin typeface="Arial" panose="020B0604020202020204" pitchFamily="34" charset="0"/>
                <a:cs typeface="Arial" panose="020B0604020202020204" pitchFamily="34" charset="0"/>
              </a:rPr>
              <a:t>Small percentage of consumer’s overall budget (salt)</a:t>
            </a:r>
          </a:p>
          <a:p>
            <a:r>
              <a:rPr lang="en-CA" sz="2400" dirty="0">
                <a:latin typeface="Arial" panose="020B0604020202020204" pitchFamily="34" charset="0"/>
                <a:cs typeface="Arial" panose="020B0604020202020204" pitchFamily="34" charset="0"/>
              </a:rPr>
              <a:t>Low volume of purchases (i.e. PSE)</a:t>
            </a:r>
          </a:p>
          <a:p>
            <a:r>
              <a:rPr lang="en-CA" sz="2400" dirty="0">
                <a:latin typeface="Arial" panose="020B0604020202020204" pitchFamily="34" charset="0"/>
                <a:cs typeface="Arial" panose="020B0604020202020204" pitchFamily="34" charset="0"/>
              </a:rPr>
              <a:t>Few alternatives (gasoline)</a:t>
            </a:r>
          </a:p>
          <a:p>
            <a:r>
              <a:rPr lang="en-CA" sz="2400" dirty="0">
                <a:latin typeface="Arial" panose="020B0604020202020204" pitchFamily="34" charset="0"/>
                <a:cs typeface="Arial" panose="020B0604020202020204" pitchFamily="34" charset="0"/>
              </a:rPr>
              <a:t>Higher search </a:t>
            </a:r>
            <a:r>
              <a:rPr lang="en-CA" sz="2400" dirty="0" smtClean="0">
                <a:latin typeface="Arial" panose="020B0604020202020204" pitchFamily="34" charset="0"/>
                <a:cs typeface="Arial" panose="020B0604020202020204" pitchFamily="34" charset="0"/>
              </a:rPr>
              <a:t>costs</a:t>
            </a:r>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976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Arial" panose="020B0604020202020204" pitchFamily="34" charset="0"/>
                <a:cs typeface="Arial" panose="020B0604020202020204" pitchFamily="34" charset="0"/>
              </a:rPr>
              <a:t>You (generally) get what you pay for!!</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0100" y="2025650"/>
            <a:ext cx="5003800" cy="3752850"/>
          </a:xfrm>
          <a:prstGeom prst="rect">
            <a:avLst/>
          </a:prstGeom>
        </p:spPr>
      </p:pic>
    </p:spTree>
    <p:extLst>
      <p:ext uri="{BB962C8B-B14F-4D97-AF65-F5344CB8AC3E}">
        <p14:creationId xmlns:p14="http://schemas.microsoft.com/office/powerpoint/2010/main" val="3558353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Arial" panose="020B0604020202020204" pitchFamily="34" charset="0"/>
                <a:cs typeface="Arial" panose="020B0604020202020204" pitchFamily="34" charset="0"/>
              </a:rPr>
              <a:t>Economics In Action</a:t>
            </a:r>
          </a:p>
        </p:txBody>
      </p:sp>
      <p:sp>
        <p:nvSpPr>
          <p:cNvPr id="3" name="Content Placeholder 2"/>
          <p:cNvSpPr>
            <a:spLocks noGrp="1"/>
          </p:cNvSpPr>
          <p:nvPr>
            <p:ph idx="1"/>
          </p:nvPr>
        </p:nvSpPr>
        <p:spPr/>
        <p:txBody>
          <a:bodyPr>
            <a:noAutofit/>
          </a:bodyPr>
          <a:lstStyle/>
          <a:p>
            <a:pPr marL="0" indent="0">
              <a:buNone/>
            </a:pPr>
            <a:r>
              <a:rPr lang="en-CA" sz="2400" dirty="0">
                <a:latin typeface="Arial" panose="020B0604020202020204" pitchFamily="34" charset="0"/>
                <a:cs typeface="Arial" panose="020B0604020202020204" pitchFamily="34" charset="0"/>
              </a:rPr>
              <a:t>Think of three industries where a cost leadership strategy would be very difficult to develop or </a:t>
            </a:r>
            <a:r>
              <a:rPr lang="en-CA" sz="2400" dirty="0" smtClean="0">
                <a:latin typeface="Arial" panose="020B0604020202020204" pitchFamily="34" charset="0"/>
                <a:cs typeface="Arial" panose="020B0604020202020204" pitchFamily="34" charset="0"/>
              </a:rPr>
              <a:t>implement</a:t>
            </a:r>
          </a:p>
          <a:p>
            <a:pPr marL="0" indent="0">
              <a:buNone/>
            </a:pPr>
            <a:endParaRPr lang="en-CA" sz="2400" dirty="0">
              <a:latin typeface="Arial" panose="020B0604020202020204" pitchFamily="34" charset="0"/>
              <a:cs typeface="Arial" panose="020B0604020202020204" pitchFamily="34" charset="0"/>
            </a:endParaRPr>
          </a:p>
          <a:p>
            <a:pPr marL="0" indent="0">
              <a:buNone/>
            </a:pPr>
            <a:endParaRPr lang="en-CA" sz="2400" dirty="0" smtClean="0">
              <a:latin typeface="Arial" panose="020B0604020202020204" pitchFamily="34" charset="0"/>
              <a:cs typeface="Arial" panose="020B0604020202020204" pitchFamily="34" charset="0"/>
            </a:endParaRPr>
          </a:p>
          <a:p>
            <a:pPr marL="0" indent="0">
              <a:buNone/>
            </a:pPr>
            <a:endParaRPr lang="en-CA" sz="2400" dirty="0">
              <a:latin typeface="Arial" panose="020B0604020202020204" pitchFamily="34" charset="0"/>
              <a:cs typeface="Arial" panose="020B0604020202020204" pitchFamily="34" charset="0"/>
            </a:endParaRPr>
          </a:p>
          <a:p>
            <a:pPr marL="0" indent="0">
              <a:buNone/>
            </a:pPr>
            <a:endParaRPr lang="en-CA" sz="2400" dirty="0" smtClean="0">
              <a:latin typeface="Arial" panose="020B0604020202020204" pitchFamily="34" charset="0"/>
              <a:cs typeface="Arial" panose="020B0604020202020204" pitchFamily="34" charset="0"/>
            </a:endParaRPr>
          </a:p>
          <a:p>
            <a:pPr marL="0" indent="0">
              <a:buNone/>
            </a:pPr>
            <a:endParaRPr lang="en-CA" sz="2400" dirty="0">
              <a:latin typeface="Arial" panose="020B0604020202020204" pitchFamily="34" charset="0"/>
              <a:cs typeface="Arial" panose="020B0604020202020204" pitchFamily="34" charset="0"/>
            </a:endParaRPr>
          </a:p>
          <a:p>
            <a:pPr marL="0" indent="0">
              <a:buNone/>
            </a:pPr>
            <a:endParaRPr lang="en-CA" sz="2400" dirty="0" smtClean="0">
              <a:latin typeface="Arial" panose="020B0604020202020204" pitchFamily="34" charset="0"/>
              <a:cs typeface="Arial" panose="020B0604020202020204" pitchFamily="34" charset="0"/>
            </a:endParaRPr>
          </a:p>
          <a:p>
            <a:pPr marL="0" indent="0">
              <a:buNone/>
            </a:pPr>
            <a:endParaRPr lang="en-CA" sz="2400" dirty="0">
              <a:latin typeface="Arial" panose="020B0604020202020204" pitchFamily="34" charset="0"/>
              <a:cs typeface="Arial" panose="020B0604020202020204" pitchFamily="34" charset="0"/>
            </a:endParaRPr>
          </a:p>
          <a:p>
            <a:pPr marL="0" indent="0">
              <a:buNone/>
            </a:pPr>
            <a:r>
              <a:rPr lang="en-CA" sz="2400" dirty="0">
                <a:solidFill>
                  <a:schemeClr val="bg1">
                    <a:lumMod val="85000"/>
                  </a:schemeClr>
                </a:solidFill>
                <a:latin typeface="Arial" panose="020B0604020202020204" pitchFamily="34" charset="0"/>
                <a:cs typeface="Arial" panose="020B0604020202020204" pitchFamily="34" charset="0"/>
              </a:rPr>
              <a:t>agriculture, arms industry, and nuclear industry.</a:t>
            </a:r>
          </a:p>
          <a:p>
            <a:pPr marL="0" indent="0">
              <a:buNone/>
            </a:pPr>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293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Arial" panose="020B0604020202020204" pitchFamily="34" charset="0"/>
                <a:cs typeface="Arial" panose="020B0604020202020204" pitchFamily="34" charset="0"/>
              </a:rPr>
              <a:t>Key Takeaways</a:t>
            </a:r>
          </a:p>
        </p:txBody>
      </p:sp>
      <p:sp>
        <p:nvSpPr>
          <p:cNvPr id="3" name="Content Placeholder 2"/>
          <p:cNvSpPr>
            <a:spLocks noGrp="1"/>
          </p:cNvSpPr>
          <p:nvPr>
            <p:ph idx="1"/>
          </p:nvPr>
        </p:nvSpPr>
        <p:spPr/>
        <p:txBody>
          <a:bodyPr>
            <a:noAutofit/>
          </a:bodyPr>
          <a:lstStyle/>
          <a:p>
            <a:pPr marL="0" indent="0">
              <a:buNone/>
            </a:pPr>
            <a:r>
              <a:rPr lang="en-CA" sz="2400" dirty="0">
                <a:latin typeface="Arial" panose="020B0604020202020204" pitchFamily="34" charset="0"/>
                <a:cs typeface="Arial" panose="020B0604020202020204" pitchFamily="34" charset="0"/>
              </a:rPr>
              <a:t>Cost leadership is an effective business-level strategy to the extent that a firm offers low prices, provides satisfactory quality, and attracts enough customers to be profitable.</a:t>
            </a:r>
          </a:p>
        </p:txBody>
      </p:sp>
    </p:spTree>
    <p:extLst>
      <p:ext uri="{BB962C8B-B14F-4D97-AF65-F5344CB8AC3E}">
        <p14:creationId xmlns:p14="http://schemas.microsoft.com/office/powerpoint/2010/main" val="3961373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374900"/>
            <a:ext cx="7886700" cy="3802062"/>
          </a:xfrm>
        </p:spPr>
        <p:txBody>
          <a:bodyPr>
            <a:noAutofit/>
          </a:bodyPr>
          <a:lstStyle/>
          <a:p>
            <a:pPr marL="0" indent="0" algn="ctr">
              <a:buNone/>
            </a:pPr>
            <a:r>
              <a:rPr lang="en-CA" sz="5400" b="1" dirty="0">
                <a:latin typeface="Arial" panose="020B0604020202020204" pitchFamily="34" charset="0"/>
                <a:cs typeface="Arial" panose="020B0604020202020204" pitchFamily="34" charset="0"/>
              </a:rPr>
              <a:t>Section 5.3 Differentiation</a:t>
            </a:r>
          </a:p>
        </p:txBody>
      </p:sp>
    </p:spTree>
    <p:extLst>
      <p:ext uri="{BB962C8B-B14F-4D97-AF65-F5344CB8AC3E}">
        <p14:creationId xmlns:p14="http://schemas.microsoft.com/office/powerpoint/2010/main" val="4250911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Arial" panose="020B0604020202020204" pitchFamily="34" charset="0"/>
                <a:cs typeface="Arial" panose="020B0604020202020204" pitchFamily="34" charset="0"/>
              </a:rPr>
              <a:t>Differentiation </a:t>
            </a:r>
          </a:p>
        </p:txBody>
      </p:sp>
      <p:sp>
        <p:nvSpPr>
          <p:cNvPr id="9" name="Content Placeholder 2"/>
          <p:cNvSpPr>
            <a:spLocks noGrp="1"/>
          </p:cNvSpPr>
          <p:nvPr>
            <p:ph idx="1"/>
          </p:nvPr>
        </p:nvSpPr>
        <p:spPr>
          <a:xfrm>
            <a:off x="628650" y="1825625"/>
            <a:ext cx="7886700" cy="4295775"/>
          </a:xfrm>
        </p:spPr>
        <p:txBody>
          <a:bodyPr>
            <a:noAutofit/>
          </a:bodyPr>
          <a:lstStyle/>
          <a:p>
            <a:pPr marL="0" indent="0">
              <a:buNone/>
            </a:pPr>
            <a:r>
              <a:rPr lang="en-CA" sz="2400" dirty="0">
                <a:latin typeface="Arial" panose="020B0604020202020204" pitchFamily="34" charset="0"/>
                <a:cs typeface="Arial" panose="020B0604020202020204" pitchFamily="34" charset="0"/>
              </a:rPr>
              <a:t>Differentiation strategy: A generic strategy that attempts to convince customers to pay a premium price for its good or services by providing unique and desirable features</a:t>
            </a:r>
          </a:p>
          <a:p>
            <a:r>
              <a:rPr lang="en-CA" sz="2400" dirty="0">
                <a:latin typeface="Arial" panose="020B0604020202020204" pitchFamily="34" charset="0"/>
                <a:cs typeface="Arial" panose="020B0604020202020204" pitchFamily="34" charset="0"/>
              </a:rPr>
              <a:t>Using a differentiation strategy firm compete based on uniqueness, rather than price (only)</a:t>
            </a:r>
          </a:p>
          <a:p>
            <a:r>
              <a:rPr lang="en-CA" sz="2400" dirty="0">
                <a:latin typeface="Arial" panose="020B0604020202020204" pitchFamily="34" charset="0"/>
                <a:cs typeface="Arial" panose="020B0604020202020204" pitchFamily="34" charset="0"/>
              </a:rPr>
              <a:t>Success depends on offering unique features that </a:t>
            </a:r>
            <a:r>
              <a:rPr lang="en-CA" sz="2400" b="1" dirty="0">
                <a:latin typeface="Arial" panose="020B0604020202020204" pitchFamily="34" charset="0"/>
                <a:cs typeface="Arial" panose="020B0604020202020204" pitchFamily="34" charset="0"/>
              </a:rPr>
              <a:t>CUSTOMERS</a:t>
            </a:r>
            <a:r>
              <a:rPr lang="en-CA" sz="2400" dirty="0">
                <a:latin typeface="Arial" panose="020B0604020202020204" pitchFamily="34" charset="0"/>
                <a:cs typeface="Arial" panose="020B0604020202020204" pitchFamily="34" charset="0"/>
              </a:rPr>
              <a:t> value!</a:t>
            </a:r>
          </a:p>
          <a:p>
            <a:r>
              <a:rPr lang="en-CA" sz="2400" dirty="0">
                <a:latin typeface="Arial" panose="020B0604020202020204" pitchFamily="34" charset="0"/>
                <a:cs typeface="Arial" panose="020B0604020202020204" pitchFamily="34" charset="0"/>
              </a:rPr>
              <a:t>and communicating this enhanced value to the potential customers</a:t>
            </a:r>
          </a:p>
        </p:txBody>
      </p:sp>
    </p:spTree>
    <p:extLst>
      <p:ext uri="{BB962C8B-B14F-4D97-AF65-F5344CB8AC3E}">
        <p14:creationId xmlns:p14="http://schemas.microsoft.com/office/powerpoint/2010/main" val="37161369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Colman Stove</a:t>
            </a:r>
          </a:p>
        </p:txBody>
      </p:sp>
      <p:sp>
        <p:nvSpPr>
          <p:cNvPr id="3" name="Content Placeholder 2"/>
          <p:cNvSpPr>
            <a:spLocks noGrp="1"/>
          </p:cNvSpPr>
          <p:nvPr>
            <p:ph idx="1"/>
          </p:nvPr>
        </p:nvSpPr>
        <p:spPr>
          <a:xfrm>
            <a:off x="4038600" y="3073399"/>
            <a:ext cx="4476750" cy="3103563"/>
          </a:xfrm>
        </p:spPr>
        <p:txBody>
          <a:bodyPr>
            <a:noAutofit/>
          </a:bodyPr>
          <a:lstStyle/>
          <a:p>
            <a:pPr marL="0" indent="0">
              <a:buNone/>
            </a:pPr>
            <a:r>
              <a:rPr lang="en-CA" sz="2400" dirty="0">
                <a:latin typeface="Arial" panose="020B0604020202020204" pitchFamily="34" charset="0"/>
                <a:cs typeface="Arial" panose="020B0604020202020204" pitchFamily="34" charset="0"/>
              </a:rPr>
              <a:t>Differentiation strategy: </a:t>
            </a:r>
          </a:p>
          <a:p>
            <a:r>
              <a:rPr lang="en-CA" sz="2400" dirty="0">
                <a:latin typeface="Arial" panose="020B0604020202020204" pitchFamily="34" charset="0"/>
                <a:cs typeface="Arial" panose="020B0604020202020204" pitchFamily="34" charset="0"/>
              </a:rPr>
              <a:t>7 Decades, same basic design! </a:t>
            </a:r>
          </a:p>
          <a:p>
            <a:r>
              <a:rPr lang="en-CA" sz="2400" dirty="0">
                <a:latin typeface="Arial" panose="020B0604020202020204" pitchFamily="34" charset="0"/>
                <a:cs typeface="Arial" panose="020B0604020202020204" pitchFamily="34" charset="0"/>
              </a:rPr>
              <a:t>Higher quality, &amp; higher price</a:t>
            </a:r>
          </a:p>
          <a:p>
            <a:r>
              <a:rPr lang="en-CA" sz="2400" dirty="0">
                <a:latin typeface="Arial" panose="020B0604020202020204" pitchFamily="34" charset="0"/>
                <a:cs typeface="Arial" panose="020B0604020202020204" pitchFamily="34" charset="0"/>
              </a:rPr>
              <a:t>Value includes reduced risk of </a:t>
            </a:r>
          </a:p>
          <a:p>
            <a:r>
              <a:rPr lang="en-CA" sz="2400" dirty="0">
                <a:latin typeface="Arial" panose="020B0604020202020204" pitchFamily="34" charset="0"/>
                <a:cs typeface="Arial" panose="020B0604020202020204" pitchFamily="34" charset="0"/>
              </a:rPr>
              <a:t>failure… (1 moving part!)</a:t>
            </a:r>
          </a:p>
          <a:p>
            <a:r>
              <a:rPr lang="en-CA" sz="2400" dirty="0">
                <a:latin typeface="Arial" panose="020B0604020202020204" pitchFamily="34" charset="0"/>
                <a:cs typeface="Arial" panose="020B0604020202020204" pitchFamily="34" charset="0"/>
              </a:rPr>
              <a:t>Part branding/marketing</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68900" y="469899"/>
            <a:ext cx="2603500" cy="26035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48" y="2247900"/>
            <a:ext cx="2940521" cy="3632200"/>
          </a:xfrm>
          <a:prstGeom prst="rect">
            <a:avLst/>
          </a:prstGeom>
        </p:spPr>
      </p:pic>
    </p:spTree>
    <p:extLst>
      <p:ext uri="{BB962C8B-B14F-4D97-AF65-F5344CB8AC3E}">
        <p14:creationId xmlns:p14="http://schemas.microsoft.com/office/powerpoint/2010/main" val="1330751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Differentiation</a:t>
            </a:r>
          </a:p>
        </p:txBody>
      </p:sp>
      <p:sp>
        <p:nvSpPr>
          <p:cNvPr id="3" name="Content Placeholder 2"/>
          <p:cNvSpPr>
            <a:spLocks noGrp="1"/>
          </p:cNvSpPr>
          <p:nvPr>
            <p:ph idx="1"/>
          </p:nvPr>
        </p:nvSpPr>
        <p:spPr>
          <a:xfrm>
            <a:off x="628650" y="1825625"/>
            <a:ext cx="3003550" cy="4351338"/>
          </a:xfrm>
        </p:spPr>
        <p:txBody>
          <a:bodyPr>
            <a:noAutofit/>
          </a:bodyPr>
          <a:lstStyle/>
          <a:p>
            <a:pPr marL="0" indent="0">
              <a:buNone/>
            </a:pPr>
            <a:r>
              <a:rPr lang="en-CA" sz="2400" dirty="0" smtClean="0">
                <a:latin typeface="Arial" panose="020B0604020202020204" pitchFamily="34" charset="0"/>
                <a:cs typeface="Arial" panose="020B0604020202020204" pitchFamily="34" charset="0"/>
              </a:rPr>
              <a:t>Seeks </a:t>
            </a:r>
            <a:r>
              <a:rPr lang="en-CA" sz="2400" dirty="0">
                <a:latin typeface="Arial" panose="020B0604020202020204" pitchFamily="34" charset="0"/>
                <a:cs typeface="Arial" panose="020B0604020202020204" pitchFamily="34" charset="0"/>
              </a:rPr>
              <a:t>to be unique in its industry along some dimension(s) that are widely valued by buyers </a:t>
            </a:r>
          </a:p>
          <a:p>
            <a:pPr marL="0" indent="0">
              <a:buNone/>
            </a:pPr>
            <a:r>
              <a:rPr lang="en-CA" sz="2400" dirty="0">
                <a:latin typeface="Arial" panose="020B0604020202020204" pitchFamily="34" charset="0"/>
                <a:cs typeface="Arial" panose="020B0604020202020204" pitchFamily="34" charset="0"/>
              </a:rPr>
              <a:t>Typically, firm identify &amp; improves this aspect of product &amp; Markets and sells at a price premium</a:t>
            </a:r>
          </a:p>
        </p:txBody>
      </p:sp>
      <p:pic>
        <p:nvPicPr>
          <p:cNvPr id="8" name="Picture 7" descr="4bd3c848f2e4266e90c4932ac506178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82652" y="796396"/>
            <a:ext cx="4010578" cy="5380567"/>
          </a:xfrm>
          <a:prstGeom prst="rect">
            <a:avLst/>
          </a:prstGeom>
        </p:spPr>
      </p:pic>
    </p:spTree>
    <p:extLst>
      <p:ext uri="{BB962C8B-B14F-4D97-AF65-F5344CB8AC3E}">
        <p14:creationId xmlns:p14="http://schemas.microsoft.com/office/powerpoint/2010/main" val="1709670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Differentiation</a:t>
            </a:r>
          </a:p>
        </p:txBody>
      </p:sp>
      <p:sp>
        <p:nvSpPr>
          <p:cNvPr id="3" name="Content Placeholder 2"/>
          <p:cNvSpPr>
            <a:spLocks noGrp="1"/>
          </p:cNvSpPr>
          <p:nvPr>
            <p:ph idx="1"/>
          </p:nvPr>
        </p:nvSpPr>
        <p:spPr/>
        <p:txBody>
          <a:bodyPr>
            <a:noAutofit/>
          </a:bodyPr>
          <a:lstStyle/>
          <a:p>
            <a:pPr marL="0" indent="0">
              <a:buNone/>
            </a:pPr>
            <a:r>
              <a:rPr lang="en-CA" sz="2400" dirty="0" smtClean="0">
                <a:latin typeface="Arial" panose="020B0604020202020204" pitchFamily="34" charset="0"/>
                <a:cs typeface="Arial" panose="020B0604020202020204" pitchFamily="34" charset="0"/>
              </a:rPr>
              <a:t>Differentiation </a:t>
            </a:r>
            <a:r>
              <a:rPr lang="en-CA" sz="2400" dirty="0">
                <a:latin typeface="Arial" panose="020B0604020202020204" pitchFamily="34" charset="0"/>
                <a:cs typeface="Arial" panose="020B0604020202020204" pitchFamily="34" charset="0"/>
              </a:rPr>
              <a:t>can take many forms</a:t>
            </a:r>
          </a:p>
          <a:p>
            <a:r>
              <a:rPr lang="en-CA" sz="2400" dirty="0">
                <a:latin typeface="Arial" panose="020B0604020202020204" pitchFamily="34" charset="0"/>
                <a:cs typeface="Arial" panose="020B0604020202020204" pitchFamily="34" charset="0"/>
              </a:rPr>
              <a:t>Prestige/brand </a:t>
            </a:r>
          </a:p>
          <a:p>
            <a:r>
              <a:rPr lang="en-CA" sz="2400" dirty="0">
                <a:latin typeface="Arial" panose="020B0604020202020204" pitchFamily="34" charset="0"/>
                <a:cs typeface="Arial" panose="020B0604020202020204" pitchFamily="34" charset="0"/>
              </a:rPr>
              <a:t>Quality </a:t>
            </a:r>
          </a:p>
          <a:p>
            <a:r>
              <a:rPr lang="en-CA" sz="2400" dirty="0">
                <a:latin typeface="Arial" panose="020B0604020202020204" pitchFamily="34" charset="0"/>
                <a:cs typeface="Arial" panose="020B0604020202020204" pitchFamily="34" charset="0"/>
              </a:rPr>
              <a:t>Technology</a:t>
            </a:r>
          </a:p>
          <a:p>
            <a:r>
              <a:rPr lang="en-CA" sz="2400" dirty="0">
                <a:latin typeface="Arial" panose="020B0604020202020204" pitchFamily="34" charset="0"/>
                <a:cs typeface="Arial" panose="020B0604020202020204" pitchFamily="34" charset="0"/>
              </a:rPr>
              <a:t>Innovation</a:t>
            </a:r>
          </a:p>
          <a:p>
            <a:r>
              <a:rPr lang="en-CA" sz="2400" dirty="0">
                <a:latin typeface="Arial" panose="020B0604020202020204" pitchFamily="34" charset="0"/>
                <a:cs typeface="Arial" panose="020B0604020202020204" pitchFamily="34" charset="0"/>
              </a:rPr>
              <a:t>Features</a:t>
            </a:r>
          </a:p>
          <a:p>
            <a:r>
              <a:rPr lang="en-CA" sz="2400" dirty="0">
                <a:latin typeface="Arial" panose="020B0604020202020204" pitchFamily="34" charset="0"/>
                <a:cs typeface="Arial" panose="020B0604020202020204" pitchFamily="34" charset="0"/>
              </a:rPr>
              <a:t>Customer service</a:t>
            </a:r>
          </a:p>
          <a:p>
            <a:r>
              <a:rPr lang="en-CA" sz="2400" dirty="0">
                <a:latin typeface="Arial" panose="020B0604020202020204" pitchFamily="34" charset="0"/>
                <a:cs typeface="Arial" panose="020B0604020202020204" pitchFamily="34" charset="0"/>
              </a:rPr>
              <a:t>Dealer network</a:t>
            </a:r>
          </a:p>
        </p:txBody>
      </p:sp>
      <p:sp>
        <p:nvSpPr>
          <p:cNvPr id="4" name="Content Placeholder 2"/>
          <p:cNvSpPr txBox="1">
            <a:spLocks/>
          </p:cNvSpPr>
          <p:nvPr/>
        </p:nvSpPr>
        <p:spPr>
          <a:xfrm>
            <a:off x="3524250" y="1825625"/>
            <a:ext cx="78867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400" i="1" dirty="0">
              <a:latin typeface="Arial" panose="020B0604020202020204" pitchFamily="34" charset="0"/>
              <a:cs typeface="Arial" panose="020B0604020202020204" pitchFamily="34" charset="0"/>
            </a:endParaRPr>
          </a:p>
          <a:p>
            <a:pPr marL="0" indent="0">
              <a:buNone/>
            </a:pPr>
            <a:r>
              <a:rPr lang="en-CA" sz="2400" i="1" dirty="0">
                <a:latin typeface="Arial" panose="020B0604020202020204" pitchFamily="34" charset="0"/>
                <a:cs typeface="Arial" panose="020B0604020202020204" pitchFamily="34" charset="0"/>
              </a:rPr>
              <a:t>BMW, Roots, Holt Renfrew</a:t>
            </a:r>
          </a:p>
          <a:p>
            <a:pPr marL="0" indent="0">
              <a:buNone/>
            </a:pPr>
            <a:r>
              <a:rPr lang="en-CA" sz="2400" i="1" dirty="0">
                <a:latin typeface="Arial" panose="020B0604020202020204" pitchFamily="34" charset="0"/>
                <a:cs typeface="Arial" panose="020B0604020202020204" pitchFamily="34" charset="0"/>
              </a:rPr>
              <a:t>Toyota, President’s Choice</a:t>
            </a:r>
          </a:p>
          <a:p>
            <a:pPr marL="0" indent="0">
              <a:buNone/>
            </a:pPr>
            <a:r>
              <a:rPr lang="en-CA" sz="2400" i="1" dirty="0">
                <a:latin typeface="Arial" panose="020B0604020202020204" pitchFamily="34" charset="0"/>
                <a:cs typeface="Arial" panose="020B0604020202020204" pitchFamily="34" charset="0"/>
              </a:rPr>
              <a:t>Martin Guitars, North Face camping</a:t>
            </a:r>
          </a:p>
          <a:p>
            <a:pPr marL="0" indent="0">
              <a:buNone/>
            </a:pPr>
            <a:r>
              <a:rPr lang="en-CA" sz="2400" i="1" dirty="0">
                <a:latin typeface="Arial" panose="020B0604020202020204" pitchFamily="34" charset="0"/>
                <a:cs typeface="Arial" panose="020B0604020202020204" pitchFamily="34" charset="0"/>
              </a:rPr>
              <a:t>Medtronic (medical) 3M, Cirque Soleil</a:t>
            </a:r>
          </a:p>
          <a:p>
            <a:pPr marL="0" indent="0">
              <a:buNone/>
            </a:pPr>
            <a:r>
              <a:rPr lang="en-CA" sz="2400" i="1" dirty="0">
                <a:latin typeface="Arial" panose="020B0604020202020204" pitchFamily="34" charset="0"/>
                <a:cs typeface="Arial" panose="020B0604020202020204" pitchFamily="34" charset="0"/>
              </a:rPr>
              <a:t>Honda Mountain Equipment Coop</a:t>
            </a:r>
          </a:p>
          <a:p>
            <a:pPr marL="0" indent="0">
              <a:buNone/>
            </a:pPr>
            <a:r>
              <a:rPr lang="en-CA" sz="2400" i="1" dirty="0">
                <a:latin typeface="Arial" panose="020B0604020202020204" pitchFamily="34" charset="0"/>
                <a:cs typeface="Arial" panose="020B0604020202020204" pitchFamily="34" charset="0"/>
              </a:rPr>
              <a:t>Nordstrom, Four Season hotel</a:t>
            </a:r>
          </a:p>
          <a:p>
            <a:pPr marL="0" indent="0">
              <a:buNone/>
            </a:pPr>
            <a:r>
              <a:rPr lang="en-CA" sz="2400" i="1" dirty="0">
                <a:latin typeface="Arial" panose="020B0604020202020204" pitchFamily="34" charset="0"/>
                <a:cs typeface="Arial" panose="020B0604020202020204" pitchFamily="34" charset="0"/>
              </a:rPr>
              <a:t>Lexus Caterpillar, Canadian Tire</a:t>
            </a:r>
          </a:p>
        </p:txBody>
      </p:sp>
    </p:spTree>
    <p:extLst>
      <p:ext uri="{BB962C8B-B14F-4D97-AF65-F5344CB8AC3E}">
        <p14:creationId xmlns:p14="http://schemas.microsoft.com/office/powerpoint/2010/main" val="18063570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Missed Opportunity!!</a:t>
            </a:r>
          </a:p>
        </p:txBody>
      </p:sp>
      <p:grpSp>
        <p:nvGrpSpPr>
          <p:cNvPr id="11" name="Group 10"/>
          <p:cNvGrpSpPr/>
          <p:nvPr/>
        </p:nvGrpSpPr>
        <p:grpSpPr>
          <a:xfrm>
            <a:off x="719709" y="1854200"/>
            <a:ext cx="7704581" cy="4217096"/>
            <a:chOff x="-1" y="1841500"/>
            <a:chExt cx="9165082" cy="501650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9438" y="1867957"/>
              <a:ext cx="2805643" cy="2805643"/>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841500"/>
              <a:ext cx="3792963" cy="501650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02006" y="1851024"/>
              <a:ext cx="3057432" cy="5006975"/>
            </a:xfrm>
            <a:prstGeom prst="rect">
              <a:avLst/>
            </a:prstGeom>
          </p:spPr>
        </p:pic>
        <p:pic>
          <p:nvPicPr>
            <p:cNvPr id="10" name="Picture 9"/>
            <p:cNvPicPr>
              <a:picLocks noChangeAspect="1"/>
            </p:cNvPicPr>
            <p:nvPr/>
          </p:nvPicPr>
          <p:blipFill>
            <a:blip r:embed="rId6"/>
            <a:stretch>
              <a:fillRect/>
            </a:stretch>
          </p:blipFill>
          <p:spPr>
            <a:xfrm>
              <a:off x="6214533" y="4102100"/>
              <a:ext cx="2946400" cy="2755900"/>
            </a:xfrm>
            <a:prstGeom prst="rect">
              <a:avLst/>
            </a:prstGeom>
          </p:spPr>
        </p:pic>
      </p:grpSp>
    </p:spTree>
    <p:extLst>
      <p:ext uri="{BB962C8B-B14F-4D97-AF65-F5344CB8AC3E}">
        <p14:creationId xmlns:p14="http://schemas.microsoft.com/office/powerpoint/2010/main" val="2024443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latin typeface="Arial" panose="020B0604020202020204" pitchFamily="34" charset="0"/>
                <a:cs typeface="Arial" panose="020B0604020202020204" pitchFamily="34" charset="0"/>
              </a:rPr>
              <a:t>Learning Objectives</a:t>
            </a:r>
            <a:endParaRPr lang="en-CA" dirty="0">
              <a:latin typeface="Arial" panose="020B0604020202020204" pitchFamily="34" charset="0"/>
              <a:cs typeface="Arial" panose="020B0604020202020204" pitchFamily="34" charset="0"/>
            </a:endParaRPr>
          </a:p>
        </p:txBody>
      </p:sp>
      <p:sp>
        <p:nvSpPr>
          <p:cNvPr id="7" name="Content Placeholder 2"/>
          <p:cNvSpPr>
            <a:spLocks noGrp="1"/>
          </p:cNvSpPr>
          <p:nvPr>
            <p:ph idx="1"/>
          </p:nvPr>
        </p:nvSpPr>
        <p:spPr>
          <a:xfrm>
            <a:off x="628650" y="1825625"/>
            <a:ext cx="7886700" cy="4351338"/>
          </a:xfrm>
        </p:spPr>
        <p:txBody>
          <a:bodyPr>
            <a:noAutofit/>
          </a:bodyPr>
          <a:lstStyle/>
          <a:p>
            <a:pPr marL="0" indent="0">
              <a:buNone/>
            </a:pPr>
            <a:r>
              <a:rPr lang="en-CA" sz="2400" dirty="0">
                <a:latin typeface="Arial" panose="020B0604020202020204" pitchFamily="34" charset="0"/>
                <a:cs typeface="Arial" panose="020B0604020202020204" pitchFamily="34" charset="0"/>
              </a:rPr>
              <a:t>Understanding the four main generic strategies, and their limitation</a:t>
            </a:r>
          </a:p>
          <a:p>
            <a:r>
              <a:rPr lang="en-CA" sz="2400" dirty="0" smtClean="0">
                <a:latin typeface="Arial" panose="020B0604020202020204" pitchFamily="34" charset="0"/>
                <a:cs typeface="Arial" panose="020B0604020202020204" pitchFamily="34" charset="0"/>
              </a:rPr>
              <a:t>Advantages </a:t>
            </a:r>
            <a:r>
              <a:rPr lang="en-CA" sz="2400" dirty="0">
                <a:latin typeface="Arial" panose="020B0604020202020204" pitchFamily="34" charset="0"/>
                <a:cs typeface="Arial" panose="020B0604020202020204" pitchFamily="34" charset="0"/>
              </a:rPr>
              <a:t>&amp; disadvantages of a </a:t>
            </a:r>
            <a:r>
              <a:rPr lang="en-CA" sz="2400" b="1" dirty="0">
                <a:latin typeface="Arial" panose="020B0604020202020204" pitchFamily="34" charset="0"/>
                <a:cs typeface="Arial" panose="020B0604020202020204" pitchFamily="34" charset="0"/>
              </a:rPr>
              <a:t>cost leadership </a:t>
            </a:r>
            <a:r>
              <a:rPr lang="en-CA" sz="2400" dirty="0">
                <a:latin typeface="Arial" panose="020B0604020202020204" pitchFamily="34" charset="0"/>
                <a:cs typeface="Arial" panose="020B0604020202020204" pitchFamily="34" charset="0"/>
              </a:rPr>
              <a:t>or  best-cost strategy, &amp; economies of scale</a:t>
            </a:r>
          </a:p>
          <a:p>
            <a:r>
              <a:rPr lang="en-CA" sz="2400" b="1" dirty="0">
                <a:latin typeface="Arial" panose="020B0604020202020204" pitchFamily="34" charset="0"/>
                <a:cs typeface="Arial" panose="020B0604020202020204" pitchFamily="34" charset="0"/>
              </a:rPr>
              <a:t>Differentiation</a:t>
            </a:r>
            <a:r>
              <a:rPr lang="en-CA" sz="2400" dirty="0">
                <a:latin typeface="Arial" panose="020B0604020202020204" pitchFamily="34" charset="0"/>
                <a:cs typeface="Arial" panose="020B0604020202020204" pitchFamily="34" charset="0"/>
              </a:rPr>
              <a:t>, focussing on a target market</a:t>
            </a:r>
          </a:p>
          <a:p>
            <a:r>
              <a:rPr lang="en-CA" sz="2400" dirty="0">
                <a:latin typeface="Arial" panose="020B0604020202020204" pitchFamily="34" charset="0"/>
                <a:cs typeface="Arial" panose="020B0604020202020204" pitchFamily="34" charset="0"/>
              </a:rPr>
              <a:t>Describe the nature of </a:t>
            </a:r>
            <a:r>
              <a:rPr lang="en-CA" sz="2400" b="1" dirty="0">
                <a:latin typeface="Arial" panose="020B0604020202020204" pitchFamily="34" charset="0"/>
                <a:cs typeface="Arial" panose="020B0604020202020204" pitchFamily="34" charset="0"/>
              </a:rPr>
              <a:t>focused cost leadership </a:t>
            </a:r>
            <a:r>
              <a:rPr lang="en-CA" sz="2400" dirty="0">
                <a:latin typeface="Arial" panose="020B0604020202020204" pitchFamily="34" charset="0"/>
                <a:cs typeface="Arial" panose="020B0604020202020204" pitchFamily="34" charset="0"/>
              </a:rPr>
              <a:t>and </a:t>
            </a:r>
            <a:r>
              <a:rPr lang="en-CA" sz="2400" b="1" dirty="0">
                <a:latin typeface="Arial" panose="020B0604020202020204" pitchFamily="34" charset="0"/>
                <a:cs typeface="Arial" panose="020B0604020202020204" pitchFamily="34" charset="0"/>
              </a:rPr>
              <a:t>focused differentiation</a:t>
            </a:r>
          </a:p>
          <a:p>
            <a:r>
              <a:rPr lang="en-CA" sz="2400" dirty="0">
                <a:latin typeface="Arial" panose="020B0604020202020204" pitchFamily="34" charset="0"/>
                <a:cs typeface="Arial" panose="020B0604020202020204" pitchFamily="34" charset="0"/>
              </a:rPr>
              <a:t>Combining – </a:t>
            </a:r>
            <a:r>
              <a:rPr lang="en-CA" sz="2400" b="1" dirty="0">
                <a:latin typeface="Arial" panose="020B0604020202020204" pitchFamily="34" charset="0"/>
                <a:cs typeface="Arial" panose="020B0604020202020204" pitchFamily="34" charset="0"/>
              </a:rPr>
              <a:t>A Best-Cost Strategy</a:t>
            </a:r>
          </a:p>
          <a:p>
            <a:r>
              <a:rPr lang="en-CA" sz="2400" dirty="0">
                <a:latin typeface="Arial" panose="020B0604020202020204" pitchFamily="34" charset="0"/>
                <a:cs typeface="Arial" panose="020B0604020202020204" pitchFamily="34" charset="0"/>
              </a:rPr>
              <a:t>What does it mean to be ‘Stuck in the middle’?</a:t>
            </a:r>
          </a:p>
        </p:txBody>
      </p:sp>
    </p:spTree>
    <p:extLst>
      <p:ext uri="{BB962C8B-B14F-4D97-AF65-F5344CB8AC3E}">
        <p14:creationId xmlns:p14="http://schemas.microsoft.com/office/powerpoint/2010/main" val="28054028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Tilley – A Canadian Success Story</a:t>
            </a:r>
            <a:endParaRPr lang="en-C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825625"/>
            <a:ext cx="3105150" cy="4351338"/>
          </a:xfrm>
        </p:spPr>
        <p:txBody>
          <a:bodyPr>
            <a:noAutofit/>
          </a:bodyPr>
          <a:lstStyle/>
          <a:p>
            <a:r>
              <a:rPr lang="en-CA" sz="2400" dirty="0">
                <a:latin typeface="Arial" panose="020B0604020202020204" pitchFamily="34" charset="0"/>
                <a:cs typeface="Arial" panose="020B0604020202020204" pitchFamily="34" charset="0"/>
              </a:rPr>
              <a:t>Adventurer clothing</a:t>
            </a:r>
          </a:p>
          <a:p>
            <a:r>
              <a:rPr lang="en-CA" sz="2400" dirty="0">
                <a:latin typeface="Arial" panose="020B0604020202020204" pitchFamily="34" charset="0"/>
                <a:cs typeface="Arial" panose="020B0604020202020204" pitchFamily="34" charset="0"/>
              </a:rPr>
              <a:t>Hats sold by 2,000+ retailers around the world, &amp; 1,500 USA retailers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9603" y="1690689"/>
            <a:ext cx="4360856" cy="2504546"/>
          </a:xfrm>
          <a:prstGeom prst="rect">
            <a:avLst/>
          </a:prstGeom>
        </p:spPr>
      </p:pic>
    </p:spTree>
    <p:extLst>
      <p:ext uri="{BB962C8B-B14F-4D97-AF65-F5344CB8AC3E}">
        <p14:creationId xmlns:p14="http://schemas.microsoft.com/office/powerpoint/2010/main" val="676435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Differentiation</a:t>
            </a:r>
          </a:p>
        </p:txBody>
      </p:sp>
      <p:pic>
        <p:nvPicPr>
          <p:cNvPr id="6"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4850" y="1595965"/>
            <a:ext cx="3759161" cy="43603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0712" y="1579033"/>
            <a:ext cx="3725508" cy="445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98555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Potential Pitfalls of Differentiation Strategies</a:t>
            </a:r>
            <a:endParaRPr lang="en-C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r>
              <a:rPr lang="en-CA" sz="2400" dirty="0">
                <a:latin typeface="Arial" panose="020B0604020202020204" pitchFamily="34" charset="0"/>
                <a:cs typeface="Arial" panose="020B0604020202020204" pitchFamily="34" charset="0"/>
              </a:rPr>
              <a:t>Uniqueness/differentiation that add little valuable</a:t>
            </a:r>
          </a:p>
          <a:p>
            <a:r>
              <a:rPr lang="en-CA" sz="2400" dirty="0">
                <a:latin typeface="Arial" panose="020B0604020202020204" pitchFamily="34" charset="0"/>
                <a:cs typeface="Arial" panose="020B0604020202020204" pitchFamily="34" charset="0"/>
              </a:rPr>
              <a:t>Too much differentiation</a:t>
            </a:r>
          </a:p>
          <a:p>
            <a:r>
              <a:rPr lang="en-CA" sz="2400" dirty="0">
                <a:latin typeface="Arial" panose="020B0604020202020204" pitchFamily="34" charset="0"/>
                <a:cs typeface="Arial" panose="020B0604020202020204" pitchFamily="34" charset="0"/>
              </a:rPr>
              <a:t>Too high a price premium</a:t>
            </a:r>
          </a:p>
          <a:p>
            <a:r>
              <a:rPr lang="en-CA" sz="2400" dirty="0">
                <a:latin typeface="Arial" panose="020B0604020202020204" pitchFamily="34" charset="0"/>
                <a:cs typeface="Arial" panose="020B0604020202020204" pitchFamily="34" charset="0"/>
              </a:rPr>
              <a:t>Differentiation that is easily imitated</a:t>
            </a:r>
          </a:p>
          <a:p>
            <a:r>
              <a:rPr lang="en-CA" sz="2400" dirty="0">
                <a:latin typeface="Arial" panose="020B0604020202020204" pitchFamily="34" charset="0"/>
                <a:cs typeface="Arial" panose="020B0604020202020204" pitchFamily="34" charset="0"/>
              </a:rPr>
              <a:t>Dilution of brand identification through product-line extensions, especially reduced price extensions of  brands (i.e. levis jeans at Walmart)</a:t>
            </a:r>
          </a:p>
          <a:p>
            <a:r>
              <a:rPr lang="en-CA" sz="2400" dirty="0">
                <a:latin typeface="Arial" panose="020B0604020202020204" pitchFamily="34" charset="0"/>
                <a:cs typeface="Arial" panose="020B0604020202020204" pitchFamily="34" charset="0"/>
              </a:rPr>
              <a:t>Failing to focus on Buyers perceptions of value (not the sellers)</a:t>
            </a:r>
          </a:p>
          <a:p>
            <a:pPr lvl="1"/>
            <a:r>
              <a:rPr lang="en-CA" sz="2000" dirty="0">
                <a:latin typeface="Arial" panose="020B0604020202020204" pitchFamily="34" charset="0"/>
                <a:cs typeface="Arial" panose="020B0604020202020204" pitchFamily="34" charset="0"/>
              </a:rPr>
              <a:t>Feature creep (too complex)</a:t>
            </a:r>
          </a:p>
        </p:txBody>
      </p:sp>
    </p:spTree>
    <p:extLst>
      <p:ext uri="{BB962C8B-B14F-4D97-AF65-F5344CB8AC3E}">
        <p14:creationId xmlns:p14="http://schemas.microsoft.com/office/powerpoint/2010/main" val="4550725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62002" y="314852"/>
            <a:ext cx="7689941" cy="5679548"/>
          </a:xfrm>
          <a:prstGeom prst="rect">
            <a:avLst/>
          </a:prstGeom>
        </p:spPr>
      </p:pic>
    </p:spTree>
    <p:extLst>
      <p:ext uri="{BB962C8B-B14F-4D97-AF65-F5344CB8AC3E}">
        <p14:creationId xmlns:p14="http://schemas.microsoft.com/office/powerpoint/2010/main" val="17400696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The </a:t>
            </a:r>
            <a:r>
              <a:rPr lang="en-CA" dirty="0" smtClean="0">
                <a:latin typeface="Arial" panose="020B0604020202020204" pitchFamily="34" charset="0"/>
                <a:cs typeface="Arial" panose="020B0604020202020204" pitchFamily="34" charset="0"/>
              </a:rPr>
              <a:t>Internet</a:t>
            </a:r>
            <a:endParaRPr lang="en-C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buNone/>
            </a:pPr>
            <a:r>
              <a:rPr lang="en-CA" sz="2400" dirty="0">
                <a:latin typeface="Arial" panose="020B0604020202020204" pitchFamily="34" charset="0"/>
                <a:cs typeface="Arial" panose="020B0604020202020204" pitchFamily="34" charset="0"/>
              </a:rPr>
              <a:t>How has the arrival of the Internet created many new low-cost options?</a:t>
            </a:r>
          </a:p>
          <a:p>
            <a:pPr marL="0" indent="0">
              <a:buNone/>
            </a:pPr>
            <a:r>
              <a:rPr lang="en-CA" sz="2400" dirty="0">
                <a:latin typeface="Arial" panose="020B0604020202020204" pitchFamily="34" charset="0"/>
                <a:cs typeface="Arial" panose="020B0604020202020204" pitchFamily="34" charset="0"/>
              </a:rPr>
              <a:t>How has it changed the low-cost game?</a:t>
            </a:r>
          </a:p>
        </p:txBody>
      </p:sp>
    </p:spTree>
    <p:extLst>
      <p:ext uri="{BB962C8B-B14F-4D97-AF65-F5344CB8AC3E}">
        <p14:creationId xmlns:p14="http://schemas.microsoft.com/office/powerpoint/2010/main" val="29586275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Key Takeaways</a:t>
            </a:r>
          </a:p>
        </p:txBody>
      </p:sp>
      <p:sp>
        <p:nvSpPr>
          <p:cNvPr id="3" name="Content Placeholder 2"/>
          <p:cNvSpPr>
            <a:spLocks noGrp="1"/>
          </p:cNvSpPr>
          <p:nvPr>
            <p:ph idx="1"/>
          </p:nvPr>
        </p:nvSpPr>
        <p:spPr/>
        <p:txBody>
          <a:bodyPr>
            <a:noAutofit/>
          </a:bodyPr>
          <a:lstStyle/>
          <a:p>
            <a:pPr marL="0" indent="0">
              <a:buNone/>
            </a:pPr>
            <a:r>
              <a:rPr lang="en-CA" sz="2400" dirty="0" smtClean="0">
                <a:latin typeface="Arial" panose="020B0604020202020204" pitchFamily="34" charset="0"/>
                <a:cs typeface="Arial" panose="020B0604020202020204" pitchFamily="34" charset="0"/>
              </a:rPr>
              <a:t>Differentiation </a:t>
            </a:r>
            <a:r>
              <a:rPr lang="en-CA" sz="2400" dirty="0">
                <a:latin typeface="Arial" panose="020B0604020202020204" pitchFamily="34" charset="0"/>
                <a:cs typeface="Arial" panose="020B0604020202020204" pitchFamily="34" charset="0"/>
              </a:rPr>
              <a:t>can be an effective business-level strategy to the extent that a firm offers unique features that convince customers to pay a premium for their goods and services.</a:t>
            </a:r>
          </a:p>
        </p:txBody>
      </p:sp>
    </p:spTree>
    <p:extLst>
      <p:ext uri="{BB962C8B-B14F-4D97-AF65-F5344CB8AC3E}">
        <p14:creationId xmlns:p14="http://schemas.microsoft.com/office/powerpoint/2010/main" val="29647797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013283"/>
            <a:ext cx="7886700" cy="4163679"/>
          </a:xfrm>
        </p:spPr>
        <p:txBody>
          <a:bodyPr>
            <a:noAutofit/>
          </a:bodyPr>
          <a:lstStyle/>
          <a:p>
            <a:pPr marL="0" indent="0" algn="ctr">
              <a:buNone/>
            </a:pPr>
            <a:r>
              <a:rPr lang="en-CA" sz="5400" b="1" dirty="0">
                <a:latin typeface="Arial" panose="020B0604020202020204" pitchFamily="34" charset="0"/>
                <a:cs typeface="Arial" panose="020B0604020202020204" pitchFamily="34" charset="0"/>
              </a:rPr>
              <a:t>For teaching in two 90-minute </a:t>
            </a:r>
            <a:r>
              <a:rPr lang="en-CA" sz="5400" b="1" dirty="0" smtClean="0">
                <a:latin typeface="Arial" panose="020B0604020202020204" pitchFamily="34" charset="0"/>
                <a:cs typeface="Arial" panose="020B0604020202020204" pitchFamily="34" charset="0"/>
              </a:rPr>
              <a:t>classes/</a:t>
            </a:r>
            <a:r>
              <a:rPr lang="en-CA" sz="5400" b="1" dirty="0" err="1" smtClean="0">
                <a:latin typeface="Arial" panose="020B0604020202020204" pitchFamily="34" charset="0"/>
                <a:cs typeface="Arial" panose="020B0604020202020204" pitchFamily="34" charset="0"/>
              </a:rPr>
              <a:t>wk</a:t>
            </a:r>
            <a:r>
              <a:rPr lang="en-CA" sz="5400" b="1" dirty="0">
                <a:latin typeface="Arial" panose="020B0604020202020204" pitchFamily="34" charset="0"/>
                <a:cs typeface="Arial" panose="020B0604020202020204" pitchFamily="34" charset="0"/>
              </a:rPr>
              <a:t>, possible </a:t>
            </a:r>
            <a:r>
              <a:rPr lang="en-CA" sz="5400" b="1" dirty="0" smtClean="0">
                <a:latin typeface="Arial" panose="020B0604020202020204" pitchFamily="34" charset="0"/>
                <a:cs typeface="Arial" panose="020B0604020202020204" pitchFamily="34" charset="0"/>
              </a:rPr>
              <a:t>break </a:t>
            </a:r>
            <a:r>
              <a:rPr lang="en-CA" sz="5400" b="1" dirty="0">
                <a:latin typeface="Arial" panose="020B0604020202020204" pitchFamily="34" charset="0"/>
                <a:cs typeface="Arial" panose="020B0604020202020204" pitchFamily="34" charset="0"/>
              </a:rPr>
              <a:t>point</a:t>
            </a:r>
          </a:p>
        </p:txBody>
      </p:sp>
    </p:spTree>
    <p:extLst>
      <p:ext uri="{BB962C8B-B14F-4D97-AF65-F5344CB8AC3E}">
        <p14:creationId xmlns:p14="http://schemas.microsoft.com/office/powerpoint/2010/main" val="22778830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65301"/>
            <a:ext cx="7886700" cy="4411662"/>
          </a:xfrm>
        </p:spPr>
        <p:txBody>
          <a:bodyPr>
            <a:noAutofit/>
          </a:bodyPr>
          <a:lstStyle/>
          <a:p>
            <a:pPr marL="0" indent="0" algn="ctr">
              <a:buNone/>
            </a:pPr>
            <a:r>
              <a:rPr lang="en-CA" sz="5400" b="1" dirty="0">
                <a:latin typeface="Arial" panose="020B0604020202020204" pitchFamily="34" charset="0"/>
                <a:cs typeface="Arial" panose="020B0604020202020204" pitchFamily="34" charset="0"/>
              </a:rPr>
              <a:t>Section 5.4 </a:t>
            </a:r>
            <a:br>
              <a:rPr lang="en-CA" sz="5400" b="1" dirty="0">
                <a:latin typeface="Arial" panose="020B0604020202020204" pitchFamily="34" charset="0"/>
                <a:cs typeface="Arial" panose="020B0604020202020204" pitchFamily="34" charset="0"/>
              </a:rPr>
            </a:br>
            <a:r>
              <a:rPr lang="en-CA" sz="5400" b="1" dirty="0">
                <a:latin typeface="Arial" panose="020B0604020202020204" pitchFamily="34" charset="0"/>
                <a:cs typeface="Arial" panose="020B0604020202020204" pitchFamily="34" charset="0"/>
              </a:rPr>
              <a:t>Focused Cost Leadership &amp; </a:t>
            </a:r>
            <a:br>
              <a:rPr lang="en-CA" sz="5400" b="1" dirty="0">
                <a:latin typeface="Arial" panose="020B0604020202020204" pitchFamily="34" charset="0"/>
                <a:cs typeface="Arial" panose="020B0604020202020204" pitchFamily="34" charset="0"/>
              </a:rPr>
            </a:br>
            <a:r>
              <a:rPr lang="en-CA" sz="5400" b="1" dirty="0">
                <a:latin typeface="Arial" panose="020B0604020202020204" pitchFamily="34" charset="0"/>
                <a:cs typeface="Arial" panose="020B0604020202020204" pitchFamily="34" charset="0"/>
              </a:rPr>
              <a:t>Focused Differentiation</a:t>
            </a:r>
          </a:p>
        </p:txBody>
      </p:sp>
    </p:spTree>
    <p:extLst>
      <p:ext uri="{BB962C8B-B14F-4D97-AF65-F5344CB8AC3E}">
        <p14:creationId xmlns:p14="http://schemas.microsoft.com/office/powerpoint/2010/main" val="35339344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Focused Cost Leadership and Focused Differentiation </a:t>
            </a:r>
            <a:endParaRPr lang="en-C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r>
              <a:rPr lang="en-CA" sz="2400" dirty="0">
                <a:latin typeface="Arial" panose="020B0604020202020204" pitchFamily="34" charset="0"/>
                <a:cs typeface="Arial" panose="020B0604020202020204" pitchFamily="34" charset="0"/>
              </a:rPr>
              <a:t>Focus strategies: The generic focus strategy rests on competing (only) within a sub-section of the potential buyers instead of across all consumers within an industry. </a:t>
            </a:r>
          </a:p>
          <a:p>
            <a:r>
              <a:rPr lang="en-CA" sz="2400" dirty="0">
                <a:latin typeface="Arial" panose="020B0604020202020204" pitchFamily="34" charset="0"/>
                <a:cs typeface="Arial" panose="020B0604020202020204" pitchFamily="34" charset="0"/>
              </a:rPr>
              <a:t>Firms select a target population in the industry and tailors its strategy to serving them to the (possible) exclusion of others</a:t>
            </a:r>
          </a:p>
          <a:p>
            <a:pPr lvl="1"/>
            <a:r>
              <a:rPr lang="en-CA" sz="2000" b="1" dirty="0">
                <a:latin typeface="Arial" panose="020B0604020202020204" pitchFamily="34" charset="0"/>
                <a:cs typeface="Arial" panose="020B0604020202020204" pitchFamily="34" charset="0"/>
              </a:rPr>
              <a:t>Focused cost leadership: </a:t>
            </a:r>
            <a:r>
              <a:rPr lang="en-CA" sz="2000" dirty="0">
                <a:latin typeface="Arial" panose="020B0604020202020204" pitchFamily="34" charset="0"/>
                <a:cs typeface="Arial" panose="020B0604020202020204" pitchFamily="34" charset="0"/>
              </a:rPr>
              <a:t>competing based on price, but only within a narrow market</a:t>
            </a:r>
          </a:p>
          <a:p>
            <a:pPr lvl="1"/>
            <a:r>
              <a:rPr lang="en-CA" sz="2000" b="1" dirty="0">
                <a:latin typeface="Arial" panose="020B0604020202020204" pitchFamily="34" charset="0"/>
                <a:cs typeface="Arial" panose="020B0604020202020204" pitchFamily="34" charset="0"/>
              </a:rPr>
              <a:t>Focused differentiation: </a:t>
            </a:r>
            <a:r>
              <a:rPr lang="en-CA" sz="2000" dirty="0">
                <a:latin typeface="Arial" panose="020B0604020202020204" pitchFamily="34" charset="0"/>
                <a:cs typeface="Arial" panose="020B0604020202020204" pitchFamily="34" charset="0"/>
              </a:rPr>
              <a:t>offering unique features that fulfill the demands of a sub-group of consumers</a:t>
            </a:r>
          </a:p>
        </p:txBody>
      </p:sp>
    </p:spTree>
    <p:extLst>
      <p:ext uri="{BB962C8B-B14F-4D97-AF65-F5344CB8AC3E}">
        <p14:creationId xmlns:p14="http://schemas.microsoft.com/office/powerpoint/2010/main" val="7569738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Focussed Cost Leadership</a:t>
            </a:r>
          </a:p>
        </p:txBody>
      </p:sp>
      <p:sp>
        <p:nvSpPr>
          <p:cNvPr id="3" name="Content Placeholder 2"/>
          <p:cNvSpPr>
            <a:spLocks noGrp="1"/>
          </p:cNvSpPr>
          <p:nvPr>
            <p:ph idx="1"/>
          </p:nvPr>
        </p:nvSpPr>
        <p:spPr>
          <a:xfrm>
            <a:off x="6638949" y="5126037"/>
            <a:ext cx="2279650" cy="1160463"/>
          </a:xfrm>
        </p:spPr>
        <p:txBody>
          <a:bodyPr>
            <a:noAutofit/>
          </a:bodyPr>
          <a:lstStyle/>
          <a:p>
            <a:pPr marL="0" indent="0">
              <a:buNone/>
            </a:pPr>
            <a:r>
              <a:rPr lang="en-CA" sz="2000" dirty="0">
                <a:latin typeface="Arial" panose="020B0604020202020204" pitchFamily="34" charset="0"/>
                <a:cs typeface="Arial" panose="020B0604020202020204" pitchFamily="34" charset="0"/>
              </a:rPr>
              <a:t>Not cheapest everywhere, just cheapest here…</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650" y="1473200"/>
            <a:ext cx="6010299" cy="4495800"/>
          </a:xfrm>
          <a:prstGeom prst="rect">
            <a:avLst/>
          </a:prstGeom>
        </p:spPr>
      </p:pic>
      <p:sp>
        <p:nvSpPr>
          <p:cNvPr id="5" name="Oval 4"/>
          <p:cNvSpPr/>
          <p:nvPr/>
        </p:nvSpPr>
        <p:spPr bwMode="auto">
          <a:xfrm>
            <a:off x="5161781" y="3911998"/>
            <a:ext cx="1477168" cy="1477168"/>
          </a:xfrm>
          <a:prstGeom prst="ellipse">
            <a:avLst/>
          </a:prstGeom>
          <a:noFill/>
          <a:ln w="1016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3937232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38202" y="393701"/>
            <a:ext cx="7543798" cy="5657850"/>
          </a:xfrm>
          <a:prstGeom prst="rect">
            <a:avLst/>
          </a:prstGeom>
        </p:spPr>
      </p:pic>
      <p:sp>
        <p:nvSpPr>
          <p:cNvPr id="6" name="Slide Number Placeholder 3"/>
          <p:cNvSpPr>
            <a:spLocks noGrp="1"/>
          </p:cNvSpPr>
          <p:nvPr>
            <p:ph type="sldNum" sz="quarter" idx="12"/>
          </p:nvPr>
        </p:nvSpPr>
        <p:spPr>
          <a:xfrm>
            <a:off x="2" y="0"/>
            <a:ext cx="929557" cy="835555"/>
          </a:xfrm>
        </p:spPr>
        <p:txBody>
          <a:bodyPr/>
          <a:lstStyle/>
          <a:p>
            <a:fld id="{230FD9AE-21AC-B547-8BE9-1B80FC74D996}" type="slidenum">
              <a:rPr lang="en-US" smtClean="0"/>
              <a:pPr/>
              <a:t>4</a:t>
            </a:fld>
            <a:endParaRPr lang="en-US" dirty="0"/>
          </a:p>
        </p:txBody>
      </p:sp>
      <p:sp>
        <p:nvSpPr>
          <p:cNvPr id="7" name="Rounded Rectangular Callout 6"/>
          <p:cNvSpPr/>
          <p:nvPr/>
        </p:nvSpPr>
        <p:spPr bwMode="auto">
          <a:xfrm>
            <a:off x="1157111" y="2424288"/>
            <a:ext cx="2433108" cy="912894"/>
          </a:xfrm>
          <a:prstGeom prst="wedgeRoundRectCallout">
            <a:avLst>
              <a:gd name="adj1" fmla="val 49980"/>
              <a:gd name="adj2" fmla="val 93361"/>
              <a:gd name="adj3" fmla="val 16667"/>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Made-to-Measure</a:t>
            </a:r>
            <a:r>
              <a:rPr kumimoji="0" lang="en-US" sz="2000" b="0" i="0" u="none" strike="noStrike" cap="none" normalizeH="0" dirty="0" smtClean="0">
                <a:ln>
                  <a:noFill/>
                </a:ln>
                <a:solidFill>
                  <a:schemeClr val="bg1"/>
                </a:solidFill>
                <a:effectLst/>
                <a:latin typeface="Arial" panose="020B0604020202020204" pitchFamily="34" charset="0"/>
                <a:cs typeface="Arial" panose="020B0604020202020204" pitchFamily="34" charset="0"/>
              </a:rPr>
              <a:t> </a:t>
            </a:r>
            <a:r>
              <a:rPr kumimoji="0" lang="en-US" sz="20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Suit</a:t>
            </a:r>
            <a:r>
              <a:rPr kumimoji="0" lang="en-US" sz="2000" b="0" i="0" u="none" strike="noStrike" cap="none" normalizeH="0" dirty="0" smtClean="0">
                <a:ln>
                  <a:noFill/>
                </a:ln>
                <a:solidFill>
                  <a:schemeClr val="bg1"/>
                </a:solidFill>
                <a:effectLst/>
                <a:latin typeface="Arial" panose="020B0604020202020204" pitchFamily="34" charset="0"/>
                <a:cs typeface="Arial" panose="020B0604020202020204" pitchFamily="34" charset="0"/>
              </a:rPr>
              <a:t> Sale!!</a:t>
            </a:r>
            <a:endParaRPr kumimoji="0" lang="en-US" sz="20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86608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Focused Cost </a:t>
            </a:r>
            <a:r>
              <a:rPr lang="en-CA" dirty="0" smtClean="0">
                <a:latin typeface="Arial" panose="020B0604020202020204" pitchFamily="34" charset="0"/>
                <a:cs typeface="Arial" panose="020B0604020202020204" pitchFamily="34" charset="0"/>
              </a:rPr>
              <a:t>Leadership</a:t>
            </a:r>
            <a:endParaRPr lang="en-CA"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buNone/>
            </a:pPr>
            <a:r>
              <a:rPr lang="en-CA" sz="2400" dirty="0">
                <a:latin typeface="Arial" panose="020B0604020202020204" pitchFamily="34" charset="0"/>
                <a:cs typeface="Arial" panose="020B0604020202020204" pitchFamily="34" charset="0"/>
              </a:rPr>
              <a:t>Firms that charge </a:t>
            </a:r>
            <a:r>
              <a:rPr lang="en-CA" sz="2400" b="1" dirty="0">
                <a:latin typeface="Arial" panose="020B0604020202020204" pitchFamily="34" charset="0"/>
                <a:cs typeface="Arial" panose="020B0604020202020204" pitchFamily="34" charset="0"/>
              </a:rPr>
              <a:t>relatively</a:t>
            </a:r>
            <a:r>
              <a:rPr lang="en-CA" sz="2400" dirty="0">
                <a:latin typeface="Arial" panose="020B0604020202020204" pitchFamily="34" charset="0"/>
                <a:cs typeface="Arial" panose="020B0604020202020204" pitchFamily="34" charset="0"/>
              </a:rPr>
              <a:t> low prices for a sub-group of the overall marketplace.  Could be based on geography, demographics, channel (internet only) or features</a:t>
            </a:r>
          </a:p>
          <a:p>
            <a:r>
              <a:rPr lang="en-CA" sz="2400" dirty="0">
                <a:latin typeface="Arial" panose="020B0604020202020204" pitchFamily="34" charset="0"/>
                <a:cs typeface="Arial" panose="020B0604020202020204" pitchFamily="34" charset="0"/>
              </a:rPr>
              <a:t>Difficult to execute - Creating unique features and communicating to customers why these features are useful generally raises a firm’s costs of doing business</a:t>
            </a:r>
          </a:p>
          <a:p>
            <a:r>
              <a:rPr lang="en-CA" sz="2400" dirty="0">
                <a:latin typeface="Arial" panose="020B0604020202020204" pitchFamily="34" charset="0"/>
                <a:cs typeface="Arial" panose="020B0604020202020204" pitchFamily="34" charset="0"/>
              </a:rPr>
              <a:t>Similar to overall Cost Leadership lower overhead costs and economies of scale useful</a:t>
            </a:r>
          </a:p>
          <a:p>
            <a:r>
              <a:rPr lang="en-CA" sz="2400" dirty="0">
                <a:latin typeface="Arial" panose="020B0604020202020204" pitchFamily="34" charset="0"/>
                <a:cs typeface="Arial" panose="020B0604020202020204" pitchFamily="34" charset="0"/>
              </a:rPr>
              <a:t>Depending on niche, may be open to duplication by </a:t>
            </a:r>
            <a:r>
              <a:rPr lang="en-CA" sz="2400" dirty="0" smtClean="0">
                <a:latin typeface="Arial" panose="020B0604020202020204" pitchFamily="34" charset="0"/>
                <a:cs typeface="Arial" panose="020B0604020202020204" pitchFamily="34" charset="0"/>
              </a:rPr>
              <a:t>competitors</a:t>
            </a:r>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68474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ure-5-1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43100" y="165100"/>
            <a:ext cx="5283200" cy="6046088"/>
          </a:xfrm>
          <a:prstGeom prst="rect">
            <a:avLst/>
          </a:prstGeom>
        </p:spPr>
      </p:pic>
    </p:spTree>
    <p:extLst>
      <p:ext uri="{BB962C8B-B14F-4D97-AF65-F5344CB8AC3E}">
        <p14:creationId xmlns:p14="http://schemas.microsoft.com/office/powerpoint/2010/main" val="1544752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Focused Cost Leadership</a:t>
            </a:r>
          </a:p>
        </p:txBody>
      </p:sp>
      <p:sp>
        <p:nvSpPr>
          <p:cNvPr id="3" name="Content Placeholder 2"/>
          <p:cNvSpPr>
            <a:spLocks noGrp="1"/>
          </p:cNvSpPr>
          <p:nvPr>
            <p:ph idx="1"/>
          </p:nvPr>
        </p:nvSpPr>
        <p:spPr/>
        <p:txBody>
          <a:bodyPr>
            <a:noAutofit/>
          </a:bodyPr>
          <a:lstStyle/>
          <a:p>
            <a:pPr marL="0" indent="0">
              <a:buNone/>
            </a:pPr>
            <a:r>
              <a:rPr lang="en-CA" sz="2400" dirty="0">
                <a:latin typeface="Arial" panose="020B0604020202020204" pitchFamily="34" charset="0"/>
                <a:cs typeface="Arial" panose="020B0604020202020204" pitchFamily="34" charset="0"/>
              </a:rPr>
              <a:t>Could be based on:</a:t>
            </a:r>
          </a:p>
          <a:p>
            <a:r>
              <a:rPr lang="en-CA" sz="2400" dirty="0">
                <a:latin typeface="Arial" panose="020B0604020202020204" pitchFamily="34" charset="0"/>
                <a:cs typeface="Arial" panose="020B0604020202020204" pitchFamily="34" charset="0"/>
              </a:rPr>
              <a:t>Demographics (young women)</a:t>
            </a:r>
          </a:p>
          <a:p>
            <a:r>
              <a:rPr lang="en-CA" sz="2400" dirty="0">
                <a:latin typeface="Arial" panose="020B0604020202020204" pitchFamily="34" charset="0"/>
                <a:cs typeface="Arial" panose="020B0604020202020204" pitchFamily="34" charset="0"/>
              </a:rPr>
              <a:t>Geographic (small communities)</a:t>
            </a:r>
          </a:p>
          <a:p>
            <a:r>
              <a:rPr lang="en-CA" sz="2400" dirty="0">
                <a:latin typeface="Arial" panose="020B0604020202020204" pitchFamily="34" charset="0"/>
                <a:cs typeface="Arial" panose="020B0604020202020204" pitchFamily="34" charset="0"/>
              </a:rPr>
              <a:t>Service (Drive through, no seating)</a:t>
            </a:r>
          </a:p>
          <a:p>
            <a:r>
              <a:rPr lang="en-CA" sz="2400" dirty="0">
                <a:latin typeface="Arial" panose="020B0604020202020204" pitchFamily="34" charset="0"/>
                <a:cs typeface="Arial" panose="020B0604020202020204" pitchFamily="34" charset="0"/>
              </a:rPr>
              <a:t>Degree of Consumer involvement (Ikea self-assembly)</a:t>
            </a:r>
          </a:p>
          <a:p>
            <a:r>
              <a:rPr lang="en-CA" sz="2400" dirty="0">
                <a:latin typeface="Arial" panose="020B0604020202020204" pitchFamily="34" charset="0"/>
                <a:cs typeface="Arial" panose="020B0604020202020204" pitchFamily="34" charset="0"/>
              </a:rPr>
              <a:t>Sales Channels (Home purchase – Avon, Mary Kay)</a:t>
            </a:r>
          </a:p>
          <a:p>
            <a:r>
              <a:rPr lang="en-CA" sz="2400" dirty="0">
                <a:latin typeface="Arial" panose="020B0604020202020204" pitchFamily="34" charset="0"/>
                <a:cs typeface="Arial" panose="020B0604020202020204" pitchFamily="34" charset="0"/>
              </a:rPr>
              <a:t>Price level marketing (Dollar Stores)</a:t>
            </a:r>
          </a:p>
          <a:p>
            <a:pPr marL="0" indent="0">
              <a:buNone/>
            </a:pPr>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6220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(For clarity), Generic </a:t>
            </a:r>
            <a:r>
              <a:rPr lang="en-CA" dirty="0" err="1">
                <a:latin typeface="Arial" panose="020B0604020202020204" pitchFamily="34" charset="0"/>
                <a:cs typeface="Arial" panose="020B0604020202020204" pitchFamily="34" charset="0"/>
              </a:rPr>
              <a:t>vrs</a:t>
            </a:r>
            <a:r>
              <a:rPr lang="en-CA" dirty="0">
                <a:latin typeface="Arial" panose="020B0604020202020204" pitchFamily="34" charset="0"/>
                <a:cs typeface="Arial" panose="020B0604020202020204" pitchFamily="34" charset="0"/>
              </a:rPr>
              <a:t> Focused Cost Leadership</a:t>
            </a:r>
            <a:endParaRPr lang="en-C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r>
              <a:rPr lang="en-CA" sz="2400" dirty="0">
                <a:latin typeface="Arial" panose="020B0604020202020204" pitchFamily="34" charset="0"/>
                <a:cs typeface="Arial" panose="020B0604020202020204" pitchFamily="34" charset="0"/>
              </a:rPr>
              <a:t>Key difference between overall Cost Leadership &amp; Focused Cost Leadership is that while both groups use price as primary source of competitive advantage, </a:t>
            </a:r>
          </a:p>
          <a:p>
            <a:r>
              <a:rPr lang="en-CA" sz="2400" b="1" dirty="0">
                <a:latin typeface="Arial" panose="020B0604020202020204" pitchFamily="34" charset="0"/>
                <a:cs typeface="Arial" panose="020B0604020202020204" pitchFamily="34" charset="0"/>
              </a:rPr>
              <a:t>Focused cost leadership </a:t>
            </a:r>
            <a:r>
              <a:rPr lang="en-CA" sz="2400" dirty="0">
                <a:latin typeface="Arial" panose="020B0604020202020204" pitchFamily="34" charset="0"/>
                <a:cs typeface="Arial" panose="020B0604020202020204" pitchFamily="34" charset="0"/>
              </a:rPr>
              <a:t>strategy requires competing based on price only within a narrow or limited marketplace</a:t>
            </a:r>
          </a:p>
          <a:p>
            <a:pPr lvl="1"/>
            <a:r>
              <a:rPr lang="en-CA" sz="2000" dirty="0">
                <a:latin typeface="Arial" panose="020B0604020202020204" pitchFamily="34" charset="0"/>
                <a:cs typeface="Arial" panose="020B0604020202020204" pitchFamily="34" charset="0"/>
              </a:rPr>
              <a:t>A firm following this strategy does not necessarily charge the lowest prices in industry</a:t>
            </a:r>
          </a:p>
          <a:p>
            <a:pPr lvl="1"/>
            <a:r>
              <a:rPr lang="en-CA" sz="2000" dirty="0">
                <a:latin typeface="Arial" panose="020B0604020202020204" pitchFamily="34" charset="0"/>
                <a:cs typeface="Arial" panose="020B0604020202020204" pitchFamily="34" charset="0"/>
              </a:rPr>
              <a:t>Instead, it charges low prices relative to the other firms that compete within narrow target market</a:t>
            </a:r>
          </a:p>
          <a:p>
            <a:pPr lvl="1"/>
            <a:r>
              <a:rPr lang="en-CA" sz="2000" dirty="0">
                <a:latin typeface="Arial" panose="020B0604020202020204" pitchFamily="34" charset="0"/>
                <a:cs typeface="Arial" panose="020B0604020202020204" pitchFamily="34" charset="0"/>
              </a:rPr>
              <a:t>Nature /size of target market varies across market segment targeted</a:t>
            </a:r>
          </a:p>
        </p:txBody>
      </p:sp>
    </p:spTree>
    <p:extLst>
      <p:ext uri="{BB962C8B-B14F-4D97-AF65-F5344CB8AC3E}">
        <p14:creationId xmlns:p14="http://schemas.microsoft.com/office/powerpoint/2010/main" val="15494320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Focused Differentiation Leadership </a:t>
            </a:r>
            <a:endParaRPr lang="en-C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buNone/>
            </a:pPr>
            <a:r>
              <a:rPr lang="en-CA" sz="2400" b="1" dirty="0">
                <a:latin typeface="Arial" panose="020B0604020202020204" pitchFamily="34" charset="0"/>
                <a:cs typeface="Arial" panose="020B0604020202020204" pitchFamily="34" charset="0"/>
              </a:rPr>
              <a:t>Focused differentiation </a:t>
            </a:r>
            <a:r>
              <a:rPr lang="en-CA" sz="2400" dirty="0">
                <a:latin typeface="Arial" panose="020B0604020202020204" pitchFamily="34" charset="0"/>
                <a:cs typeface="Arial" panose="020B0604020202020204" pitchFamily="34" charset="0"/>
              </a:rPr>
              <a:t>strategy requires offering unique features that fulfill demands of a narrow market</a:t>
            </a:r>
          </a:p>
          <a:p>
            <a:r>
              <a:rPr lang="en-CA" sz="2400" dirty="0">
                <a:latin typeface="Arial" panose="020B0604020202020204" pitchFamily="34" charset="0"/>
                <a:cs typeface="Arial" panose="020B0604020202020204" pitchFamily="34" charset="0"/>
              </a:rPr>
              <a:t>While a differentiation strategy involves offering unique features that appeal to a variety of customers, the need to satisfy the desires of a narrow market means that the pursuit of uniqueness is often take to the proverbial “next level” by firms using a focused differentiation strategy.</a:t>
            </a:r>
          </a:p>
          <a:p>
            <a:r>
              <a:rPr lang="en-CA" sz="2400" dirty="0">
                <a:latin typeface="Arial" panose="020B0604020202020204" pitchFamily="34" charset="0"/>
                <a:cs typeface="Arial" panose="020B0604020202020204" pitchFamily="34" charset="0"/>
              </a:rPr>
              <a:t>The unique features provided by firms following a focused differentiation strategy are often very specialized</a:t>
            </a:r>
          </a:p>
        </p:txBody>
      </p:sp>
    </p:spTree>
    <p:extLst>
      <p:ext uri="{BB962C8B-B14F-4D97-AF65-F5344CB8AC3E}">
        <p14:creationId xmlns:p14="http://schemas.microsoft.com/office/powerpoint/2010/main" val="10989455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ure-5-14.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95500" y="252814"/>
            <a:ext cx="5054599" cy="5868586"/>
          </a:xfrm>
          <a:prstGeom prst="rect">
            <a:avLst/>
          </a:prstGeom>
        </p:spPr>
      </p:pic>
    </p:spTree>
    <p:extLst>
      <p:ext uri="{BB962C8B-B14F-4D97-AF65-F5344CB8AC3E}">
        <p14:creationId xmlns:p14="http://schemas.microsoft.com/office/powerpoint/2010/main" val="7579064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Focused Differentiation Leadership</a:t>
            </a:r>
            <a:endParaRPr lang="en-C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buNone/>
            </a:pPr>
            <a:r>
              <a:rPr lang="en-CA" sz="2400" dirty="0">
                <a:latin typeface="Arial" panose="020B0604020202020204" pitchFamily="34" charset="0"/>
                <a:cs typeface="Arial" panose="020B0604020202020204" pitchFamily="34" charset="0"/>
              </a:rPr>
              <a:t>Could be based on:</a:t>
            </a:r>
          </a:p>
          <a:p>
            <a:r>
              <a:rPr lang="en-CA" sz="2400" dirty="0">
                <a:latin typeface="Arial" panose="020B0604020202020204" pitchFamily="34" charset="0"/>
                <a:cs typeface="Arial" panose="020B0604020202020204" pitchFamily="34" charset="0"/>
              </a:rPr>
              <a:t>Higher quality product/service</a:t>
            </a:r>
          </a:p>
          <a:p>
            <a:r>
              <a:rPr lang="en-CA" sz="2400" dirty="0">
                <a:latin typeface="Arial" panose="020B0604020202020204" pitchFamily="34" charset="0"/>
                <a:cs typeface="Arial" panose="020B0604020202020204" pitchFamily="34" charset="0"/>
              </a:rPr>
              <a:t>Extensive R&amp;D</a:t>
            </a:r>
          </a:p>
          <a:p>
            <a:r>
              <a:rPr lang="en-CA" sz="2400" dirty="0">
                <a:latin typeface="Arial" panose="020B0604020202020204" pitchFamily="34" charset="0"/>
                <a:cs typeface="Arial" panose="020B0604020202020204" pitchFamily="34" charset="0"/>
              </a:rPr>
              <a:t>Demographics (late middle age men)</a:t>
            </a:r>
          </a:p>
          <a:p>
            <a:r>
              <a:rPr lang="en-CA" sz="2400" dirty="0">
                <a:latin typeface="Arial" panose="020B0604020202020204" pitchFamily="34" charset="0"/>
                <a:cs typeface="Arial" panose="020B0604020202020204" pitchFamily="34" charset="0"/>
              </a:rPr>
              <a:t>Geographic (‘warm’ retirement communities)</a:t>
            </a:r>
          </a:p>
          <a:p>
            <a:r>
              <a:rPr lang="en-CA" sz="2400" dirty="0">
                <a:latin typeface="Arial" panose="020B0604020202020204" pitchFamily="34" charset="0"/>
                <a:cs typeface="Arial" panose="020B0604020202020204" pitchFamily="34" charset="0"/>
              </a:rPr>
              <a:t>Buying experience (Financial Services, Cadillac)</a:t>
            </a:r>
          </a:p>
          <a:p>
            <a:r>
              <a:rPr lang="en-CA" sz="2400" dirty="0">
                <a:latin typeface="Arial" panose="020B0604020202020204" pitchFamily="34" charset="0"/>
                <a:cs typeface="Arial" panose="020B0604020202020204" pitchFamily="34" charset="0"/>
              </a:rPr>
              <a:t>Degree of Consumer Sophistication (high end stereo)</a:t>
            </a:r>
          </a:p>
          <a:p>
            <a:r>
              <a:rPr lang="en-CA" sz="2400" dirty="0">
                <a:latin typeface="Arial" panose="020B0604020202020204" pitchFamily="34" charset="0"/>
                <a:cs typeface="Arial" panose="020B0604020202020204" pitchFamily="34" charset="0"/>
              </a:rPr>
              <a:t>After-sales support (Nordstrom's, HOG)</a:t>
            </a:r>
          </a:p>
        </p:txBody>
      </p:sp>
    </p:spTree>
    <p:extLst>
      <p:ext uri="{BB962C8B-B14F-4D97-AF65-F5344CB8AC3E}">
        <p14:creationId xmlns:p14="http://schemas.microsoft.com/office/powerpoint/2010/main" val="27474288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Focused Differentiation Strategies </a:t>
            </a:r>
            <a:endParaRPr lang="en-C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r>
              <a:rPr lang="en-CA" sz="2400" b="1" dirty="0">
                <a:latin typeface="Arial" panose="020B0604020202020204" pitchFamily="34" charset="0"/>
                <a:cs typeface="Arial" panose="020B0604020202020204" pitchFamily="34" charset="0"/>
              </a:rPr>
              <a:t>Advantages:</a:t>
            </a:r>
          </a:p>
          <a:p>
            <a:pPr lvl="1"/>
            <a:r>
              <a:rPr lang="en-CA" sz="2000" dirty="0">
                <a:latin typeface="Arial" panose="020B0604020202020204" pitchFamily="34" charset="0"/>
                <a:cs typeface="Arial" panose="020B0604020202020204" pitchFamily="34" charset="0"/>
              </a:rPr>
              <a:t>Higher prices can be charged</a:t>
            </a:r>
          </a:p>
          <a:p>
            <a:pPr lvl="1"/>
            <a:r>
              <a:rPr lang="en-CA" sz="2000" dirty="0">
                <a:latin typeface="Arial" panose="020B0604020202020204" pitchFamily="34" charset="0"/>
                <a:cs typeface="Arial" panose="020B0604020202020204" pitchFamily="34" charset="0"/>
              </a:rPr>
              <a:t>Firms often develop tremendous expertise about niche products (camping gear), &amp; reputation (MEC) </a:t>
            </a:r>
          </a:p>
          <a:p>
            <a:r>
              <a:rPr lang="en-CA" sz="2400" b="1" dirty="0">
                <a:latin typeface="Arial" panose="020B0604020202020204" pitchFamily="34" charset="0"/>
                <a:cs typeface="Arial" panose="020B0604020202020204" pitchFamily="34" charset="0"/>
              </a:rPr>
              <a:t>Disadvantages:</a:t>
            </a:r>
          </a:p>
          <a:p>
            <a:pPr lvl="1"/>
            <a:r>
              <a:rPr lang="en-CA" sz="2000" dirty="0" smtClean="0">
                <a:latin typeface="Arial" panose="020B0604020202020204" pitchFamily="34" charset="0"/>
                <a:cs typeface="Arial" panose="020B0604020202020204" pitchFamily="34" charset="0"/>
              </a:rPr>
              <a:t>Limited </a:t>
            </a:r>
            <a:r>
              <a:rPr lang="en-CA" sz="2000" dirty="0">
                <a:latin typeface="Arial" panose="020B0604020202020204" pitchFamily="34" charset="0"/>
                <a:cs typeface="Arial" panose="020B0604020202020204" pitchFamily="34" charset="0"/>
              </a:rPr>
              <a:t>demand available within niche may limit growth</a:t>
            </a:r>
          </a:p>
          <a:p>
            <a:pPr lvl="1"/>
            <a:r>
              <a:rPr lang="en-CA" sz="2000" dirty="0">
                <a:latin typeface="Arial" panose="020B0604020202020204" pitchFamily="34" charset="0"/>
                <a:cs typeface="Arial" panose="020B0604020202020204" pitchFamily="34" charset="0"/>
              </a:rPr>
              <a:t>Once its target market is being well served, expansion may require developing new skills / products / markets</a:t>
            </a:r>
          </a:p>
          <a:p>
            <a:pPr lvl="1"/>
            <a:r>
              <a:rPr lang="en-CA" sz="2000" dirty="0">
                <a:latin typeface="Arial" panose="020B0604020202020204" pitchFamily="34" charset="0"/>
                <a:cs typeface="Arial" panose="020B0604020202020204" pitchFamily="34" charset="0"/>
              </a:rPr>
              <a:t>Niche could disappear or be taken over by competitors</a:t>
            </a:r>
          </a:p>
          <a:p>
            <a:pPr lvl="1"/>
            <a:r>
              <a:rPr lang="en-CA" sz="2000" dirty="0">
                <a:latin typeface="Arial" panose="020B0604020202020204" pitchFamily="34" charset="0"/>
                <a:cs typeface="Arial" panose="020B0604020202020204" pitchFamily="34" charset="0"/>
              </a:rPr>
              <a:t>Damaging attacks may come not only from larger firms but smaller ones that adopt an even narrower focus</a:t>
            </a:r>
          </a:p>
          <a:p>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46907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Lights!</a:t>
            </a:r>
          </a:p>
        </p:txBody>
      </p:sp>
      <p:sp>
        <p:nvSpPr>
          <p:cNvPr id="3" name="Content Placeholder 2"/>
          <p:cNvSpPr>
            <a:spLocks noGrp="1"/>
          </p:cNvSpPr>
          <p:nvPr>
            <p:ph idx="1"/>
          </p:nvPr>
        </p:nvSpPr>
        <p:spPr>
          <a:xfrm>
            <a:off x="628650" y="1825625"/>
            <a:ext cx="3448050" cy="4351338"/>
          </a:xfrm>
        </p:spPr>
        <p:txBody>
          <a:bodyPr>
            <a:noAutofit/>
          </a:bodyPr>
          <a:lstStyle/>
          <a:p>
            <a:pPr marL="0" indent="0">
              <a:buNone/>
            </a:pPr>
            <a:r>
              <a:rPr lang="en-CA" sz="2400" dirty="0">
                <a:latin typeface="Arial" panose="020B0604020202020204" pitchFamily="34" charset="0"/>
                <a:cs typeface="Arial" panose="020B0604020202020204" pitchFamily="34" charset="0"/>
              </a:rPr>
              <a:t>You are selling </a:t>
            </a:r>
            <a:r>
              <a:rPr lang="en-CA" sz="2400" dirty="0" smtClean="0">
                <a:latin typeface="Arial" panose="020B0604020202020204" pitchFamily="34" charset="0"/>
                <a:cs typeface="Arial" panose="020B0604020202020204" pitchFamily="34" charset="0"/>
              </a:rPr>
              <a:t>lights. What </a:t>
            </a:r>
            <a:r>
              <a:rPr lang="en-CA" sz="2400" dirty="0">
                <a:latin typeface="Arial" panose="020B0604020202020204" pitchFamily="34" charset="0"/>
                <a:cs typeface="Arial" panose="020B0604020202020204" pitchFamily="34" charset="0"/>
              </a:rPr>
              <a:t>are 3 different </a:t>
            </a:r>
            <a:r>
              <a:rPr lang="en-CA" sz="2400" b="1" dirty="0">
                <a:latin typeface="Arial" panose="020B0604020202020204" pitchFamily="34" charset="0"/>
                <a:cs typeface="Arial" panose="020B0604020202020204" pitchFamily="34" charset="0"/>
              </a:rPr>
              <a:t>demographics</a:t>
            </a:r>
            <a:r>
              <a:rPr lang="en-CA" sz="2400" dirty="0">
                <a:latin typeface="Arial" panose="020B0604020202020204" pitchFamily="34" charset="0"/>
                <a:cs typeface="Arial" panose="020B0604020202020204" pitchFamily="34" charset="0"/>
              </a:rPr>
              <a:t> that firms might target to establish a focused strategy</a:t>
            </a:r>
            <a:r>
              <a:rPr lang="en-CA" sz="2400" dirty="0" smtClean="0">
                <a:latin typeface="Arial" panose="020B0604020202020204" pitchFamily="34" charset="0"/>
                <a:cs typeface="Arial" panose="020B0604020202020204" pitchFamily="34" charset="0"/>
              </a:rPr>
              <a:t>?</a:t>
            </a:r>
          </a:p>
          <a:p>
            <a:pPr marL="0" indent="0">
              <a:buNone/>
            </a:pPr>
            <a:r>
              <a:rPr lang="en-CA" sz="2400" dirty="0">
                <a:latin typeface="Arial" panose="020B0604020202020204" pitchFamily="34" charset="0"/>
                <a:cs typeface="Arial" panose="020B0604020202020204" pitchFamily="34" charset="0"/>
              </a:rPr>
              <a:t>Now, think of 3 different target or niche markets that your firm could focus on that use lights (i.e. airport landing strips)</a:t>
            </a:r>
          </a:p>
          <a:p>
            <a:pPr marL="0" indent="0">
              <a:buNone/>
            </a:pPr>
            <a:endParaRPr lang="en-CA"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4779433" y="895242"/>
            <a:ext cx="3047998" cy="2930398"/>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79433" y="3825640"/>
            <a:ext cx="3399367" cy="2275584"/>
          </a:xfrm>
          <a:prstGeom prst="rect">
            <a:avLst/>
          </a:prstGeom>
        </p:spPr>
      </p:pic>
    </p:spTree>
    <p:extLst>
      <p:ext uri="{BB962C8B-B14F-4D97-AF65-F5344CB8AC3E}">
        <p14:creationId xmlns:p14="http://schemas.microsoft.com/office/powerpoint/2010/main" val="35538325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Worth Noting…</a:t>
            </a:r>
            <a:endParaRPr lang="en-C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buNone/>
            </a:pPr>
            <a:r>
              <a:rPr lang="en-CA" sz="2400" dirty="0">
                <a:latin typeface="Arial" panose="020B0604020202020204" pitchFamily="34" charset="0"/>
                <a:cs typeface="Arial" panose="020B0604020202020204" pitchFamily="34" charset="0"/>
              </a:rPr>
              <a:t>No business level strategy can overcome a product or service which is poorly designed </a:t>
            </a:r>
            <a:r>
              <a:rPr lang="en-CA" sz="2400" b="1" dirty="0">
                <a:latin typeface="Arial" panose="020B0604020202020204" pitchFamily="34" charset="0"/>
                <a:cs typeface="Arial" panose="020B0604020202020204" pitchFamily="34" charset="0"/>
              </a:rPr>
              <a:t>FOR THE MARKET IT WISHES TO SERVE or COMPETE IN…..</a:t>
            </a:r>
          </a:p>
          <a:p>
            <a:endParaRPr lang="en-CA" sz="2400" dirty="0">
              <a:latin typeface="Arial" panose="020B0604020202020204" pitchFamily="34" charset="0"/>
              <a:cs typeface="Arial" panose="020B0604020202020204" pitchFamily="34" charset="0"/>
            </a:endParaRPr>
          </a:p>
          <a:p>
            <a:r>
              <a:rPr lang="en-CA" sz="2400" dirty="0">
                <a:latin typeface="Arial" panose="020B0604020202020204" pitchFamily="34" charset="0"/>
                <a:cs typeface="Arial" panose="020B0604020202020204" pitchFamily="34" charset="0"/>
              </a:rPr>
              <a:t>Can include over developed for low-cost market…</a:t>
            </a:r>
          </a:p>
          <a:p>
            <a:r>
              <a:rPr lang="en-CA" sz="2400" dirty="0">
                <a:latin typeface="Arial" panose="020B0604020202020204" pitchFamily="34" charset="0"/>
                <a:cs typeface="Arial" panose="020B0604020202020204" pitchFamily="34" charset="0"/>
              </a:rPr>
              <a:t>Poorly thought out niches; too broad, too narrow</a:t>
            </a:r>
          </a:p>
          <a:p>
            <a:r>
              <a:rPr lang="en-CA" sz="2400" dirty="0">
                <a:latin typeface="Arial" panose="020B0604020202020204" pitchFamily="34" charset="0"/>
                <a:cs typeface="Arial" panose="020B0604020202020204" pitchFamily="34" charset="0"/>
              </a:rPr>
              <a:t>Value that consumer do not appreciate (with $$)</a:t>
            </a:r>
          </a:p>
          <a:p>
            <a:r>
              <a:rPr lang="en-CA" sz="2400" dirty="0">
                <a:latin typeface="Arial" panose="020B0604020202020204" pitchFamily="34" charset="0"/>
                <a:cs typeface="Arial" panose="020B0604020202020204" pitchFamily="34" charset="0"/>
              </a:rPr>
              <a:t>Poor value proposition for consumers</a:t>
            </a:r>
          </a:p>
        </p:txBody>
      </p:sp>
    </p:spTree>
    <p:extLst>
      <p:ext uri="{BB962C8B-B14F-4D97-AF65-F5344CB8AC3E}">
        <p14:creationId xmlns:p14="http://schemas.microsoft.com/office/powerpoint/2010/main" val="1611436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Arial" panose="020B0604020202020204" pitchFamily="34" charset="0"/>
                <a:cs typeface="Arial" panose="020B0604020202020204" pitchFamily="34" charset="0"/>
              </a:rPr>
              <a:t>Is understanding your Strategy really important?</a:t>
            </a:r>
          </a:p>
        </p:txBody>
      </p:sp>
      <p:sp>
        <p:nvSpPr>
          <p:cNvPr id="3" name="Content Placeholder 2"/>
          <p:cNvSpPr>
            <a:spLocks noGrp="1"/>
          </p:cNvSpPr>
          <p:nvPr>
            <p:ph idx="1"/>
          </p:nvPr>
        </p:nvSpPr>
        <p:spPr>
          <a:xfrm>
            <a:off x="628650" y="1825625"/>
            <a:ext cx="5645150" cy="4351338"/>
          </a:xfrm>
        </p:spPr>
        <p:txBody>
          <a:bodyPr>
            <a:noAutofit/>
          </a:bodyPr>
          <a:lstStyle/>
          <a:p>
            <a:pPr marL="0" indent="0">
              <a:buNone/>
            </a:pPr>
            <a:r>
              <a:rPr lang="en-CA" sz="2400" dirty="0">
                <a:latin typeface="Arial" panose="020B0604020202020204" pitchFamily="34" charset="0"/>
                <a:cs typeface="Arial" panose="020B0604020202020204" pitchFamily="34" charset="0"/>
              </a:rPr>
              <a:t>“Would you tell me, </a:t>
            </a:r>
            <a:r>
              <a:rPr lang="en-CA" sz="2400" dirty="0" smtClean="0">
                <a:latin typeface="Arial" panose="020B0604020202020204" pitchFamily="34" charset="0"/>
                <a:cs typeface="Arial" panose="020B0604020202020204" pitchFamily="34" charset="0"/>
              </a:rPr>
              <a:t>please,</a:t>
            </a:r>
            <a:br>
              <a:rPr lang="en-CA" sz="2400" dirty="0" smtClean="0">
                <a:latin typeface="Arial" panose="020B0604020202020204" pitchFamily="34" charset="0"/>
                <a:cs typeface="Arial" panose="020B0604020202020204" pitchFamily="34" charset="0"/>
              </a:rPr>
            </a:br>
            <a:r>
              <a:rPr lang="en-CA" sz="2400" dirty="0" smtClean="0">
                <a:latin typeface="Arial" panose="020B0604020202020204" pitchFamily="34" charset="0"/>
                <a:cs typeface="Arial" panose="020B0604020202020204" pitchFamily="34" charset="0"/>
              </a:rPr>
              <a:t>which </a:t>
            </a:r>
            <a:r>
              <a:rPr lang="en-CA" sz="2400" dirty="0">
                <a:latin typeface="Arial" panose="020B0604020202020204" pitchFamily="34" charset="0"/>
                <a:cs typeface="Arial" panose="020B0604020202020204" pitchFamily="34" charset="0"/>
              </a:rPr>
              <a:t>way I ought to go </a:t>
            </a:r>
            <a:r>
              <a:rPr lang="en-CA" sz="2400" dirty="0" smtClean="0">
                <a:latin typeface="Arial" panose="020B0604020202020204" pitchFamily="34" charset="0"/>
                <a:cs typeface="Arial" panose="020B0604020202020204" pitchFamily="34" charset="0"/>
              </a:rPr>
              <a:t>from</a:t>
            </a:r>
            <a:br>
              <a:rPr lang="en-CA" sz="2400" dirty="0" smtClean="0">
                <a:latin typeface="Arial" panose="020B0604020202020204" pitchFamily="34" charset="0"/>
                <a:cs typeface="Arial" panose="020B0604020202020204" pitchFamily="34" charset="0"/>
              </a:rPr>
            </a:br>
            <a:r>
              <a:rPr lang="en-CA" sz="2400" dirty="0" smtClean="0">
                <a:latin typeface="Arial" panose="020B0604020202020204" pitchFamily="34" charset="0"/>
                <a:cs typeface="Arial" panose="020B0604020202020204" pitchFamily="34" charset="0"/>
              </a:rPr>
              <a:t>here</a:t>
            </a:r>
            <a:r>
              <a:rPr lang="en-CA" sz="2400" dirty="0">
                <a:latin typeface="Arial" panose="020B0604020202020204" pitchFamily="34" charset="0"/>
                <a:cs typeface="Arial" panose="020B0604020202020204" pitchFamily="34" charset="0"/>
              </a:rPr>
              <a:t>?” said Alice.</a:t>
            </a:r>
          </a:p>
          <a:p>
            <a:pPr marL="0" indent="0">
              <a:buNone/>
            </a:pPr>
            <a:r>
              <a:rPr lang="en-CA" sz="2400" dirty="0">
                <a:latin typeface="Arial" panose="020B0604020202020204" pitchFamily="34" charset="0"/>
                <a:cs typeface="Arial" panose="020B0604020202020204" pitchFamily="34" charset="0"/>
              </a:rPr>
              <a:t>“That depends a good deal </a:t>
            </a:r>
            <a:r>
              <a:rPr lang="en-CA" sz="2400" dirty="0" smtClean="0">
                <a:latin typeface="Arial" panose="020B0604020202020204" pitchFamily="34" charset="0"/>
                <a:cs typeface="Arial" panose="020B0604020202020204" pitchFamily="34" charset="0"/>
              </a:rPr>
              <a:t>on</a:t>
            </a:r>
            <a:br>
              <a:rPr lang="en-CA" sz="2400" dirty="0" smtClean="0">
                <a:latin typeface="Arial" panose="020B0604020202020204" pitchFamily="34" charset="0"/>
                <a:cs typeface="Arial" panose="020B0604020202020204" pitchFamily="34" charset="0"/>
              </a:rPr>
            </a:br>
            <a:r>
              <a:rPr lang="en-CA" sz="2400" dirty="0" smtClean="0">
                <a:latin typeface="Arial" panose="020B0604020202020204" pitchFamily="34" charset="0"/>
                <a:cs typeface="Arial" panose="020B0604020202020204" pitchFamily="34" charset="0"/>
              </a:rPr>
              <a:t>where </a:t>
            </a:r>
            <a:r>
              <a:rPr lang="en-CA" sz="2400" dirty="0">
                <a:latin typeface="Arial" panose="020B0604020202020204" pitchFamily="34" charset="0"/>
                <a:cs typeface="Arial" panose="020B0604020202020204" pitchFamily="34" charset="0"/>
              </a:rPr>
              <a:t>you want to get to,” </a:t>
            </a:r>
            <a:r>
              <a:rPr lang="en-CA" sz="2400" dirty="0" smtClean="0">
                <a:latin typeface="Arial" panose="020B0604020202020204" pitchFamily="34" charset="0"/>
                <a:cs typeface="Arial" panose="020B0604020202020204" pitchFamily="34" charset="0"/>
              </a:rPr>
              <a:t>said</a:t>
            </a:r>
            <a:br>
              <a:rPr lang="en-CA" sz="2400" dirty="0" smtClean="0">
                <a:latin typeface="Arial" panose="020B0604020202020204" pitchFamily="34" charset="0"/>
                <a:cs typeface="Arial" panose="020B0604020202020204" pitchFamily="34" charset="0"/>
              </a:rPr>
            </a:br>
            <a:r>
              <a:rPr lang="en-CA" sz="2400" dirty="0" smtClean="0">
                <a:latin typeface="Arial" panose="020B0604020202020204" pitchFamily="34" charset="0"/>
                <a:cs typeface="Arial" panose="020B0604020202020204" pitchFamily="34" charset="0"/>
              </a:rPr>
              <a:t>the </a:t>
            </a:r>
            <a:r>
              <a:rPr lang="en-CA" sz="2400" dirty="0">
                <a:latin typeface="Arial" panose="020B0604020202020204" pitchFamily="34" charset="0"/>
                <a:cs typeface="Arial" panose="020B0604020202020204" pitchFamily="34" charset="0"/>
              </a:rPr>
              <a:t>Cheshire cat.</a:t>
            </a:r>
          </a:p>
          <a:p>
            <a:pPr marL="0" indent="0">
              <a:buNone/>
            </a:pPr>
            <a:r>
              <a:rPr lang="en-CA" sz="2400" dirty="0">
                <a:latin typeface="Arial" panose="020B0604020202020204" pitchFamily="34" charset="0"/>
                <a:cs typeface="Arial" panose="020B0604020202020204" pitchFamily="34" charset="0"/>
              </a:rPr>
              <a:t>“I don’t much care </a:t>
            </a:r>
            <a:r>
              <a:rPr lang="en-CA" sz="2400" dirty="0" err="1">
                <a:latin typeface="Arial" panose="020B0604020202020204" pitchFamily="34" charset="0"/>
                <a:cs typeface="Arial" panose="020B0604020202020204" pitchFamily="34" charset="0"/>
              </a:rPr>
              <a:t>care</a:t>
            </a:r>
            <a:r>
              <a:rPr lang="en-CA" sz="2400" dirty="0">
                <a:latin typeface="Arial" panose="020B0604020202020204" pitchFamily="34" charset="0"/>
                <a:cs typeface="Arial" panose="020B0604020202020204" pitchFamily="34" charset="0"/>
              </a:rPr>
              <a:t> where</a:t>
            </a:r>
            <a:r>
              <a:rPr lang="en-CA" sz="2400" dirty="0" smtClean="0">
                <a:latin typeface="Arial" panose="020B0604020202020204" pitchFamily="34" charset="0"/>
                <a:cs typeface="Arial" panose="020B0604020202020204" pitchFamily="34" charset="0"/>
              </a:rPr>
              <a:t>…”</a:t>
            </a:r>
            <a:br>
              <a:rPr lang="en-CA" sz="2400" dirty="0" smtClean="0">
                <a:latin typeface="Arial" panose="020B0604020202020204" pitchFamily="34" charset="0"/>
                <a:cs typeface="Arial" panose="020B0604020202020204" pitchFamily="34" charset="0"/>
              </a:rPr>
            </a:br>
            <a:r>
              <a:rPr lang="en-CA" sz="2400" dirty="0" smtClean="0">
                <a:latin typeface="Arial" panose="020B0604020202020204" pitchFamily="34" charset="0"/>
                <a:cs typeface="Arial" panose="020B0604020202020204" pitchFamily="34" charset="0"/>
              </a:rPr>
              <a:t>said </a:t>
            </a:r>
            <a:r>
              <a:rPr lang="en-CA" sz="2400" dirty="0">
                <a:latin typeface="Arial" panose="020B0604020202020204" pitchFamily="34" charset="0"/>
                <a:cs typeface="Arial" panose="020B0604020202020204" pitchFamily="34" charset="0"/>
              </a:rPr>
              <a:t>Alice.</a:t>
            </a:r>
          </a:p>
          <a:p>
            <a:pPr marL="0" indent="0">
              <a:buNone/>
            </a:pPr>
            <a:r>
              <a:rPr lang="en-CA" sz="2400" dirty="0">
                <a:latin typeface="Arial" panose="020B0604020202020204" pitchFamily="34" charset="0"/>
                <a:cs typeface="Arial" panose="020B0604020202020204" pitchFamily="34" charset="0"/>
              </a:rPr>
              <a:t>‘Then it doesn’t matter </a:t>
            </a:r>
            <a:r>
              <a:rPr lang="en-CA" sz="2400" dirty="0" smtClean="0">
                <a:latin typeface="Arial" panose="020B0604020202020204" pitchFamily="34" charset="0"/>
                <a:cs typeface="Arial" panose="020B0604020202020204" pitchFamily="34" charset="0"/>
              </a:rPr>
              <a:t>which</a:t>
            </a:r>
            <a:br>
              <a:rPr lang="en-CA" sz="2400" dirty="0" smtClean="0">
                <a:latin typeface="Arial" panose="020B0604020202020204" pitchFamily="34" charset="0"/>
                <a:cs typeface="Arial" panose="020B0604020202020204" pitchFamily="34" charset="0"/>
              </a:rPr>
            </a:br>
            <a:r>
              <a:rPr lang="en-CA" sz="2400" dirty="0" smtClean="0">
                <a:latin typeface="Arial" panose="020B0604020202020204" pitchFamily="34" charset="0"/>
                <a:cs typeface="Arial" panose="020B0604020202020204" pitchFamily="34" charset="0"/>
              </a:rPr>
              <a:t>way </a:t>
            </a:r>
            <a:r>
              <a:rPr lang="en-CA" sz="2400" dirty="0">
                <a:latin typeface="Arial" panose="020B0604020202020204" pitchFamily="34" charset="0"/>
                <a:cs typeface="Arial" panose="020B0604020202020204" pitchFamily="34" charset="0"/>
              </a:rPr>
              <a:t>you go,” said the cat</a:t>
            </a:r>
            <a:r>
              <a:rPr lang="en-CA" sz="2400" dirty="0" smtClean="0">
                <a:latin typeface="Arial" panose="020B0604020202020204" pitchFamily="34" charset="0"/>
                <a:cs typeface="Arial" panose="020B0604020202020204" pitchFamily="34" charset="0"/>
              </a:rPr>
              <a:t>.</a:t>
            </a:r>
          </a:p>
          <a:p>
            <a:pPr marL="0" indent="0">
              <a:buNone/>
            </a:pPr>
            <a:r>
              <a:rPr lang="en-CA" sz="2400" b="1" dirty="0">
                <a:latin typeface="Arial" panose="020B0604020202020204" pitchFamily="34" charset="0"/>
                <a:cs typeface="Arial" panose="020B0604020202020204" pitchFamily="34" charset="0"/>
              </a:rPr>
              <a:t>- Lewis </a:t>
            </a:r>
            <a:r>
              <a:rPr lang="en-CA" sz="2400" b="1" dirty="0" smtClean="0">
                <a:latin typeface="Arial" panose="020B0604020202020204" pitchFamily="34" charset="0"/>
                <a:cs typeface="Arial" panose="020B0604020202020204" pitchFamily="34" charset="0"/>
              </a:rPr>
              <a:t>Carroll’s Alice </a:t>
            </a:r>
            <a:r>
              <a:rPr lang="en-CA" sz="2400" b="1" dirty="0">
                <a:latin typeface="Arial" panose="020B0604020202020204" pitchFamily="34" charset="0"/>
                <a:cs typeface="Arial" panose="020B0604020202020204" pitchFamily="34" charset="0"/>
              </a:rPr>
              <a:t>in Wonderland</a:t>
            </a:r>
          </a:p>
          <a:p>
            <a:pPr marL="0" indent="0">
              <a:buNone/>
            </a:pPr>
            <a:endParaRPr lang="en-CA"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16600" y="1375321"/>
            <a:ext cx="2908423" cy="4123779"/>
          </a:xfrm>
          <a:prstGeom prst="rect">
            <a:avLst/>
          </a:prstGeom>
        </p:spPr>
      </p:pic>
    </p:spTree>
    <p:extLst>
      <p:ext uri="{BB962C8B-B14F-4D97-AF65-F5344CB8AC3E}">
        <p14:creationId xmlns:p14="http://schemas.microsoft.com/office/powerpoint/2010/main" val="212181042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Key Takeaways</a:t>
            </a:r>
          </a:p>
        </p:txBody>
      </p:sp>
      <p:sp>
        <p:nvSpPr>
          <p:cNvPr id="3" name="Content Placeholder 2"/>
          <p:cNvSpPr>
            <a:spLocks noGrp="1"/>
          </p:cNvSpPr>
          <p:nvPr>
            <p:ph idx="1"/>
          </p:nvPr>
        </p:nvSpPr>
        <p:spPr/>
        <p:txBody>
          <a:bodyPr>
            <a:noAutofit/>
          </a:bodyPr>
          <a:lstStyle/>
          <a:p>
            <a:r>
              <a:rPr lang="en-CA" sz="2400" dirty="0">
                <a:latin typeface="Arial" panose="020B0604020202020204" pitchFamily="34" charset="0"/>
                <a:cs typeface="Arial" panose="020B0604020202020204" pitchFamily="34" charset="0"/>
              </a:rPr>
              <a:t>Focus strategies can be effective business-level strategies to the extent that a firm can match their goods and services to specific niche </a:t>
            </a:r>
            <a:r>
              <a:rPr lang="en-CA" sz="2400" dirty="0" smtClean="0">
                <a:latin typeface="Arial" panose="020B0604020202020204" pitchFamily="34" charset="0"/>
                <a:cs typeface="Arial" panose="020B0604020202020204" pitchFamily="34" charset="0"/>
              </a:rPr>
              <a:t>markets</a:t>
            </a:r>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988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400299"/>
            <a:ext cx="7886700" cy="3776663"/>
          </a:xfrm>
        </p:spPr>
        <p:txBody>
          <a:bodyPr>
            <a:noAutofit/>
          </a:bodyPr>
          <a:lstStyle/>
          <a:p>
            <a:pPr marL="0" indent="0" algn="ctr">
              <a:buNone/>
            </a:pPr>
            <a:r>
              <a:rPr lang="en-CA" sz="5400" b="1" dirty="0">
                <a:latin typeface="Arial" panose="020B0604020202020204" pitchFamily="34" charset="0"/>
                <a:cs typeface="Arial" panose="020B0604020202020204" pitchFamily="34" charset="0"/>
              </a:rPr>
              <a:t>Section 5.5 </a:t>
            </a:r>
            <a:br>
              <a:rPr lang="en-CA" sz="5400" b="1" dirty="0">
                <a:latin typeface="Arial" panose="020B0604020202020204" pitchFamily="34" charset="0"/>
                <a:cs typeface="Arial" panose="020B0604020202020204" pitchFamily="34" charset="0"/>
              </a:rPr>
            </a:br>
            <a:r>
              <a:rPr lang="en-CA" sz="5400" b="1" dirty="0">
                <a:latin typeface="Arial" panose="020B0604020202020204" pitchFamily="34" charset="0"/>
                <a:cs typeface="Arial" panose="020B0604020202020204" pitchFamily="34" charset="0"/>
              </a:rPr>
              <a:t>Best-Cost Strategy</a:t>
            </a:r>
          </a:p>
        </p:txBody>
      </p:sp>
    </p:spTree>
    <p:extLst>
      <p:ext uri="{BB962C8B-B14F-4D97-AF65-F5344CB8AC3E}">
        <p14:creationId xmlns:p14="http://schemas.microsoft.com/office/powerpoint/2010/main" val="7396021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Best-Cost Strategy</a:t>
            </a:r>
            <a:endParaRPr lang="en-C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r>
              <a:rPr lang="en-CA" sz="2400" dirty="0">
                <a:latin typeface="Arial" panose="020B0604020202020204" pitchFamily="34" charset="0"/>
                <a:cs typeface="Arial" panose="020B0604020202020204" pitchFamily="34" charset="0"/>
              </a:rPr>
              <a:t>A best-cost strategy can be an effective business level strategy to the extent that a firm offers differentiated goods and services at relatively low prices.</a:t>
            </a:r>
          </a:p>
          <a:p>
            <a:r>
              <a:rPr lang="en-CA" sz="2400" dirty="0">
                <a:latin typeface="Arial" panose="020B0604020202020204" pitchFamily="34" charset="0"/>
                <a:cs typeface="Arial" panose="020B0604020202020204" pitchFamily="34" charset="0"/>
              </a:rPr>
              <a:t>This strategy difficult to execute in part because creating unique features and communicating to customers why these features are useful generally raises a firm’s costs of doing business. </a:t>
            </a:r>
          </a:p>
          <a:p>
            <a:r>
              <a:rPr lang="en-CA" sz="2400" dirty="0">
                <a:latin typeface="Arial" panose="020B0604020202020204" pitchFamily="34" charset="0"/>
                <a:cs typeface="Arial" panose="020B0604020202020204" pitchFamily="34" charset="0"/>
              </a:rPr>
              <a:t>Firms that manage to implement an effective best-cost strategy are often very successful!</a:t>
            </a:r>
          </a:p>
        </p:txBody>
      </p:sp>
    </p:spTree>
    <p:extLst>
      <p:ext uri="{BB962C8B-B14F-4D97-AF65-F5344CB8AC3E}">
        <p14:creationId xmlns:p14="http://schemas.microsoft.com/office/powerpoint/2010/main" val="42778359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ure-5-19.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7201" y="266700"/>
            <a:ext cx="5280858" cy="5854700"/>
          </a:xfrm>
          <a:prstGeom prst="rect">
            <a:avLst/>
          </a:prstGeom>
        </p:spPr>
      </p:pic>
    </p:spTree>
    <p:extLst>
      <p:ext uri="{BB962C8B-B14F-4D97-AF65-F5344CB8AC3E}">
        <p14:creationId xmlns:p14="http://schemas.microsoft.com/office/powerpoint/2010/main" val="34997554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Stuck in the </a:t>
            </a:r>
            <a:r>
              <a:rPr lang="en-CA" dirty="0" smtClean="0">
                <a:latin typeface="Arial" panose="020B0604020202020204" pitchFamily="34" charset="0"/>
                <a:cs typeface="Arial" panose="020B0604020202020204" pitchFamily="34" charset="0"/>
              </a:rPr>
              <a:t>Middle</a:t>
            </a:r>
            <a:endParaRPr lang="en-C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r>
              <a:rPr lang="en-CA" sz="2400" dirty="0">
                <a:latin typeface="Arial" panose="020B0604020202020204" pitchFamily="34" charset="0"/>
                <a:cs typeface="Arial" panose="020B0604020202020204" pitchFamily="34" charset="0"/>
              </a:rPr>
              <a:t>A situation where business level strategy </a:t>
            </a:r>
          </a:p>
          <a:p>
            <a:pPr lvl="1"/>
            <a:r>
              <a:rPr lang="en-CA" sz="2000" dirty="0">
                <a:latin typeface="Arial" panose="020B0604020202020204" pitchFamily="34" charset="0"/>
                <a:cs typeface="Arial" panose="020B0604020202020204" pitchFamily="34" charset="0"/>
              </a:rPr>
              <a:t>does not offer features that are unique enough to motivate consumers</a:t>
            </a:r>
          </a:p>
          <a:p>
            <a:pPr lvl="1"/>
            <a:r>
              <a:rPr lang="en-CA" sz="2000" dirty="0">
                <a:latin typeface="Arial" panose="020B0604020202020204" pitchFamily="34" charset="0"/>
                <a:cs typeface="Arial" panose="020B0604020202020204" pitchFamily="34" charset="0"/>
              </a:rPr>
              <a:t>And, prices are too high to effectively compete on price</a:t>
            </a:r>
          </a:p>
          <a:p>
            <a:r>
              <a:rPr lang="en-CA" sz="2400" dirty="0">
                <a:latin typeface="Arial" panose="020B0604020202020204" pitchFamily="34" charset="0"/>
                <a:cs typeface="Arial" panose="020B0604020202020204" pitchFamily="34" charset="0"/>
              </a:rPr>
              <a:t>Usually, firms become stuck in the middle not because they lack a well-defined strategy But because firms are simply outmaneuvered by rivals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97500" y="4022407"/>
            <a:ext cx="3314702" cy="2154556"/>
          </a:xfrm>
          <a:prstGeom prst="rect">
            <a:avLst/>
          </a:prstGeom>
        </p:spPr>
      </p:pic>
    </p:spTree>
    <p:extLst>
      <p:ext uri="{BB962C8B-B14F-4D97-AF65-F5344CB8AC3E}">
        <p14:creationId xmlns:p14="http://schemas.microsoft.com/office/powerpoint/2010/main" val="13231950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127000"/>
            <a:ext cx="8089900" cy="6067425"/>
          </a:xfrm>
          <a:prstGeom prst="rect">
            <a:avLst/>
          </a:prstGeom>
        </p:spPr>
      </p:pic>
    </p:spTree>
    <p:extLst>
      <p:ext uri="{BB962C8B-B14F-4D97-AF65-F5344CB8AC3E}">
        <p14:creationId xmlns:p14="http://schemas.microsoft.com/office/powerpoint/2010/main" val="21307359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Key Takeaways</a:t>
            </a:r>
          </a:p>
        </p:txBody>
      </p:sp>
      <p:sp>
        <p:nvSpPr>
          <p:cNvPr id="3" name="Content Placeholder 2"/>
          <p:cNvSpPr>
            <a:spLocks noGrp="1"/>
          </p:cNvSpPr>
          <p:nvPr>
            <p:ph idx="1"/>
          </p:nvPr>
        </p:nvSpPr>
        <p:spPr/>
        <p:txBody>
          <a:bodyPr>
            <a:noAutofit/>
          </a:bodyPr>
          <a:lstStyle/>
          <a:p>
            <a:r>
              <a:rPr lang="en-CA" sz="2400" dirty="0">
                <a:latin typeface="Arial" panose="020B0604020202020204" pitchFamily="34" charset="0"/>
                <a:cs typeface="Arial" panose="020B0604020202020204" pitchFamily="34" charset="0"/>
              </a:rPr>
              <a:t>When executing a business-level strategy, a firm must not become stuck in the middle between viable generic business-level strategies by neither offering unique features nor competitive pricing.</a:t>
            </a:r>
          </a:p>
        </p:txBody>
      </p:sp>
    </p:spTree>
    <p:extLst>
      <p:ext uri="{BB962C8B-B14F-4D97-AF65-F5344CB8AC3E}">
        <p14:creationId xmlns:p14="http://schemas.microsoft.com/office/powerpoint/2010/main" val="13188019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400299"/>
            <a:ext cx="7886700" cy="3776663"/>
          </a:xfrm>
        </p:spPr>
        <p:txBody>
          <a:bodyPr>
            <a:noAutofit/>
          </a:bodyPr>
          <a:lstStyle/>
          <a:p>
            <a:pPr marL="0" indent="0" algn="ctr">
              <a:buNone/>
            </a:pPr>
            <a:r>
              <a:rPr lang="en-CA" sz="5400" b="1" dirty="0">
                <a:latin typeface="Arial" panose="020B0604020202020204" pitchFamily="34" charset="0"/>
                <a:cs typeface="Arial" panose="020B0604020202020204" pitchFamily="34" charset="0"/>
              </a:rPr>
              <a:t>Stages of Industry Life Cycle</a:t>
            </a:r>
          </a:p>
        </p:txBody>
      </p:sp>
    </p:spTree>
    <p:extLst>
      <p:ext uri="{BB962C8B-B14F-4D97-AF65-F5344CB8AC3E}">
        <p14:creationId xmlns:p14="http://schemas.microsoft.com/office/powerpoint/2010/main" val="4933017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Stages of Industry Life Cycle</a:t>
            </a:r>
            <a:endParaRPr lang="en-CA" sz="32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381000" y="2444772"/>
            <a:ext cx="8763001" cy="3697794"/>
          </a:xfrm>
          <a:prstGeom prst="rect">
            <a:avLst/>
          </a:prstGeom>
        </p:spPr>
      </p:pic>
    </p:spTree>
    <p:extLst>
      <p:ext uri="{BB962C8B-B14F-4D97-AF65-F5344CB8AC3E}">
        <p14:creationId xmlns:p14="http://schemas.microsoft.com/office/powerpoint/2010/main" val="2938043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Stages of Industry Life Cycle</a:t>
            </a:r>
            <a:endParaRPr lang="en-CA" sz="3200" dirty="0">
              <a:latin typeface="Arial" panose="020B0604020202020204" pitchFamily="34" charset="0"/>
              <a:cs typeface="Arial" panose="020B0604020202020204" pitchFamily="34" charset="0"/>
            </a:endParaRPr>
          </a:p>
        </p:txBody>
      </p:sp>
      <p:grpSp>
        <p:nvGrpSpPr>
          <p:cNvPr id="28" name="Group 27"/>
          <p:cNvGrpSpPr/>
          <p:nvPr/>
        </p:nvGrpSpPr>
        <p:grpSpPr>
          <a:xfrm>
            <a:off x="1127301" y="1508302"/>
            <a:ext cx="6949899" cy="4560156"/>
            <a:chOff x="1127301" y="1508301"/>
            <a:chExt cx="8199438" cy="5380037"/>
          </a:xfrm>
        </p:grpSpPr>
        <p:sp>
          <p:nvSpPr>
            <p:cNvPr id="5" name="Rectangle 2"/>
            <p:cNvSpPr>
              <a:spLocks noChangeArrowheads="1"/>
            </p:cNvSpPr>
            <p:nvPr/>
          </p:nvSpPr>
          <p:spPr bwMode="auto">
            <a:xfrm>
              <a:off x="1127301" y="1517826"/>
              <a:ext cx="8199438" cy="179387"/>
            </a:xfrm>
            <a:prstGeom prst="rect">
              <a:avLst/>
            </a:prstGeom>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nvGrpSpPr>
            <p:cNvPr id="6" name="Group 3"/>
            <p:cNvGrpSpPr>
              <a:grpSpLocks/>
            </p:cNvGrpSpPr>
            <p:nvPr/>
          </p:nvGrpSpPr>
          <p:grpSpPr bwMode="auto">
            <a:xfrm>
              <a:off x="1362251" y="1508301"/>
              <a:ext cx="7791450" cy="5380037"/>
              <a:chOff x="450" y="627"/>
              <a:chExt cx="4908" cy="3389"/>
            </a:xfrm>
          </p:grpSpPr>
          <p:sp>
            <p:nvSpPr>
              <p:cNvPr id="7" name="Rectangle 4"/>
              <p:cNvSpPr>
                <a:spLocks noChangeArrowheads="1"/>
              </p:cNvSpPr>
              <p:nvPr/>
            </p:nvSpPr>
            <p:spPr bwMode="auto">
              <a:xfrm>
                <a:off x="1445" y="1029"/>
                <a:ext cx="3909" cy="2975"/>
              </a:xfrm>
              <a:prstGeom prst="rect">
                <a:avLst/>
              </a:prstGeom>
              <a:solidFill>
                <a:schemeClr val="accent2"/>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8" name="Rectangle 5"/>
              <p:cNvSpPr>
                <a:spLocks noChangeArrowheads="1"/>
              </p:cNvSpPr>
              <p:nvPr/>
            </p:nvSpPr>
            <p:spPr bwMode="auto">
              <a:xfrm>
                <a:off x="450" y="627"/>
                <a:ext cx="4908" cy="432"/>
              </a:xfrm>
              <a:prstGeom prst="rect">
                <a:avLst/>
              </a:prstGeom>
              <a:solidFill>
                <a:schemeClr val="accent1"/>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9" name="Rectangle 6"/>
              <p:cNvSpPr>
                <a:spLocks noChangeArrowheads="1"/>
              </p:cNvSpPr>
              <p:nvPr/>
            </p:nvSpPr>
            <p:spPr bwMode="auto">
              <a:xfrm>
                <a:off x="450" y="1047"/>
                <a:ext cx="1026" cy="2969"/>
              </a:xfrm>
              <a:prstGeom prst="rect">
                <a:avLst/>
              </a:prstGeom>
              <a:solidFill>
                <a:srgbClr val="FE902C"/>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0" name="Freeform 7"/>
              <p:cNvSpPr>
                <a:spLocks/>
              </p:cNvSpPr>
              <p:nvPr/>
            </p:nvSpPr>
            <p:spPr bwMode="auto">
              <a:xfrm>
                <a:off x="450" y="627"/>
                <a:ext cx="1038" cy="432"/>
              </a:xfrm>
              <a:custGeom>
                <a:avLst/>
                <a:gdLst>
                  <a:gd name="T0" fmla="*/ 0 w 786"/>
                  <a:gd name="T1" fmla="*/ 0 h 432"/>
                  <a:gd name="T2" fmla="*/ 786 w 786"/>
                  <a:gd name="T3" fmla="*/ 432 h 432"/>
                  <a:gd name="T4" fmla="*/ 0 w 786"/>
                  <a:gd name="T5" fmla="*/ 432 h 432"/>
                  <a:gd name="T6" fmla="*/ 0 w 786"/>
                  <a:gd name="T7" fmla="*/ 0 h 432"/>
                </a:gdLst>
                <a:ahLst/>
                <a:cxnLst>
                  <a:cxn ang="0">
                    <a:pos x="T0" y="T1"/>
                  </a:cxn>
                  <a:cxn ang="0">
                    <a:pos x="T2" y="T3"/>
                  </a:cxn>
                  <a:cxn ang="0">
                    <a:pos x="T4" y="T5"/>
                  </a:cxn>
                  <a:cxn ang="0">
                    <a:pos x="T6" y="T7"/>
                  </a:cxn>
                </a:cxnLst>
                <a:rect l="0" t="0" r="r" b="b"/>
                <a:pathLst>
                  <a:path w="786" h="432">
                    <a:moveTo>
                      <a:pt x="0" y="0"/>
                    </a:moveTo>
                    <a:lnTo>
                      <a:pt x="786" y="432"/>
                    </a:lnTo>
                    <a:lnTo>
                      <a:pt x="0" y="432"/>
                    </a:lnTo>
                    <a:lnTo>
                      <a:pt x="0" y="0"/>
                    </a:lnTo>
                    <a:close/>
                  </a:path>
                </a:pathLst>
              </a:custGeom>
              <a:solidFill>
                <a:srgbClr val="FE902C"/>
              </a:solidFill>
              <a:ln>
                <a:noFill/>
              </a:ln>
              <a:effectLst/>
              <a:extLst>
                <a:ext uri="{91240B29-F687-4f45-9708-019B960494DF}">
                  <a14:hiddenLine xmlns="" xmlns:a14="http://schemas.microsoft.com/office/drawing/2010/main" w="12700" cap="flat" cmpd="sng">
                    <a:solidFill>
                      <a:schemeClr val="tx1"/>
                    </a:solidFill>
                    <a:prstDash val="solid"/>
                    <a:round/>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dirty="0"/>
              </a:p>
            </p:txBody>
          </p:sp>
        </p:grpSp>
        <p:sp>
          <p:nvSpPr>
            <p:cNvPr id="11" name="Text Box 9"/>
            <p:cNvSpPr txBox="1">
              <a:spLocks noChangeArrowheads="1"/>
            </p:cNvSpPr>
            <p:nvPr/>
          </p:nvSpPr>
          <p:spPr bwMode="auto">
            <a:xfrm>
              <a:off x="1478139" y="2400476"/>
              <a:ext cx="1331912" cy="5228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nSpc>
                  <a:spcPct val="90000"/>
                </a:lnSpc>
              </a:pPr>
              <a:r>
                <a:rPr lang="en-US" sz="1600" b="1" dirty="0">
                  <a:latin typeface="Arial" charset="0"/>
                </a:rPr>
                <a:t>Generic strategies</a:t>
              </a:r>
            </a:p>
          </p:txBody>
        </p:sp>
        <p:sp>
          <p:nvSpPr>
            <p:cNvPr id="12" name="Text Box 10"/>
            <p:cNvSpPr txBox="1">
              <a:spLocks noChangeArrowheads="1"/>
            </p:cNvSpPr>
            <p:nvPr/>
          </p:nvSpPr>
          <p:spPr bwMode="auto">
            <a:xfrm>
              <a:off x="3025952" y="2400476"/>
              <a:ext cx="6040438" cy="6862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tabLst>
                  <a:tab pos="1608138" algn="l"/>
                  <a:tab pos="3140075" algn="l"/>
                  <a:tab pos="4629150" algn="l"/>
                </a:tabLst>
                <a:defRPr sz="2400">
                  <a:solidFill>
                    <a:schemeClr val="tx1"/>
                  </a:solidFill>
                  <a:latin typeface="Times New Roman" charset="0"/>
                  <a:ea typeface="ＭＳ Ｐゴシック" charset="0"/>
                </a:defRPr>
              </a:lvl1pPr>
              <a:lvl2pPr>
                <a:tabLst>
                  <a:tab pos="1608138" algn="l"/>
                  <a:tab pos="3140075" algn="l"/>
                  <a:tab pos="4629150" algn="l"/>
                </a:tabLst>
                <a:defRPr sz="2400">
                  <a:solidFill>
                    <a:schemeClr val="tx1"/>
                  </a:solidFill>
                  <a:latin typeface="Times New Roman" charset="0"/>
                  <a:ea typeface="ＭＳ Ｐゴシック" charset="0"/>
                </a:defRPr>
              </a:lvl2pPr>
              <a:lvl3pPr>
                <a:tabLst>
                  <a:tab pos="1608138" algn="l"/>
                  <a:tab pos="3140075" algn="l"/>
                  <a:tab pos="4629150" algn="l"/>
                </a:tabLst>
                <a:defRPr sz="2400">
                  <a:solidFill>
                    <a:schemeClr val="tx1"/>
                  </a:solidFill>
                  <a:latin typeface="Times New Roman" charset="0"/>
                  <a:ea typeface="ＭＳ Ｐゴシック" charset="0"/>
                </a:defRPr>
              </a:lvl3pPr>
              <a:lvl4pPr>
                <a:tabLst>
                  <a:tab pos="1608138" algn="l"/>
                  <a:tab pos="3140075" algn="l"/>
                  <a:tab pos="4629150" algn="l"/>
                </a:tabLst>
                <a:defRPr sz="2400">
                  <a:solidFill>
                    <a:schemeClr val="tx1"/>
                  </a:solidFill>
                  <a:latin typeface="Times New Roman" charset="0"/>
                  <a:ea typeface="ＭＳ Ｐゴシック" charset="0"/>
                </a:defRPr>
              </a:lvl4pPr>
              <a:lvl5pPr>
                <a:tabLst>
                  <a:tab pos="1608138" algn="l"/>
                  <a:tab pos="3140075" algn="l"/>
                  <a:tab pos="4629150" algn="l"/>
                </a:tabLst>
                <a:defRPr sz="2400">
                  <a:solidFill>
                    <a:schemeClr val="tx1"/>
                  </a:solidFill>
                  <a:latin typeface="Times New Roman" charset="0"/>
                  <a:ea typeface="ＭＳ Ｐゴシック" charset="0"/>
                </a:defRPr>
              </a:lvl5pPr>
              <a:lvl6pPr fontAlgn="base">
                <a:spcBef>
                  <a:spcPct val="0"/>
                </a:spcBef>
                <a:spcAft>
                  <a:spcPct val="0"/>
                </a:spcAft>
                <a:tabLst>
                  <a:tab pos="1608138" algn="l"/>
                  <a:tab pos="3140075" algn="l"/>
                  <a:tab pos="4629150" algn="l"/>
                </a:tabLst>
                <a:defRPr sz="2400">
                  <a:solidFill>
                    <a:schemeClr val="tx1"/>
                  </a:solidFill>
                  <a:latin typeface="Times New Roman" charset="0"/>
                  <a:ea typeface="ＭＳ Ｐゴシック" charset="0"/>
                </a:defRPr>
              </a:lvl6pPr>
              <a:lvl7pPr fontAlgn="base">
                <a:spcBef>
                  <a:spcPct val="0"/>
                </a:spcBef>
                <a:spcAft>
                  <a:spcPct val="0"/>
                </a:spcAft>
                <a:tabLst>
                  <a:tab pos="1608138" algn="l"/>
                  <a:tab pos="3140075" algn="l"/>
                  <a:tab pos="4629150" algn="l"/>
                </a:tabLst>
                <a:defRPr sz="2400">
                  <a:solidFill>
                    <a:schemeClr val="tx1"/>
                  </a:solidFill>
                  <a:latin typeface="Times New Roman" charset="0"/>
                  <a:ea typeface="ＭＳ Ｐゴシック" charset="0"/>
                </a:defRPr>
              </a:lvl7pPr>
              <a:lvl8pPr fontAlgn="base">
                <a:spcBef>
                  <a:spcPct val="0"/>
                </a:spcBef>
                <a:spcAft>
                  <a:spcPct val="0"/>
                </a:spcAft>
                <a:tabLst>
                  <a:tab pos="1608138" algn="l"/>
                  <a:tab pos="3140075" algn="l"/>
                  <a:tab pos="4629150" algn="l"/>
                </a:tabLst>
                <a:defRPr sz="2400">
                  <a:solidFill>
                    <a:schemeClr val="tx1"/>
                  </a:solidFill>
                  <a:latin typeface="Times New Roman" charset="0"/>
                  <a:ea typeface="ＭＳ Ｐゴシック" charset="0"/>
                </a:defRPr>
              </a:lvl8pPr>
              <a:lvl9pPr fontAlgn="base">
                <a:spcBef>
                  <a:spcPct val="0"/>
                </a:spcBef>
                <a:spcAft>
                  <a:spcPct val="0"/>
                </a:spcAft>
                <a:tabLst>
                  <a:tab pos="1608138" algn="l"/>
                  <a:tab pos="3140075" algn="l"/>
                  <a:tab pos="4629150" algn="l"/>
                </a:tabLst>
                <a:defRPr sz="2400">
                  <a:solidFill>
                    <a:schemeClr val="tx1"/>
                  </a:solidFill>
                  <a:latin typeface="Times New Roman" charset="0"/>
                  <a:ea typeface="ＭＳ Ｐゴシック" charset="0"/>
                </a:defRPr>
              </a:lvl9pPr>
            </a:lstStyle>
            <a:p>
              <a:pPr>
                <a:lnSpc>
                  <a:spcPct val="90000"/>
                </a:lnSpc>
              </a:pPr>
              <a:r>
                <a:rPr lang="en-US" sz="1400" dirty="0" smtClean="0">
                  <a:latin typeface="Arial" charset="0"/>
                </a:rPr>
                <a:t>  Differentiation    </a:t>
              </a:r>
              <a:r>
                <a:rPr lang="en-US" sz="1400" dirty="0" err="1" smtClean="0">
                  <a:latin typeface="Arial" charset="0"/>
                </a:rPr>
                <a:t>Differentiation</a:t>
              </a:r>
              <a:r>
                <a:rPr lang="en-US" sz="1400" dirty="0" smtClean="0">
                  <a:latin typeface="Arial" charset="0"/>
                </a:rPr>
                <a:t>     </a:t>
              </a:r>
              <a:r>
                <a:rPr lang="en-US" sz="1400" dirty="0" err="1" smtClean="0">
                  <a:latin typeface="Arial" charset="0"/>
                </a:rPr>
                <a:t>Differentiation</a:t>
              </a:r>
              <a:r>
                <a:rPr lang="en-US" sz="1400" dirty="0">
                  <a:latin typeface="Arial" charset="0"/>
                </a:rPr>
                <a:t> </a:t>
              </a:r>
              <a:r>
                <a:rPr lang="en-US" sz="1400" dirty="0" smtClean="0">
                  <a:latin typeface="Arial" charset="0"/>
                </a:rPr>
                <a:t>   Overall cost  	                       Overall cost       leadership</a:t>
              </a:r>
            </a:p>
            <a:p>
              <a:pPr>
                <a:lnSpc>
                  <a:spcPct val="90000"/>
                </a:lnSpc>
              </a:pPr>
              <a:r>
                <a:rPr lang="en-US" sz="1400" dirty="0">
                  <a:latin typeface="Arial" charset="0"/>
                </a:rPr>
                <a:t> </a:t>
              </a:r>
              <a:r>
                <a:rPr lang="en-US" sz="1400" dirty="0" smtClean="0">
                  <a:latin typeface="Arial" charset="0"/>
                </a:rPr>
                <a:t>                                                       leadership         Focus</a:t>
              </a:r>
              <a:endParaRPr lang="en-US" sz="1400" dirty="0">
                <a:latin typeface="Arial" charset="0"/>
              </a:endParaRPr>
            </a:p>
          </p:txBody>
        </p:sp>
        <p:sp>
          <p:nvSpPr>
            <p:cNvPr id="13" name="Text Box 11"/>
            <p:cNvSpPr txBox="1">
              <a:spLocks noChangeArrowheads="1"/>
            </p:cNvSpPr>
            <p:nvPr/>
          </p:nvSpPr>
          <p:spPr bwMode="auto">
            <a:xfrm>
              <a:off x="1478139" y="3368851"/>
              <a:ext cx="1331912" cy="5228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nSpc>
                  <a:spcPct val="90000"/>
                </a:lnSpc>
              </a:pPr>
              <a:r>
                <a:rPr lang="en-US" sz="1600" b="1" dirty="0">
                  <a:latin typeface="Arial" charset="0"/>
                </a:rPr>
                <a:t>Market    growth rate</a:t>
              </a:r>
            </a:p>
          </p:txBody>
        </p:sp>
        <p:sp>
          <p:nvSpPr>
            <p:cNvPr id="14" name="Text Box 12"/>
            <p:cNvSpPr txBox="1">
              <a:spLocks noChangeArrowheads="1"/>
            </p:cNvSpPr>
            <p:nvPr/>
          </p:nvSpPr>
          <p:spPr bwMode="auto">
            <a:xfrm>
              <a:off x="3025952" y="3368851"/>
              <a:ext cx="5876925" cy="4575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tabLst>
                  <a:tab pos="1608138" algn="l"/>
                  <a:tab pos="3140075" algn="l"/>
                  <a:tab pos="4629150" algn="l"/>
                </a:tabLst>
                <a:defRPr sz="2400">
                  <a:solidFill>
                    <a:schemeClr val="tx1"/>
                  </a:solidFill>
                  <a:latin typeface="Times New Roman" charset="0"/>
                  <a:ea typeface="ＭＳ Ｐゴシック" charset="0"/>
                </a:defRPr>
              </a:lvl1pPr>
              <a:lvl2pPr>
                <a:tabLst>
                  <a:tab pos="1608138" algn="l"/>
                  <a:tab pos="3140075" algn="l"/>
                  <a:tab pos="4629150" algn="l"/>
                </a:tabLst>
                <a:defRPr sz="2400">
                  <a:solidFill>
                    <a:schemeClr val="tx1"/>
                  </a:solidFill>
                  <a:latin typeface="Times New Roman" charset="0"/>
                  <a:ea typeface="ＭＳ Ｐゴシック" charset="0"/>
                </a:defRPr>
              </a:lvl2pPr>
              <a:lvl3pPr>
                <a:tabLst>
                  <a:tab pos="1608138" algn="l"/>
                  <a:tab pos="3140075" algn="l"/>
                  <a:tab pos="4629150" algn="l"/>
                </a:tabLst>
                <a:defRPr sz="2400">
                  <a:solidFill>
                    <a:schemeClr val="tx1"/>
                  </a:solidFill>
                  <a:latin typeface="Times New Roman" charset="0"/>
                  <a:ea typeface="ＭＳ Ｐゴシック" charset="0"/>
                </a:defRPr>
              </a:lvl3pPr>
              <a:lvl4pPr>
                <a:tabLst>
                  <a:tab pos="1608138" algn="l"/>
                  <a:tab pos="3140075" algn="l"/>
                  <a:tab pos="4629150" algn="l"/>
                </a:tabLst>
                <a:defRPr sz="2400">
                  <a:solidFill>
                    <a:schemeClr val="tx1"/>
                  </a:solidFill>
                  <a:latin typeface="Times New Roman" charset="0"/>
                  <a:ea typeface="ＭＳ Ｐゴシック" charset="0"/>
                </a:defRPr>
              </a:lvl4pPr>
              <a:lvl5pPr>
                <a:tabLst>
                  <a:tab pos="1608138" algn="l"/>
                  <a:tab pos="3140075" algn="l"/>
                  <a:tab pos="4629150" algn="l"/>
                </a:tabLst>
                <a:defRPr sz="2400">
                  <a:solidFill>
                    <a:schemeClr val="tx1"/>
                  </a:solidFill>
                  <a:latin typeface="Times New Roman" charset="0"/>
                  <a:ea typeface="ＭＳ Ｐゴシック" charset="0"/>
                </a:defRPr>
              </a:lvl5pPr>
              <a:lvl6pPr fontAlgn="base">
                <a:spcBef>
                  <a:spcPct val="0"/>
                </a:spcBef>
                <a:spcAft>
                  <a:spcPct val="0"/>
                </a:spcAft>
                <a:tabLst>
                  <a:tab pos="1608138" algn="l"/>
                  <a:tab pos="3140075" algn="l"/>
                  <a:tab pos="4629150" algn="l"/>
                </a:tabLst>
                <a:defRPr sz="2400">
                  <a:solidFill>
                    <a:schemeClr val="tx1"/>
                  </a:solidFill>
                  <a:latin typeface="Times New Roman" charset="0"/>
                  <a:ea typeface="ＭＳ Ｐゴシック" charset="0"/>
                </a:defRPr>
              </a:lvl6pPr>
              <a:lvl7pPr fontAlgn="base">
                <a:spcBef>
                  <a:spcPct val="0"/>
                </a:spcBef>
                <a:spcAft>
                  <a:spcPct val="0"/>
                </a:spcAft>
                <a:tabLst>
                  <a:tab pos="1608138" algn="l"/>
                  <a:tab pos="3140075" algn="l"/>
                  <a:tab pos="4629150" algn="l"/>
                </a:tabLst>
                <a:defRPr sz="2400">
                  <a:solidFill>
                    <a:schemeClr val="tx1"/>
                  </a:solidFill>
                  <a:latin typeface="Times New Roman" charset="0"/>
                  <a:ea typeface="ＭＳ Ｐゴシック" charset="0"/>
                </a:defRPr>
              </a:lvl7pPr>
              <a:lvl8pPr fontAlgn="base">
                <a:spcBef>
                  <a:spcPct val="0"/>
                </a:spcBef>
                <a:spcAft>
                  <a:spcPct val="0"/>
                </a:spcAft>
                <a:tabLst>
                  <a:tab pos="1608138" algn="l"/>
                  <a:tab pos="3140075" algn="l"/>
                  <a:tab pos="4629150" algn="l"/>
                </a:tabLst>
                <a:defRPr sz="2400">
                  <a:solidFill>
                    <a:schemeClr val="tx1"/>
                  </a:solidFill>
                  <a:latin typeface="Times New Roman" charset="0"/>
                  <a:ea typeface="ＭＳ Ｐゴシック" charset="0"/>
                </a:defRPr>
              </a:lvl8pPr>
              <a:lvl9pPr fontAlgn="base">
                <a:spcBef>
                  <a:spcPct val="0"/>
                </a:spcBef>
                <a:spcAft>
                  <a:spcPct val="0"/>
                </a:spcAft>
                <a:tabLst>
                  <a:tab pos="1608138" algn="l"/>
                  <a:tab pos="3140075" algn="l"/>
                  <a:tab pos="4629150" algn="l"/>
                </a:tabLst>
                <a:defRPr sz="2400">
                  <a:solidFill>
                    <a:schemeClr val="tx1"/>
                  </a:solidFill>
                  <a:latin typeface="Times New Roman" charset="0"/>
                  <a:ea typeface="ＭＳ Ｐゴシック" charset="0"/>
                </a:defRPr>
              </a:lvl9pPr>
            </a:lstStyle>
            <a:p>
              <a:pPr>
                <a:lnSpc>
                  <a:spcPct val="90000"/>
                </a:lnSpc>
              </a:pPr>
              <a:r>
                <a:rPr lang="en-US" sz="1400" dirty="0" smtClean="0">
                  <a:latin typeface="Arial" charset="0"/>
                </a:rPr>
                <a:t>        Low                 Very large             Low to </a:t>
              </a:r>
              <a:r>
                <a:rPr lang="en-US" sz="1400" dirty="0">
                  <a:latin typeface="Arial" charset="0"/>
                </a:rPr>
                <a:t> </a:t>
              </a:r>
              <a:r>
                <a:rPr lang="en-US" sz="1400" dirty="0" smtClean="0">
                  <a:latin typeface="Arial" charset="0"/>
                </a:rPr>
                <a:t>        Negative</a:t>
              </a:r>
            </a:p>
            <a:p>
              <a:pPr>
                <a:lnSpc>
                  <a:spcPct val="90000"/>
                </a:lnSpc>
              </a:pPr>
              <a:r>
                <a:rPr lang="en-US" sz="1400" dirty="0">
                  <a:latin typeface="Arial" charset="0"/>
                </a:rPr>
                <a:t> </a:t>
              </a:r>
              <a:r>
                <a:rPr lang="en-US" sz="1400" dirty="0" smtClean="0">
                  <a:latin typeface="Arial" charset="0"/>
                </a:rPr>
                <a:t>                                                          moderate</a:t>
              </a:r>
              <a:endParaRPr lang="en-US" sz="1400" dirty="0">
                <a:latin typeface="Arial" charset="0"/>
              </a:endParaRPr>
            </a:p>
          </p:txBody>
        </p:sp>
        <p:sp>
          <p:nvSpPr>
            <p:cNvPr id="15" name="Text Box 13"/>
            <p:cNvSpPr txBox="1">
              <a:spLocks noChangeArrowheads="1"/>
            </p:cNvSpPr>
            <p:nvPr/>
          </p:nvSpPr>
          <p:spPr bwMode="auto">
            <a:xfrm>
              <a:off x="1478139" y="4091163"/>
              <a:ext cx="1331912" cy="5228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nSpc>
                  <a:spcPct val="90000"/>
                </a:lnSpc>
              </a:pPr>
              <a:r>
                <a:rPr lang="en-US" sz="1600" b="1" dirty="0">
                  <a:latin typeface="Arial" charset="0"/>
                </a:rPr>
                <a:t>Number of segments</a:t>
              </a:r>
            </a:p>
          </p:txBody>
        </p:sp>
        <p:sp>
          <p:nvSpPr>
            <p:cNvPr id="16" name="Text Box 14"/>
            <p:cNvSpPr txBox="1">
              <a:spLocks noChangeArrowheads="1"/>
            </p:cNvSpPr>
            <p:nvPr/>
          </p:nvSpPr>
          <p:spPr bwMode="auto">
            <a:xfrm>
              <a:off x="3025952" y="4091163"/>
              <a:ext cx="5876925" cy="2287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tabLst>
                  <a:tab pos="1608138" algn="l"/>
                  <a:tab pos="3140075" algn="l"/>
                  <a:tab pos="4629150" algn="l"/>
                </a:tabLst>
                <a:defRPr sz="2400">
                  <a:solidFill>
                    <a:schemeClr val="tx1"/>
                  </a:solidFill>
                  <a:latin typeface="Times New Roman" charset="0"/>
                  <a:ea typeface="ＭＳ Ｐゴシック" charset="0"/>
                </a:defRPr>
              </a:lvl1pPr>
              <a:lvl2pPr>
                <a:tabLst>
                  <a:tab pos="1608138" algn="l"/>
                  <a:tab pos="3140075" algn="l"/>
                  <a:tab pos="4629150" algn="l"/>
                </a:tabLst>
                <a:defRPr sz="2400">
                  <a:solidFill>
                    <a:schemeClr val="tx1"/>
                  </a:solidFill>
                  <a:latin typeface="Times New Roman" charset="0"/>
                  <a:ea typeface="ＭＳ Ｐゴシック" charset="0"/>
                </a:defRPr>
              </a:lvl2pPr>
              <a:lvl3pPr>
                <a:tabLst>
                  <a:tab pos="1608138" algn="l"/>
                  <a:tab pos="3140075" algn="l"/>
                  <a:tab pos="4629150" algn="l"/>
                </a:tabLst>
                <a:defRPr sz="2400">
                  <a:solidFill>
                    <a:schemeClr val="tx1"/>
                  </a:solidFill>
                  <a:latin typeface="Times New Roman" charset="0"/>
                  <a:ea typeface="ＭＳ Ｐゴシック" charset="0"/>
                </a:defRPr>
              </a:lvl3pPr>
              <a:lvl4pPr>
                <a:tabLst>
                  <a:tab pos="1608138" algn="l"/>
                  <a:tab pos="3140075" algn="l"/>
                  <a:tab pos="4629150" algn="l"/>
                </a:tabLst>
                <a:defRPr sz="2400">
                  <a:solidFill>
                    <a:schemeClr val="tx1"/>
                  </a:solidFill>
                  <a:latin typeface="Times New Roman" charset="0"/>
                  <a:ea typeface="ＭＳ Ｐゴシック" charset="0"/>
                </a:defRPr>
              </a:lvl4pPr>
              <a:lvl5pPr>
                <a:tabLst>
                  <a:tab pos="1608138" algn="l"/>
                  <a:tab pos="3140075" algn="l"/>
                  <a:tab pos="4629150" algn="l"/>
                </a:tabLst>
                <a:defRPr sz="2400">
                  <a:solidFill>
                    <a:schemeClr val="tx1"/>
                  </a:solidFill>
                  <a:latin typeface="Times New Roman" charset="0"/>
                  <a:ea typeface="ＭＳ Ｐゴシック" charset="0"/>
                </a:defRPr>
              </a:lvl5pPr>
              <a:lvl6pPr fontAlgn="base">
                <a:spcBef>
                  <a:spcPct val="0"/>
                </a:spcBef>
                <a:spcAft>
                  <a:spcPct val="0"/>
                </a:spcAft>
                <a:tabLst>
                  <a:tab pos="1608138" algn="l"/>
                  <a:tab pos="3140075" algn="l"/>
                  <a:tab pos="4629150" algn="l"/>
                </a:tabLst>
                <a:defRPr sz="2400">
                  <a:solidFill>
                    <a:schemeClr val="tx1"/>
                  </a:solidFill>
                  <a:latin typeface="Times New Roman" charset="0"/>
                  <a:ea typeface="ＭＳ Ｐゴシック" charset="0"/>
                </a:defRPr>
              </a:lvl6pPr>
              <a:lvl7pPr fontAlgn="base">
                <a:spcBef>
                  <a:spcPct val="0"/>
                </a:spcBef>
                <a:spcAft>
                  <a:spcPct val="0"/>
                </a:spcAft>
                <a:tabLst>
                  <a:tab pos="1608138" algn="l"/>
                  <a:tab pos="3140075" algn="l"/>
                  <a:tab pos="4629150" algn="l"/>
                </a:tabLst>
                <a:defRPr sz="2400">
                  <a:solidFill>
                    <a:schemeClr val="tx1"/>
                  </a:solidFill>
                  <a:latin typeface="Times New Roman" charset="0"/>
                  <a:ea typeface="ＭＳ Ｐゴシック" charset="0"/>
                </a:defRPr>
              </a:lvl7pPr>
              <a:lvl8pPr fontAlgn="base">
                <a:spcBef>
                  <a:spcPct val="0"/>
                </a:spcBef>
                <a:spcAft>
                  <a:spcPct val="0"/>
                </a:spcAft>
                <a:tabLst>
                  <a:tab pos="1608138" algn="l"/>
                  <a:tab pos="3140075" algn="l"/>
                  <a:tab pos="4629150" algn="l"/>
                </a:tabLst>
                <a:defRPr sz="2400">
                  <a:solidFill>
                    <a:schemeClr val="tx1"/>
                  </a:solidFill>
                  <a:latin typeface="Times New Roman" charset="0"/>
                  <a:ea typeface="ＭＳ Ｐゴシック" charset="0"/>
                </a:defRPr>
              </a:lvl8pPr>
              <a:lvl9pPr fontAlgn="base">
                <a:spcBef>
                  <a:spcPct val="0"/>
                </a:spcBef>
                <a:spcAft>
                  <a:spcPct val="0"/>
                </a:spcAft>
                <a:tabLst>
                  <a:tab pos="1608138" algn="l"/>
                  <a:tab pos="3140075" algn="l"/>
                  <a:tab pos="4629150" algn="l"/>
                </a:tabLst>
                <a:defRPr sz="2400">
                  <a:solidFill>
                    <a:schemeClr val="tx1"/>
                  </a:solidFill>
                  <a:latin typeface="Times New Roman" charset="0"/>
                  <a:ea typeface="ＭＳ Ｐゴシック" charset="0"/>
                </a:defRPr>
              </a:lvl9pPr>
            </a:lstStyle>
            <a:p>
              <a:pPr>
                <a:lnSpc>
                  <a:spcPct val="90000"/>
                </a:lnSpc>
              </a:pPr>
              <a:r>
                <a:rPr lang="en-US" sz="1400" dirty="0" smtClean="0">
                  <a:latin typeface="Arial" charset="0"/>
                </a:rPr>
                <a:t>    Very few                 Some                  Many           Few</a:t>
              </a:r>
              <a:endParaRPr lang="en-US" sz="1400" dirty="0">
                <a:latin typeface="Arial" charset="0"/>
              </a:endParaRPr>
            </a:p>
          </p:txBody>
        </p:sp>
        <p:sp>
          <p:nvSpPr>
            <p:cNvPr id="17" name="Text Box 15"/>
            <p:cNvSpPr txBox="1">
              <a:spLocks noChangeArrowheads="1"/>
            </p:cNvSpPr>
            <p:nvPr/>
          </p:nvSpPr>
          <p:spPr bwMode="auto">
            <a:xfrm>
              <a:off x="1478138" y="4813476"/>
              <a:ext cx="1428749" cy="5228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nSpc>
                  <a:spcPct val="90000"/>
                </a:lnSpc>
              </a:pPr>
              <a:r>
                <a:rPr lang="en-US" sz="1600" b="1" dirty="0">
                  <a:latin typeface="Arial" charset="0"/>
                </a:rPr>
                <a:t>Intensity of competition</a:t>
              </a:r>
            </a:p>
          </p:txBody>
        </p:sp>
        <p:sp>
          <p:nvSpPr>
            <p:cNvPr id="18" name="Text Box 16"/>
            <p:cNvSpPr txBox="1">
              <a:spLocks noChangeArrowheads="1"/>
            </p:cNvSpPr>
            <p:nvPr/>
          </p:nvSpPr>
          <p:spPr bwMode="auto">
            <a:xfrm>
              <a:off x="3025952" y="4813476"/>
              <a:ext cx="5876925" cy="2287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tabLst>
                  <a:tab pos="1608138" algn="l"/>
                  <a:tab pos="3140075" algn="l"/>
                  <a:tab pos="4629150" algn="l"/>
                </a:tabLst>
                <a:defRPr sz="2400">
                  <a:solidFill>
                    <a:schemeClr val="tx1"/>
                  </a:solidFill>
                  <a:latin typeface="Times New Roman" charset="0"/>
                  <a:ea typeface="ＭＳ Ｐゴシック" charset="0"/>
                </a:defRPr>
              </a:lvl1pPr>
              <a:lvl2pPr>
                <a:tabLst>
                  <a:tab pos="1608138" algn="l"/>
                  <a:tab pos="3140075" algn="l"/>
                  <a:tab pos="4629150" algn="l"/>
                </a:tabLst>
                <a:defRPr sz="2400">
                  <a:solidFill>
                    <a:schemeClr val="tx1"/>
                  </a:solidFill>
                  <a:latin typeface="Times New Roman" charset="0"/>
                  <a:ea typeface="ＭＳ Ｐゴシック" charset="0"/>
                </a:defRPr>
              </a:lvl2pPr>
              <a:lvl3pPr>
                <a:tabLst>
                  <a:tab pos="1608138" algn="l"/>
                  <a:tab pos="3140075" algn="l"/>
                  <a:tab pos="4629150" algn="l"/>
                </a:tabLst>
                <a:defRPr sz="2400">
                  <a:solidFill>
                    <a:schemeClr val="tx1"/>
                  </a:solidFill>
                  <a:latin typeface="Times New Roman" charset="0"/>
                  <a:ea typeface="ＭＳ Ｐゴシック" charset="0"/>
                </a:defRPr>
              </a:lvl3pPr>
              <a:lvl4pPr>
                <a:tabLst>
                  <a:tab pos="1608138" algn="l"/>
                  <a:tab pos="3140075" algn="l"/>
                  <a:tab pos="4629150" algn="l"/>
                </a:tabLst>
                <a:defRPr sz="2400">
                  <a:solidFill>
                    <a:schemeClr val="tx1"/>
                  </a:solidFill>
                  <a:latin typeface="Times New Roman" charset="0"/>
                  <a:ea typeface="ＭＳ Ｐゴシック" charset="0"/>
                </a:defRPr>
              </a:lvl4pPr>
              <a:lvl5pPr>
                <a:tabLst>
                  <a:tab pos="1608138" algn="l"/>
                  <a:tab pos="3140075" algn="l"/>
                  <a:tab pos="4629150" algn="l"/>
                </a:tabLst>
                <a:defRPr sz="2400">
                  <a:solidFill>
                    <a:schemeClr val="tx1"/>
                  </a:solidFill>
                  <a:latin typeface="Times New Roman" charset="0"/>
                  <a:ea typeface="ＭＳ Ｐゴシック" charset="0"/>
                </a:defRPr>
              </a:lvl5pPr>
              <a:lvl6pPr fontAlgn="base">
                <a:spcBef>
                  <a:spcPct val="0"/>
                </a:spcBef>
                <a:spcAft>
                  <a:spcPct val="0"/>
                </a:spcAft>
                <a:tabLst>
                  <a:tab pos="1608138" algn="l"/>
                  <a:tab pos="3140075" algn="l"/>
                  <a:tab pos="4629150" algn="l"/>
                </a:tabLst>
                <a:defRPr sz="2400">
                  <a:solidFill>
                    <a:schemeClr val="tx1"/>
                  </a:solidFill>
                  <a:latin typeface="Times New Roman" charset="0"/>
                  <a:ea typeface="ＭＳ Ｐゴシック" charset="0"/>
                </a:defRPr>
              </a:lvl6pPr>
              <a:lvl7pPr fontAlgn="base">
                <a:spcBef>
                  <a:spcPct val="0"/>
                </a:spcBef>
                <a:spcAft>
                  <a:spcPct val="0"/>
                </a:spcAft>
                <a:tabLst>
                  <a:tab pos="1608138" algn="l"/>
                  <a:tab pos="3140075" algn="l"/>
                  <a:tab pos="4629150" algn="l"/>
                </a:tabLst>
                <a:defRPr sz="2400">
                  <a:solidFill>
                    <a:schemeClr val="tx1"/>
                  </a:solidFill>
                  <a:latin typeface="Times New Roman" charset="0"/>
                  <a:ea typeface="ＭＳ Ｐゴシック" charset="0"/>
                </a:defRPr>
              </a:lvl7pPr>
              <a:lvl8pPr fontAlgn="base">
                <a:spcBef>
                  <a:spcPct val="0"/>
                </a:spcBef>
                <a:spcAft>
                  <a:spcPct val="0"/>
                </a:spcAft>
                <a:tabLst>
                  <a:tab pos="1608138" algn="l"/>
                  <a:tab pos="3140075" algn="l"/>
                  <a:tab pos="4629150" algn="l"/>
                </a:tabLst>
                <a:defRPr sz="2400">
                  <a:solidFill>
                    <a:schemeClr val="tx1"/>
                  </a:solidFill>
                  <a:latin typeface="Times New Roman" charset="0"/>
                  <a:ea typeface="ＭＳ Ｐゴシック" charset="0"/>
                </a:defRPr>
              </a:lvl8pPr>
              <a:lvl9pPr fontAlgn="base">
                <a:spcBef>
                  <a:spcPct val="0"/>
                </a:spcBef>
                <a:spcAft>
                  <a:spcPct val="0"/>
                </a:spcAft>
                <a:tabLst>
                  <a:tab pos="1608138" algn="l"/>
                  <a:tab pos="3140075" algn="l"/>
                  <a:tab pos="4629150" algn="l"/>
                </a:tabLst>
                <a:defRPr sz="2400">
                  <a:solidFill>
                    <a:schemeClr val="tx1"/>
                  </a:solidFill>
                  <a:latin typeface="Times New Roman" charset="0"/>
                  <a:ea typeface="ＭＳ Ｐゴシック" charset="0"/>
                </a:defRPr>
              </a:lvl9pPr>
            </a:lstStyle>
            <a:p>
              <a:pPr>
                <a:lnSpc>
                  <a:spcPct val="90000"/>
                </a:lnSpc>
              </a:pPr>
              <a:r>
                <a:rPr lang="en-US" sz="1400" dirty="0" smtClean="0">
                  <a:latin typeface="Arial" charset="0"/>
                </a:rPr>
                <a:t>       Low                 Increasing         Very intense      Changing</a:t>
              </a:r>
              <a:endParaRPr lang="en-US" sz="1400" dirty="0">
                <a:latin typeface="Arial" charset="0"/>
              </a:endParaRPr>
            </a:p>
          </p:txBody>
        </p:sp>
        <p:sp>
          <p:nvSpPr>
            <p:cNvPr id="19" name="Text Box 17"/>
            <p:cNvSpPr txBox="1">
              <a:spLocks noChangeArrowheads="1"/>
            </p:cNvSpPr>
            <p:nvPr/>
          </p:nvSpPr>
          <p:spPr bwMode="auto">
            <a:xfrm>
              <a:off x="1478139" y="5535788"/>
              <a:ext cx="1331912" cy="784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nSpc>
                  <a:spcPct val="90000"/>
                </a:lnSpc>
              </a:pPr>
              <a:r>
                <a:rPr lang="en-US" sz="1600" b="1" dirty="0">
                  <a:latin typeface="Arial" charset="0"/>
                </a:rPr>
                <a:t>Emphasis on product design</a:t>
              </a:r>
            </a:p>
          </p:txBody>
        </p:sp>
        <p:sp>
          <p:nvSpPr>
            <p:cNvPr id="20" name="Text Box 18"/>
            <p:cNvSpPr txBox="1">
              <a:spLocks noChangeArrowheads="1"/>
            </p:cNvSpPr>
            <p:nvPr/>
          </p:nvSpPr>
          <p:spPr bwMode="auto">
            <a:xfrm>
              <a:off x="3025952" y="5535788"/>
              <a:ext cx="5876925" cy="4575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tabLst>
                  <a:tab pos="1608138" algn="l"/>
                  <a:tab pos="3140075" algn="l"/>
                  <a:tab pos="4629150" algn="l"/>
                </a:tabLst>
                <a:defRPr sz="2400">
                  <a:solidFill>
                    <a:schemeClr val="tx1"/>
                  </a:solidFill>
                  <a:latin typeface="Times New Roman" charset="0"/>
                  <a:ea typeface="ＭＳ Ｐゴシック" charset="0"/>
                </a:defRPr>
              </a:lvl1pPr>
              <a:lvl2pPr>
                <a:tabLst>
                  <a:tab pos="1608138" algn="l"/>
                  <a:tab pos="3140075" algn="l"/>
                  <a:tab pos="4629150" algn="l"/>
                </a:tabLst>
                <a:defRPr sz="2400">
                  <a:solidFill>
                    <a:schemeClr val="tx1"/>
                  </a:solidFill>
                  <a:latin typeface="Times New Roman" charset="0"/>
                  <a:ea typeface="ＭＳ Ｐゴシック" charset="0"/>
                </a:defRPr>
              </a:lvl2pPr>
              <a:lvl3pPr>
                <a:tabLst>
                  <a:tab pos="1608138" algn="l"/>
                  <a:tab pos="3140075" algn="l"/>
                  <a:tab pos="4629150" algn="l"/>
                </a:tabLst>
                <a:defRPr sz="2400">
                  <a:solidFill>
                    <a:schemeClr val="tx1"/>
                  </a:solidFill>
                  <a:latin typeface="Times New Roman" charset="0"/>
                  <a:ea typeface="ＭＳ Ｐゴシック" charset="0"/>
                </a:defRPr>
              </a:lvl3pPr>
              <a:lvl4pPr>
                <a:tabLst>
                  <a:tab pos="1608138" algn="l"/>
                  <a:tab pos="3140075" algn="l"/>
                  <a:tab pos="4629150" algn="l"/>
                </a:tabLst>
                <a:defRPr sz="2400">
                  <a:solidFill>
                    <a:schemeClr val="tx1"/>
                  </a:solidFill>
                  <a:latin typeface="Times New Roman" charset="0"/>
                  <a:ea typeface="ＭＳ Ｐゴシック" charset="0"/>
                </a:defRPr>
              </a:lvl4pPr>
              <a:lvl5pPr>
                <a:tabLst>
                  <a:tab pos="1608138" algn="l"/>
                  <a:tab pos="3140075" algn="l"/>
                  <a:tab pos="4629150" algn="l"/>
                </a:tabLst>
                <a:defRPr sz="2400">
                  <a:solidFill>
                    <a:schemeClr val="tx1"/>
                  </a:solidFill>
                  <a:latin typeface="Times New Roman" charset="0"/>
                  <a:ea typeface="ＭＳ Ｐゴシック" charset="0"/>
                </a:defRPr>
              </a:lvl5pPr>
              <a:lvl6pPr fontAlgn="base">
                <a:spcBef>
                  <a:spcPct val="0"/>
                </a:spcBef>
                <a:spcAft>
                  <a:spcPct val="0"/>
                </a:spcAft>
                <a:tabLst>
                  <a:tab pos="1608138" algn="l"/>
                  <a:tab pos="3140075" algn="l"/>
                  <a:tab pos="4629150" algn="l"/>
                </a:tabLst>
                <a:defRPr sz="2400">
                  <a:solidFill>
                    <a:schemeClr val="tx1"/>
                  </a:solidFill>
                  <a:latin typeface="Times New Roman" charset="0"/>
                  <a:ea typeface="ＭＳ Ｐゴシック" charset="0"/>
                </a:defRPr>
              </a:lvl6pPr>
              <a:lvl7pPr fontAlgn="base">
                <a:spcBef>
                  <a:spcPct val="0"/>
                </a:spcBef>
                <a:spcAft>
                  <a:spcPct val="0"/>
                </a:spcAft>
                <a:tabLst>
                  <a:tab pos="1608138" algn="l"/>
                  <a:tab pos="3140075" algn="l"/>
                  <a:tab pos="4629150" algn="l"/>
                </a:tabLst>
                <a:defRPr sz="2400">
                  <a:solidFill>
                    <a:schemeClr val="tx1"/>
                  </a:solidFill>
                  <a:latin typeface="Times New Roman" charset="0"/>
                  <a:ea typeface="ＭＳ Ｐゴシック" charset="0"/>
                </a:defRPr>
              </a:lvl7pPr>
              <a:lvl8pPr fontAlgn="base">
                <a:spcBef>
                  <a:spcPct val="0"/>
                </a:spcBef>
                <a:spcAft>
                  <a:spcPct val="0"/>
                </a:spcAft>
                <a:tabLst>
                  <a:tab pos="1608138" algn="l"/>
                  <a:tab pos="3140075" algn="l"/>
                  <a:tab pos="4629150" algn="l"/>
                </a:tabLst>
                <a:defRPr sz="2400">
                  <a:solidFill>
                    <a:schemeClr val="tx1"/>
                  </a:solidFill>
                  <a:latin typeface="Times New Roman" charset="0"/>
                  <a:ea typeface="ＭＳ Ｐゴシック" charset="0"/>
                </a:defRPr>
              </a:lvl8pPr>
              <a:lvl9pPr fontAlgn="base">
                <a:spcBef>
                  <a:spcPct val="0"/>
                </a:spcBef>
                <a:spcAft>
                  <a:spcPct val="0"/>
                </a:spcAft>
                <a:tabLst>
                  <a:tab pos="1608138" algn="l"/>
                  <a:tab pos="3140075" algn="l"/>
                  <a:tab pos="4629150" algn="l"/>
                </a:tabLst>
                <a:defRPr sz="2400">
                  <a:solidFill>
                    <a:schemeClr val="tx1"/>
                  </a:solidFill>
                  <a:latin typeface="Times New Roman" charset="0"/>
                  <a:ea typeface="ＭＳ Ｐゴシック" charset="0"/>
                </a:defRPr>
              </a:lvl9pPr>
            </a:lstStyle>
            <a:p>
              <a:pPr>
                <a:lnSpc>
                  <a:spcPct val="90000"/>
                </a:lnSpc>
              </a:pPr>
              <a:r>
                <a:rPr lang="en-US" sz="1400" dirty="0" smtClean="0">
                  <a:latin typeface="Arial" charset="0"/>
                </a:rPr>
                <a:t>   Very high                  </a:t>
              </a:r>
              <a:r>
                <a:rPr lang="en-US" sz="1400" dirty="0" err="1" smtClean="0">
                  <a:latin typeface="Arial" charset="0"/>
                </a:rPr>
                <a:t>High</a:t>
              </a:r>
              <a:r>
                <a:rPr lang="en-US" sz="1400" dirty="0" smtClean="0">
                  <a:latin typeface="Arial" charset="0"/>
                </a:rPr>
                <a:t>                Low to           Low</a:t>
              </a:r>
              <a:endParaRPr lang="en-US" sz="1400" dirty="0">
                <a:latin typeface="Arial" charset="0"/>
              </a:endParaRPr>
            </a:p>
            <a:p>
              <a:pPr>
                <a:lnSpc>
                  <a:spcPct val="90000"/>
                </a:lnSpc>
              </a:pPr>
              <a:r>
                <a:rPr lang="en-US" sz="1400" dirty="0">
                  <a:latin typeface="Arial" charset="0"/>
                </a:rPr>
                <a:t>	</a:t>
              </a:r>
              <a:r>
                <a:rPr lang="en-US" sz="1400" dirty="0" smtClean="0">
                  <a:latin typeface="Arial" charset="0"/>
                </a:rPr>
                <a:t>                         moderate</a:t>
              </a:r>
              <a:endParaRPr lang="en-US" sz="1400" dirty="0">
                <a:latin typeface="Arial" charset="0"/>
              </a:endParaRPr>
            </a:p>
          </p:txBody>
        </p:sp>
        <p:sp>
          <p:nvSpPr>
            <p:cNvPr id="21" name="Text Box 19"/>
            <p:cNvSpPr txBox="1">
              <a:spLocks noChangeArrowheads="1"/>
            </p:cNvSpPr>
            <p:nvPr/>
          </p:nvSpPr>
          <p:spPr bwMode="auto">
            <a:xfrm>
              <a:off x="2162351" y="1536876"/>
              <a:ext cx="685800" cy="261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nSpc>
                  <a:spcPct val="90000"/>
                </a:lnSpc>
              </a:pPr>
              <a:r>
                <a:rPr lang="en-US" sz="1600" b="1" dirty="0">
                  <a:latin typeface="Arial" charset="0"/>
                </a:rPr>
                <a:t>Stage</a:t>
              </a:r>
              <a:endParaRPr lang="en-US" sz="1800" b="1" dirty="0">
                <a:latin typeface="Arial" charset="0"/>
              </a:endParaRPr>
            </a:p>
          </p:txBody>
        </p:sp>
        <p:sp>
          <p:nvSpPr>
            <p:cNvPr id="22" name="Text Box 20"/>
            <p:cNvSpPr txBox="1">
              <a:spLocks noChangeArrowheads="1"/>
            </p:cNvSpPr>
            <p:nvPr/>
          </p:nvSpPr>
          <p:spPr bwMode="auto">
            <a:xfrm>
              <a:off x="1543226" y="1784526"/>
              <a:ext cx="7362825" cy="261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tabLst>
                  <a:tab pos="1489075" algn="l"/>
                  <a:tab pos="3319463" algn="l"/>
                  <a:tab pos="4851400" algn="l"/>
                  <a:tab pos="6399213" algn="l"/>
                </a:tabLst>
                <a:defRPr sz="2400">
                  <a:solidFill>
                    <a:schemeClr val="tx1"/>
                  </a:solidFill>
                  <a:latin typeface="Times New Roman" charset="0"/>
                  <a:ea typeface="ＭＳ Ｐゴシック" charset="0"/>
                </a:defRPr>
              </a:lvl1pPr>
              <a:lvl2pPr>
                <a:tabLst>
                  <a:tab pos="1489075" algn="l"/>
                  <a:tab pos="3319463" algn="l"/>
                  <a:tab pos="4851400" algn="l"/>
                  <a:tab pos="6399213" algn="l"/>
                </a:tabLst>
                <a:defRPr sz="2400">
                  <a:solidFill>
                    <a:schemeClr val="tx1"/>
                  </a:solidFill>
                  <a:latin typeface="Times New Roman" charset="0"/>
                  <a:ea typeface="ＭＳ Ｐゴシック" charset="0"/>
                </a:defRPr>
              </a:lvl2pPr>
              <a:lvl3pPr>
                <a:tabLst>
                  <a:tab pos="1489075" algn="l"/>
                  <a:tab pos="3319463" algn="l"/>
                  <a:tab pos="4851400" algn="l"/>
                  <a:tab pos="6399213" algn="l"/>
                </a:tabLst>
                <a:defRPr sz="2400">
                  <a:solidFill>
                    <a:schemeClr val="tx1"/>
                  </a:solidFill>
                  <a:latin typeface="Times New Roman" charset="0"/>
                  <a:ea typeface="ＭＳ Ｐゴシック" charset="0"/>
                </a:defRPr>
              </a:lvl3pPr>
              <a:lvl4pPr>
                <a:tabLst>
                  <a:tab pos="1489075" algn="l"/>
                  <a:tab pos="3319463" algn="l"/>
                  <a:tab pos="4851400" algn="l"/>
                  <a:tab pos="6399213" algn="l"/>
                </a:tabLst>
                <a:defRPr sz="2400">
                  <a:solidFill>
                    <a:schemeClr val="tx1"/>
                  </a:solidFill>
                  <a:latin typeface="Times New Roman" charset="0"/>
                  <a:ea typeface="ＭＳ Ｐゴシック" charset="0"/>
                </a:defRPr>
              </a:lvl4pPr>
              <a:lvl5pPr>
                <a:tabLst>
                  <a:tab pos="1489075" algn="l"/>
                  <a:tab pos="3319463" algn="l"/>
                  <a:tab pos="4851400" algn="l"/>
                  <a:tab pos="6399213" algn="l"/>
                </a:tabLst>
                <a:defRPr sz="2400">
                  <a:solidFill>
                    <a:schemeClr val="tx1"/>
                  </a:solidFill>
                  <a:latin typeface="Times New Roman" charset="0"/>
                  <a:ea typeface="ＭＳ Ｐゴシック" charset="0"/>
                </a:defRPr>
              </a:lvl5pPr>
              <a:lvl6pPr fontAlgn="base">
                <a:spcBef>
                  <a:spcPct val="0"/>
                </a:spcBef>
                <a:spcAft>
                  <a:spcPct val="0"/>
                </a:spcAft>
                <a:tabLst>
                  <a:tab pos="1489075" algn="l"/>
                  <a:tab pos="3319463" algn="l"/>
                  <a:tab pos="4851400" algn="l"/>
                  <a:tab pos="6399213" algn="l"/>
                </a:tabLst>
                <a:defRPr sz="2400">
                  <a:solidFill>
                    <a:schemeClr val="tx1"/>
                  </a:solidFill>
                  <a:latin typeface="Times New Roman" charset="0"/>
                  <a:ea typeface="ＭＳ Ｐゴシック" charset="0"/>
                </a:defRPr>
              </a:lvl6pPr>
              <a:lvl7pPr fontAlgn="base">
                <a:spcBef>
                  <a:spcPct val="0"/>
                </a:spcBef>
                <a:spcAft>
                  <a:spcPct val="0"/>
                </a:spcAft>
                <a:tabLst>
                  <a:tab pos="1489075" algn="l"/>
                  <a:tab pos="3319463" algn="l"/>
                  <a:tab pos="4851400" algn="l"/>
                  <a:tab pos="6399213" algn="l"/>
                </a:tabLst>
                <a:defRPr sz="2400">
                  <a:solidFill>
                    <a:schemeClr val="tx1"/>
                  </a:solidFill>
                  <a:latin typeface="Times New Roman" charset="0"/>
                  <a:ea typeface="ＭＳ Ｐゴシック" charset="0"/>
                </a:defRPr>
              </a:lvl7pPr>
              <a:lvl8pPr fontAlgn="base">
                <a:spcBef>
                  <a:spcPct val="0"/>
                </a:spcBef>
                <a:spcAft>
                  <a:spcPct val="0"/>
                </a:spcAft>
                <a:tabLst>
                  <a:tab pos="1489075" algn="l"/>
                  <a:tab pos="3319463" algn="l"/>
                  <a:tab pos="4851400" algn="l"/>
                  <a:tab pos="6399213" algn="l"/>
                </a:tabLst>
                <a:defRPr sz="2400">
                  <a:solidFill>
                    <a:schemeClr val="tx1"/>
                  </a:solidFill>
                  <a:latin typeface="Times New Roman" charset="0"/>
                  <a:ea typeface="ＭＳ Ｐゴシック" charset="0"/>
                </a:defRPr>
              </a:lvl8pPr>
              <a:lvl9pPr fontAlgn="base">
                <a:spcBef>
                  <a:spcPct val="0"/>
                </a:spcBef>
                <a:spcAft>
                  <a:spcPct val="0"/>
                </a:spcAft>
                <a:tabLst>
                  <a:tab pos="1489075" algn="l"/>
                  <a:tab pos="3319463" algn="l"/>
                  <a:tab pos="4851400" algn="l"/>
                  <a:tab pos="6399213" algn="l"/>
                </a:tabLst>
                <a:defRPr sz="2400">
                  <a:solidFill>
                    <a:schemeClr val="tx1"/>
                  </a:solidFill>
                  <a:latin typeface="Times New Roman" charset="0"/>
                  <a:ea typeface="ＭＳ Ｐゴシック" charset="0"/>
                </a:defRPr>
              </a:lvl9pPr>
            </a:lstStyle>
            <a:p>
              <a:pPr>
                <a:lnSpc>
                  <a:spcPct val="90000"/>
                </a:lnSpc>
              </a:pPr>
              <a:r>
                <a:rPr lang="en-US" sz="1600" dirty="0">
                  <a:latin typeface="Arial" charset="0"/>
                </a:rPr>
                <a:t> </a:t>
              </a:r>
              <a:r>
                <a:rPr lang="en-US" sz="1600" dirty="0" smtClean="0">
                  <a:latin typeface="Arial" charset="0"/>
                </a:rPr>
                <a:t>                      </a:t>
              </a:r>
              <a:r>
                <a:rPr lang="en-US" sz="1600" b="1" dirty="0" smtClean="0">
                  <a:latin typeface="Arial" charset="0"/>
                </a:rPr>
                <a:t>Introduction</a:t>
              </a:r>
              <a:r>
                <a:rPr lang="en-US" sz="1600" b="1" dirty="0">
                  <a:latin typeface="Arial" charset="0"/>
                </a:rPr>
                <a:t> </a:t>
              </a:r>
              <a:r>
                <a:rPr lang="en-US" sz="1600" b="1" dirty="0" smtClean="0">
                  <a:latin typeface="Arial" charset="0"/>
                </a:rPr>
                <a:t>      Growth        Maturity          Decline</a:t>
              </a:r>
              <a:endParaRPr lang="en-US" sz="1600" b="1" dirty="0">
                <a:latin typeface="Arial" charset="0"/>
              </a:endParaRPr>
            </a:p>
          </p:txBody>
        </p:sp>
        <p:sp>
          <p:nvSpPr>
            <p:cNvPr id="23" name="Text Box 21"/>
            <p:cNvSpPr txBox="1">
              <a:spLocks noChangeArrowheads="1"/>
            </p:cNvSpPr>
            <p:nvPr/>
          </p:nvSpPr>
          <p:spPr bwMode="auto">
            <a:xfrm>
              <a:off x="1619425" y="1908351"/>
              <a:ext cx="790575" cy="261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nSpc>
                  <a:spcPct val="90000"/>
                </a:lnSpc>
              </a:pPr>
              <a:r>
                <a:rPr lang="en-US" sz="1600" b="1" dirty="0">
                  <a:latin typeface="Arial" charset="0"/>
                </a:rPr>
                <a:t>Factor</a:t>
              </a:r>
            </a:p>
          </p:txBody>
        </p:sp>
        <p:grpSp>
          <p:nvGrpSpPr>
            <p:cNvPr id="24" name="Group 22"/>
            <p:cNvGrpSpPr>
              <a:grpSpLocks/>
            </p:cNvGrpSpPr>
            <p:nvPr/>
          </p:nvGrpSpPr>
          <p:grpSpPr bwMode="auto">
            <a:xfrm>
              <a:off x="4530901" y="2176638"/>
              <a:ext cx="3071813" cy="4708525"/>
              <a:chOff x="2446" y="1048"/>
              <a:chExt cx="1935" cy="2966"/>
            </a:xfrm>
          </p:grpSpPr>
          <p:sp>
            <p:nvSpPr>
              <p:cNvPr id="25" name="Line 23"/>
              <p:cNvSpPr>
                <a:spLocks noChangeShapeType="1"/>
              </p:cNvSpPr>
              <p:nvPr/>
            </p:nvSpPr>
            <p:spPr bwMode="auto">
              <a:xfrm>
                <a:off x="2446" y="1048"/>
                <a:ext cx="0" cy="2956"/>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dirty="0"/>
              </a:p>
            </p:txBody>
          </p:sp>
          <p:sp>
            <p:nvSpPr>
              <p:cNvPr id="26" name="Line 24"/>
              <p:cNvSpPr>
                <a:spLocks noChangeShapeType="1"/>
              </p:cNvSpPr>
              <p:nvPr/>
            </p:nvSpPr>
            <p:spPr bwMode="auto">
              <a:xfrm>
                <a:off x="3418" y="1049"/>
                <a:ext cx="0" cy="2965"/>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dirty="0"/>
              </a:p>
            </p:txBody>
          </p:sp>
          <p:sp>
            <p:nvSpPr>
              <p:cNvPr id="27" name="Line 25"/>
              <p:cNvSpPr>
                <a:spLocks noChangeShapeType="1"/>
              </p:cNvSpPr>
              <p:nvPr/>
            </p:nvSpPr>
            <p:spPr bwMode="auto">
              <a:xfrm>
                <a:off x="4381" y="1048"/>
                <a:ext cx="0" cy="2956"/>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dirty="0"/>
              </a:p>
            </p:txBody>
          </p:sp>
        </p:grpSp>
      </p:grpSp>
    </p:spTree>
    <p:extLst>
      <p:ext uri="{BB962C8B-B14F-4D97-AF65-F5344CB8AC3E}">
        <p14:creationId xmlns:p14="http://schemas.microsoft.com/office/powerpoint/2010/main" val="1488375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Arial" panose="020B0604020202020204" pitchFamily="34" charset="0"/>
                <a:cs typeface="Arial" panose="020B0604020202020204" pitchFamily="34" charset="0"/>
              </a:rPr>
              <a:t>5.1 Generic Strategies</a:t>
            </a:r>
          </a:p>
        </p:txBody>
      </p:sp>
      <p:sp>
        <p:nvSpPr>
          <p:cNvPr id="3" name="Content Placeholder 2"/>
          <p:cNvSpPr>
            <a:spLocks noGrp="1"/>
          </p:cNvSpPr>
          <p:nvPr>
            <p:ph idx="1"/>
          </p:nvPr>
        </p:nvSpPr>
        <p:spPr/>
        <p:txBody>
          <a:bodyPr>
            <a:noAutofit/>
          </a:bodyPr>
          <a:lstStyle/>
          <a:p>
            <a:pPr marL="0" indent="0">
              <a:buNone/>
            </a:pPr>
            <a:r>
              <a:rPr lang="en-CA" sz="2400" dirty="0">
                <a:latin typeface="Arial" panose="020B0604020202020204" pitchFamily="34" charset="0"/>
                <a:cs typeface="Arial" panose="020B0604020202020204" pitchFamily="34" charset="0"/>
              </a:rPr>
              <a:t>A general way of positioning a firm’s business level strategy within an industry</a:t>
            </a:r>
          </a:p>
          <a:p>
            <a:r>
              <a:rPr lang="en-CA" sz="2400" dirty="0">
                <a:latin typeface="Arial" panose="020B0604020202020204" pitchFamily="34" charset="0"/>
                <a:cs typeface="Arial" panose="020B0604020202020204" pitchFamily="34" charset="0"/>
              </a:rPr>
              <a:t>Focusing on generic strategies allows executives to concentrate on the core elements of firms’ business-level strategies </a:t>
            </a:r>
          </a:p>
          <a:p>
            <a:r>
              <a:rPr lang="en-CA" sz="2400" dirty="0">
                <a:latin typeface="Arial" panose="020B0604020202020204" pitchFamily="34" charset="0"/>
                <a:cs typeface="Arial" panose="020B0604020202020204" pitchFamily="34" charset="0"/>
              </a:rPr>
              <a:t>Builds on the strategic resources available to the firm</a:t>
            </a:r>
          </a:p>
          <a:p>
            <a:r>
              <a:rPr lang="en-CA" sz="2400" dirty="0">
                <a:latin typeface="Arial" panose="020B0604020202020204" pitchFamily="34" charset="0"/>
                <a:cs typeface="Arial" panose="020B0604020202020204" pitchFamily="34" charset="0"/>
              </a:rPr>
              <a:t>The most popular set of generic strategies is based on the work of Professor Michael Porter HBR</a:t>
            </a:r>
          </a:p>
        </p:txBody>
      </p:sp>
    </p:spTree>
    <p:extLst>
      <p:ext uri="{BB962C8B-B14F-4D97-AF65-F5344CB8AC3E}">
        <p14:creationId xmlns:p14="http://schemas.microsoft.com/office/powerpoint/2010/main" val="36366649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Stages of Industry Life Cycle</a:t>
            </a:r>
            <a:endParaRPr lang="en-CA" sz="3200" dirty="0">
              <a:latin typeface="Arial" panose="020B0604020202020204" pitchFamily="34" charset="0"/>
              <a:cs typeface="Arial" panose="020B0604020202020204" pitchFamily="34" charset="0"/>
            </a:endParaRPr>
          </a:p>
        </p:txBody>
      </p:sp>
      <p:grpSp>
        <p:nvGrpSpPr>
          <p:cNvPr id="28" name="Group 27"/>
          <p:cNvGrpSpPr/>
          <p:nvPr/>
        </p:nvGrpSpPr>
        <p:grpSpPr>
          <a:xfrm>
            <a:off x="1127301" y="1508302"/>
            <a:ext cx="6949899" cy="4560156"/>
            <a:chOff x="1127301" y="1508301"/>
            <a:chExt cx="8199438" cy="5380037"/>
          </a:xfrm>
        </p:grpSpPr>
        <p:sp>
          <p:nvSpPr>
            <p:cNvPr id="5" name="Rectangle 2"/>
            <p:cNvSpPr>
              <a:spLocks noChangeArrowheads="1"/>
            </p:cNvSpPr>
            <p:nvPr/>
          </p:nvSpPr>
          <p:spPr bwMode="auto">
            <a:xfrm>
              <a:off x="1127301" y="1517826"/>
              <a:ext cx="8199438" cy="179387"/>
            </a:xfrm>
            <a:prstGeom prst="rect">
              <a:avLst/>
            </a:prstGeom>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grpSp>
          <p:nvGrpSpPr>
            <p:cNvPr id="6" name="Group 3"/>
            <p:cNvGrpSpPr>
              <a:grpSpLocks/>
            </p:cNvGrpSpPr>
            <p:nvPr/>
          </p:nvGrpSpPr>
          <p:grpSpPr bwMode="auto">
            <a:xfrm>
              <a:off x="1362251" y="1508301"/>
              <a:ext cx="7791450" cy="5380037"/>
              <a:chOff x="450" y="627"/>
              <a:chExt cx="4908" cy="3389"/>
            </a:xfrm>
          </p:grpSpPr>
          <p:sp>
            <p:nvSpPr>
              <p:cNvPr id="7" name="Rectangle 4"/>
              <p:cNvSpPr>
                <a:spLocks noChangeArrowheads="1"/>
              </p:cNvSpPr>
              <p:nvPr/>
            </p:nvSpPr>
            <p:spPr bwMode="auto">
              <a:xfrm>
                <a:off x="1445" y="1029"/>
                <a:ext cx="3909" cy="2975"/>
              </a:xfrm>
              <a:prstGeom prst="rect">
                <a:avLst/>
              </a:prstGeom>
              <a:solidFill>
                <a:schemeClr val="accent2"/>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8" name="Rectangle 5"/>
              <p:cNvSpPr>
                <a:spLocks noChangeArrowheads="1"/>
              </p:cNvSpPr>
              <p:nvPr/>
            </p:nvSpPr>
            <p:spPr bwMode="auto">
              <a:xfrm>
                <a:off x="450" y="627"/>
                <a:ext cx="4908" cy="432"/>
              </a:xfrm>
              <a:prstGeom prst="rect">
                <a:avLst/>
              </a:prstGeom>
              <a:solidFill>
                <a:schemeClr val="accent1"/>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9" name="Rectangle 6"/>
              <p:cNvSpPr>
                <a:spLocks noChangeArrowheads="1"/>
              </p:cNvSpPr>
              <p:nvPr/>
            </p:nvSpPr>
            <p:spPr bwMode="auto">
              <a:xfrm>
                <a:off x="450" y="1047"/>
                <a:ext cx="1026" cy="2969"/>
              </a:xfrm>
              <a:prstGeom prst="rect">
                <a:avLst/>
              </a:prstGeom>
              <a:solidFill>
                <a:srgbClr val="FE902C"/>
              </a:solidFill>
              <a:ln>
                <a:noFill/>
              </a:ln>
              <a:effectLst/>
              <a:extLs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dirty="0"/>
              </a:p>
            </p:txBody>
          </p:sp>
          <p:sp>
            <p:nvSpPr>
              <p:cNvPr id="10" name="Freeform 7"/>
              <p:cNvSpPr>
                <a:spLocks/>
              </p:cNvSpPr>
              <p:nvPr/>
            </p:nvSpPr>
            <p:spPr bwMode="auto">
              <a:xfrm>
                <a:off x="450" y="627"/>
                <a:ext cx="1038" cy="432"/>
              </a:xfrm>
              <a:custGeom>
                <a:avLst/>
                <a:gdLst>
                  <a:gd name="T0" fmla="*/ 0 w 786"/>
                  <a:gd name="T1" fmla="*/ 0 h 432"/>
                  <a:gd name="T2" fmla="*/ 786 w 786"/>
                  <a:gd name="T3" fmla="*/ 432 h 432"/>
                  <a:gd name="T4" fmla="*/ 0 w 786"/>
                  <a:gd name="T5" fmla="*/ 432 h 432"/>
                  <a:gd name="T6" fmla="*/ 0 w 786"/>
                  <a:gd name="T7" fmla="*/ 0 h 432"/>
                </a:gdLst>
                <a:ahLst/>
                <a:cxnLst>
                  <a:cxn ang="0">
                    <a:pos x="T0" y="T1"/>
                  </a:cxn>
                  <a:cxn ang="0">
                    <a:pos x="T2" y="T3"/>
                  </a:cxn>
                  <a:cxn ang="0">
                    <a:pos x="T4" y="T5"/>
                  </a:cxn>
                  <a:cxn ang="0">
                    <a:pos x="T6" y="T7"/>
                  </a:cxn>
                </a:cxnLst>
                <a:rect l="0" t="0" r="r" b="b"/>
                <a:pathLst>
                  <a:path w="786" h="432">
                    <a:moveTo>
                      <a:pt x="0" y="0"/>
                    </a:moveTo>
                    <a:lnTo>
                      <a:pt x="786" y="432"/>
                    </a:lnTo>
                    <a:lnTo>
                      <a:pt x="0" y="432"/>
                    </a:lnTo>
                    <a:lnTo>
                      <a:pt x="0" y="0"/>
                    </a:lnTo>
                    <a:close/>
                  </a:path>
                </a:pathLst>
              </a:custGeom>
              <a:solidFill>
                <a:srgbClr val="FE902C"/>
              </a:solidFill>
              <a:ln>
                <a:noFill/>
              </a:ln>
              <a:effectLst/>
              <a:extLst>
                <a:ext uri="{91240B29-F687-4f45-9708-019B960494DF}">
                  <a14:hiddenLine xmlns="" xmlns:a14="http://schemas.microsoft.com/office/drawing/2010/main" w="12700" cap="flat" cmpd="sng">
                    <a:solidFill>
                      <a:schemeClr val="tx1"/>
                    </a:solidFill>
                    <a:prstDash val="solid"/>
                    <a:round/>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dirty="0"/>
              </a:p>
            </p:txBody>
          </p:sp>
        </p:grpSp>
        <p:sp>
          <p:nvSpPr>
            <p:cNvPr id="11" name="Text Box 9"/>
            <p:cNvSpPr txBox="1">
              <a:spLocks noChangeArrowheads="1"/>
            </p:cNvSpPr>
            <p:nvPr/>
          </p:nvSpPr>
          <p:spPr bwMode="auto">
            <a:xfrm>
              <a:off x="1478139" y="2400476"/>
              <a:ext cx="1331912" cy="784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nSpc>
                  <a:spcPct val="90000"/>
                </a:lnSpc>
              </a:pPr>
              <a:r>
                <a:rPr lang="en-US" sz="1600" b="1" dirty="0">
                  <a:latin typeface="Arial" charset="0"/>
                </a:rPr>
                <a:t>Emphasis on process design</a:t>
              </a:r>
            </a:p>
          </p:txBody>
        </p:sp>
        <p:sp>
          <p:nvSpPr>
            <p:cNvPr id="12" name="Text Box 10"/>
            <p:cNvSpPr txBox="1">
              <a:spLocks noChangeArrowheads="1"/>
            </p:cNvSpPr>
            <p:nvPr/>
          </p:nvSpPr>
          <p:spPr bwMode="auto">
            <a:xfrm>
              <a:off x="3025952" y="2400476"/>
              <a:ext cx="6040438" cy="4575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tabLst>
                  <a:tab pos="1608138" algn="l"/>
                  <a:tab pos="3140075" algn="l"/>
                  <a:tab pos="4629150" algn="l"/>
                </a:tabLst>
                <a:defRPr sz="2400">
                  <a:solidFill>
                    <a:schemeClr val="tx1"/>
                  </a:solidFill>
                  <a:latin typeface="Times New Roman" charset="0"/>
                  <a:ea typeface="ＭＳ Ｐゴシック" charset="0"/>
                </a:defRPr>
              </a:lvl1pPr>
              <a:lvl2pPr>
                <a:tabLst>
                  <a:tab pos="1608138" algn="l"/>
                  <a:tab pos="3140075" algn="l"/>
                  <a:tab pos="4629150" algn="l"/>
                </a:tabLst>
                <a:defRPr sz="2400">
                  <a:solidFill>
                    <a:schemeClr val="tx1"/>
                  </a:solidFill>
                  <a:latin typeface="Times New Roman" charset="0"/>
                  <a:ea typeface="ＭＳ Ｐゴシック" charset="0"/>
                </a:defRPr>
              </a:lvl2pPr>
              <a:lvl3pPr>
                <a:tabLst>
                  <a:tab pos="1608138" algn="l"/>
                  <a:tab pos="3140075" algn="l"/>
                  <a:tab pos="4629150" algn="l"/>
                </a:tabLst>
                <a:defRPr sz="2400">
                  <a:solidFill>
                    <a:schemeClr val="tx1"/>
                  </a:solidFill>
                  <a:latin typeface="Times New Roman" charset="0"/>
                  <a:ea typeface="ＭＳ Ｐゴシック" charset="0"/>
                </a:defRPr>
              </a:lvl3pPr>
              <a:lvl4pPr>
                <a:tabLst>
                  <a:tab pos="1608138" algn="l"/>
                  <a:tab pos="3140075" algn="l"/>
                  <a:tab pos="4629150" algn="l"/>
                </a:tabLst>
                <a:defRPr sz="2400">
                  <a:solidFill>
                    <a:schemeClr val="tx1"/>
                  </a:solidFill>
                  <a:latin typeface="Times New Roman" charset="0"/>
                  <a:ea typeface="ＭＳ Ｐゴシック" charset="0"/>
                </a:defRPr>
              </a:lvl4pPr>
              <a:lvl5pPr>
                <a:tabLst>
                  <a:tab pos="1608138" algn="l"/>
                  <a:tab pos="3140075" algn="l"/>
                  <a:tab pos="4629150" algn="l"/>
                </a:tabLst>
                <a:defRPr sz="2400">
                  <a:solidFill>
                    <a:schemeClr val="tx1"/>
                  </a:solidFill>
                  <a:latin typeface="Times New Roman" charset="0"/>
                  <a:ea typeface="ＭＳ Ｐゴシック" charset="0"/>
                </a:defRPr>
              </a:lvl5pPr>
              <a:lvl6pPr fontAlgn="base">
                <a:spcBef>
                  <a:spcPct val="0"/>
                </a:spcBef>
                <a:spcAft>
                  <a:spcPct val="0"/>
                </a:spcAft>
                <a:tabLst>
                  <a:tab pos="1608138" algn="l"/>
                  <a:tab pos="3140075" algn="l"/>
                  <a:tab pos="4629150" algn="l"/>
                </a:tabLst>
                <a:defRPr sz="2400">
                  <a:solidFill>
                    <a:schemeClr val="tx1"/>
                  </a:solidFill>
                  <a:latin typeface="Times New Roman" charset="0"/>
                  <a:ea typeface="ＭＳ Ｐゴシック" charset="0"/>
                </a:defRPr>
              </a:lvl6pPr>
              <a:lvl7pPr fontAlgn="base">
                <a:spcBef>
                  <a:spcPct val="0"/>
                </a:spcBef>
                <a:spcAft>
                  <a:spcPct val="0"/>
                </a:spcAft>
                <a:tabLst>
                  <a:tab pos="1608138" algn="l"/>
                  <a:tab pos="3140075" algn="l"/>
                  <a:tab pos="4629150" algn="l"/>
                </a:tabLst>
                <a:defRPr sz="2400">
                  <a:solidFill>
                    <a:schemeClr val="tx1"/>
                  </a:solidFill>
                  <a:latin typeface="Times New Roman" charset="0"/>
                  <a:ea typeface="ＭＳ Ｐゴシック" charset="0"/>
                </a:defRPr>
              </a:lvl7pPr>
              <a:lvl8pPr fontAlgn="base">
                <a:spcBef>
                  <a:spcPct val="0"/>
                </a:spcBef>
                <a:spcAft>
                  <a:spcPct val="0"/>
                </a:spcAft>
                <a:tabLst>
                  <a:tab pos="1608138" algn="l"/>
                  <a:tab pos="3140075" algn="l"/>
                  <a:tab pos="4629150" algn="l"/>
                </a:tabLst>
                <a:defRPr sz="2400">
                  <a:solidFill>
                    <a:schemeClr val="tx1"/>
                  </a:solidFill>
                  <a:latin typeface="Times New Roman" charset="0"/>
                  <a:ea typeface="ＭＳ Ｐゴシック" charset="0"/>
                </a:defRPr>
              </a:lvl8pPr>
              <a:lvl9pPr fontAlgn="base">
                <a:spcBef>
                  <a:spcPct val="0"/>
                </a:spcBef>
                <a:spcAft>
                  <a:spcPct val="0"/>
                </a:spcAft>
                <a:tabLst>
                  <a:tab pos="1608138" algn="l"/>
                  <a:tab pos="3140075" algn="l"/>
                  <a:tab pos="4629150" algn="l"/>
                </a:tabLst>
                <a:defRPr sz="2400">
                  <a:solidFill>
                    <a:schemeClr val="tx1"/>
                  </a:solidFill>
                  <a:latin typeface="Times New Roman" charset="0"/>
                  <a:ea typeface="ＭＳ Ｐゴシック" charset="0"/>
                </a:defRPr>
              </a:lvl9pPr>
            </a:lstStyle>
            <a:p>
              <a:pPr>
                <a:lnSpc>
                  <a:spcPct val="90000"/>
                </a:lnSpc>
              </a:pPr>
              <a:r>
                <a:rPr lang="en-CA" sz="1400" dirty="0" smtClean="0">
                  <a:latin typeface="Arial" charset="0"/>
                </a:rPr>
                <a:t>        Low</a:t>
              </a:r>
              <a:r>
                <a:rPr lang="en-CA" sz="1400" dirty="0">
                  <a:latin typeface="Arial" charset="0"/>
                </a:rPr>
                <a:t>	Low </a:t>
              </a:r>
              <a:r>
                <a:rPr lang="en-CA" sz="1400" dirty="0" smtClean="0">
                  <a:latin typeface="Arial" charset="0"/>
                </a:rPr>
                <a:t>to                   High            Low</a:t>
              </a:r>
              <a:endParaRPr lang="en-CA" sz="1400" dirty="0">
                <a:latin typeface="Arial" charset="0"/>
              </a:endParaRPr>
            </a:p>
            <a:p>
              <a:pPr>
                <a:lnSpc>
                  <a:spcPct val="90000"/>
                </a:lnSpc>
              </a:pPr>
              <a:r>
                <a:rPr lang="en-CA" sz="1400" dirty="0">
                  <a:latin typeface="Arial" charset="0"/>
                </a:rPr>
                <a:t>	moderate</a:t>
              </a:r>
            </a:p>
          </p:txBody>
        </p:sp>
        <p:sp>
          <p:nvSpPr>
            <p:cNvPr id="13" name="Text Box 11"/>
            <p:cNvSpPr txBox="1">
              <a:spLocks noChangeArrowheads="1"/>
            </p:cNvSpPr>
            <p:nvPr/>
          </p:nvSpPr>
          <p:spPr bwMode="auto">
            <a:xfrm>
              <a:off x="1478139" y="3368851"/>
              <a:ext cx="1331912" cy="10457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nSpc>
                  <a:spcPct val="90000"/>
                </a:lnSpc>
              </a:pPr>
              <a:r>
                <a:rPr lang="en-CA" sz="1600" b="1" dirty="0">
                  <a:latin typeface="Arial" charset="0"/>
                </a:rPr>
                <a:t>Major functional area(s) of concern</a:t>
              </a:r>
            </a:p>
          </p:txBody>
        </p:sp>
        <p:sp>
          <p:nvSpPr>
            <p:cNvPr id="14" name="Text Box 12"/>
            <p:cNvSpPr txBox="1">
              <a:spLocks noChangeArrowheads="1"/>
            </p:cNvSpPr>
            <p:nvPr/>
          </p:nvSpPr>
          <p:spPr bwMode="auto">
            <a:xfrm>
              <a:off x="3025952" y="3368851"/>
              <a:ext cx="6040438" cy="68628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lvl1pPr>
                <a:tabLst>
                  <a:tab pos="1608138" algn="l"/>
                  <a:tab pos="3140075" algn="l"/>
                  <a:tab pos="4629150" algn="l"/>
                </a:tabLst>
                <a:defRPr sz="2400">
                  <a:solidFill>
                    <a:schemeClr val="tx1"/>
                  </a:solidFill>
                  <a:latin typeface="Times New Roman" charset="0"/>
                  <a:ea typeface="ＭＳ Ｐゴシック" charset="0"/>
                </a:defRPr>
              </a:lvl1pPr>
              <a:lvl2pPr>
                <a:tabLst>
                  <a:tab pos="1608138" algn="l"/>
                  <a:tab pos="3140075" algn="l"/>
                  <a:tab pos="4629150" algn="l"/>
                </a:tabLst>
                <a:defRPr sz="2400">
                  <a:solidFill>
                    <a:schemeClr val="tx1"/>
                  </a:solidFill>
                  <a:latin typeface="Times New Roman" charset="0"/>
                  <a:ea typeface="ＭＳ Ｐゴシック" charset="0"/>
                </a:defRPr>
              </a:lvl2pPr>
              <a:lvl3pPr>
                <a:tabLst>
                  <a:tab pos="1608138" algn="l"/>
                  <a:tab pos="3140075" algn="l"/>
                  <a:tab pos="4629150" algn="l"/>
                </a:tabLst>
                <a:defRPr sz="2400">
                  <a:solidFill>
                    <a:schemeClr val="tx1"/>
                  </a:solidFill>
                  <a:latin typeface="Times New Roman" charset="0"/>
                  <a:ea typeface="ＭＳ Ｐゴシック" charset="0"/>
                </a:defRPr>
              </a:lvl3pPr>
              <a:lvl4pPr>
                <a:tabLst>
                  <a:tab pos="1608138" algn="l"/>
                  <a:tab pos="3140075" algn="l"/>
                  <a:tab pos="4629150" algn="l"/>
                </a:tabLst>
                <a:defRPr sz="2400">
                  <a:solidFill>
                    <a:schemeClr val="tx1"/>
                  </a:solidFill>
                  <a:latin typeface="Times New Roman" charset="0"/>
                  <a:ea typeface="ＭＳ Ｐゴシック" charset="0"/>
                </a:defRPr>
              </a:lvl4pPr>
              <a:lvl5pPr>
                <a:tabLst>
                  <a:tab pos="1608138" algn="l"/>
                  <a:tab pos="3140075" algn="l"/>
                  <a:tab pos="4629150" algn="l"/>
                </a:tabLst>
                <a:defRPr sz="2400">
                  <a:solidFill>
                    <a:schemeClr val="tx1"/>
                  </a:solidFill>
                  <a:latin typeface="Times New Roman" charset="0"/>
                  <a:ea typeface="ＭＳ Ｐゴシック" charset="0"/>
                </a:defRPr>
              </a:lvl5pPr>
              <a:lvl6pPr fontAlgn="base">
                <a:spcBef>
                  <a:spcPct val="0"/>
                </a:spcBef>
                <a:spcAft>
                  <a:spcPct val="0"/>
                </a:spcAft>
                <a:tabLst>
                  <a:tab pos="1608138" algn="l"/>
                  <a:tab pos="3140075" algn="l"/>
                  <a:tab pos="4629150" algn="l"/>
                </a:tabLst>
                <a:defRPr sz="2400">
                  <a:solidFill>
                    <a:schemeClr val="tx1"/>
                  </a:solidFill>
                  <a:latin typeface="Times New Roman" charset="0"/>
                  <a:ea typeface="ＭＳ Ｐゴシック" charset="0"/>
                </a:defRPr>
              </a:lvl6pPr>
              <a:lvl7pPr fontAlgn="base">
                <a:spcBef>
                  <a:spcPct val="0"/>
                </a:spcBef>
                <a:spcAft>
                  <a:spcPct val="0"/>
                </a:spcAft>
                <a:tabLst>
                  <a:tab pos="1608138" algn="l"/>
                  <a:tab pos="3140075" algn="l"/>
                  <a:tab pos="4629150" algn="l"/>
                </a:tabLst>
                <a:defRPr sz="2400">
                  <a:solidFill>
                    <a:schemeClr val="tx1"/>
                  </a:solidFill>
                  <a:latin typeface="Times New Roman" charset="0"/>
                  <a:ea typeface="ＭＳ Ｐゴシック" charset="0"/>
                </a:defRPr>
              </a:lvl7pPr>
              <a:lvl8pPr fontAlgn="base">
                <a:spcBef>
                  <a:spcPct val="0"/>
                </a:spcBef>
                <a:spcAft>
                  <a:spcPct val="0"/>
                </a:spcAft>
                <a:tabLst>
                  <a:tab pos="1608138" algn="l"/>
                  <a:tab pos="3140075" algn="l"/>
                  <a:tab pos="4629150" algn="l"/>
                </a:tabLst>
                <a:defRPr sz="2400">
                  <a:solidFill>
                    <a:schemeClr val="tx1"/>
                  </a:solidFill>
                  <a:latin typeface="Times New Roman" charset="0"/>
                  <a:ea typeface="ＭＳ Ｐゴシック" charset="0"/>
                </a:defRPr>
              </a:lvl8pPr>
              <a:lvl9pPr fontAlgn="base">
                <a:spcBef>
                  <a:spcPct val="0"/>
                </a:spcBef>
                <a:spcAft>
                  <a:spcPct val="0"/>
                </a:spcAft>
                <a:tabLst>
                  <a:tab pos="1608138" algn="l"/>
                  <a:tab pos="3140075" algn="l"/>
                  <a:tab pos="4629150" algn="l"/>
                </a:tabLst>
                <a:defRPr sz="2400">
                  <a:solidFill>
                    <a:schemeClr val="tx1"/>
                  </a:solidFill>
                  <a:latin typeface="Times New Roman" charset="0"/>
                  <a:ea typeface="ＭＳ Ｐゴシック" charset="0"/>
                </a:defRPr>
              </a:lvl9pPr>
            </a:lstStyle>
            <a:p>
              <a:pPr>
                <a:lnSpc>
                  <a:spcPct val="90000"/>
                </a:lnSpc>
              </a:pPr>
              <a:r>
                <a:rPr lang="en-CA" sz="1400" dirty="0">
                  <a:latin typeface="Arial" charset="0"/>
                </a:rPr>
                <a:t>Research and	Sales </a:t>
              </a:r>
              <a:r>
                <a:rPr lang="en-CA" sz="1400" dirty="0" smtClean="0">
                  <a:latin typeface="Arial" charset="0"/>
                </a:rPr>
                <a:t>and         Production       General</a:t>
              </a:r>
              <a:endParaRPr lang="en-CA" sz="1400" dirty="0">
                <a:latin typeface="Arial" charset="0"/>
              </a:endParaRPr>
            </a:p>
            <a:p>
              <a:pPr>
                <a:lnSpc>
                  <a:spcPct val="90000"/>
                </a:lnSpc>
              </a:pPr>
              <a:r>
                <a:rPr lang="en-CA" sz="1400" dirty="0">
                  <a:latin typeface="Arial" charset="0"/>
                </a:rPr>
                <a:t>Development	marketing	</a:t>
              </a:r>
              <a:r>
                <a:rPr lang="en-CA" sz="1400" dirty="0" smtClean="0">
                  <a:latin typeface="Arial" charset="0"/>
                </a:rPr>
                <a:t>                  management </a:t>
              </a:r>
              <a:endParaRPr lang="en-CA" sz="1400" dirty="0">
                <a:latin typeface="Arial" charset="0"/>
              </a:endParaRPr>
            </a:p>
            <a:p>
              <a:pPr>
                <a:lnSpc>
                  <a:spcPct val="90000"/>
                </a:lnSpc>
              </a:pPr>
              <a:r>
                <a:rPr lang="en-CA" sz="1400" dirty="0">
                  <a:latin typeface="Arial" charset="0"/>
                </a:rPr>
                <a:t>		</a:t>
              </a:r>
              <a:r>
                <a:rPr lang="en-CA" sz="1400" dirty="0" smtClean="0">
                  <a:latin typeface="Arial" charset="0"/>
                </a:rPr>
                <a:t>                  and </a:t>
              </a:r>
              <a:r>
                <a:rPr lang="en-CA" sz="1400" dirty="0">
                  <a:latin typeface="Arial" charset="0"/>
                </a:rPr>
                <a:t>finance</a:t>
              </a:r>
            </a:p>
          </p:txBody>
        </p:sp>
        <p:sp>
          <p:nvSpPr>
            <p:cNvPr id="17" name="Text Box 15"/>
            <p:cNvSpPr txBox="1">
              <a:spLocks noChangeArrowheads="1"/>
            </p:cNvSpPr>
            <p:nvPr/>
          </p:nvSpPr>
          <p:spPr bwMode="auto">
            <a:xfrm>
              <a:off x="1478138" y="4813476"/>
              <a:ext cx="1428749" cy="5228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nSpc>
                  <a:spcPct val="90000"/>
                </a:lnSpc>
              </a:pPr>
              <a:r>
                <a:rPr lang="en-US" sz="1600" b="1" dirty="0">
                  <a:latin typeface="Arial" charset="0"/>
                </a:rPr>
                <a:t>Overall objective</a:t>
              </a:r>
            </a:p>
          </p:txBody>
        </p:sp>
        <p:sp>
          <p:nvSpPr>
            <p:cNvPr id="18" name="Text Box 16"/>
            <p:cNvSpPr txBox="1">
              <a:spLocks noChangeArrowheads="1"/>
            </p:cNvSpPr>
            <p:nvPr/>
          </p:nvSpPr>
          <p:spPr bwMode="auto">
            <a:xfrm>
              <a:off x="3025952" y="4813476"/>
              <a:ext cx="6040438" cy="11438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lvl1pPr>
                <a:tabLst>
                  <a:tab pos="1608138" algn="l"/>
                  <a:tab pos="3140075" algn="l"/>
                  <a:tab pos="4629150" algn="l"/>
                </a:tabLst>
                <a:defRPr sz="2400">
                  <a:solidFill>
                    <a:schemeClr val="tx1"/>
                  </a:solidFill>
                  <a:latin typeface="Times New Roman" charset="0"/>
                  <a:ea typeface="ＭＳ Ｐゴシック" charset="0"/>
                </a:defRPr>
              </a:lvl1pPr>
              <a:lvl2pPr>
                <a:tabLst>
                  <a:tab pos="1608138" algn="l"/>
                  <a:tab pos="3140075" algn="l"/>
                  <a:tab pos="4629150" algn="l"/>
                </a:tabLst>
                <a:defRPr sz="2400">
                  <a:solidFill>
                    <a:schemeClr val="tx1"/>
                  </a:solidFill>
                  <a:latin typeface="Times New Roman" charset="0"/>
                  <a:ea typeface="ＭＳ Ｐゴシック" charset="0"/>
                </a:defRPr>
              </a:lvl2pPr>
              <a:lvl3pPr>
                <a:tabLst>
                  <a:tab pos="1608138" algn="l"/>
                  <a:tab pos="3140075" algn="l"/>
                  <a:tab pos="4629150" algn="l"/>
                </a:tabLst>
                <a:defRPr sz="2400">
                  <a:solidFill>
                    <a:schemeClr val="tx1"/>
                  </a:solidFill>
                  <a:latin typeface="Times New Roman" charset="0"/>
                  <a:ea typeface="ＭＳ Ｐゴシック" charset="0"/>
                </a:defRPr>
              </a:lvl3pPr>
              <a:lvl4pPr>
                <a:tabLst>
                  <a:tab pos="1608138" algn="l"/>
                  <a:tab pos="3140075" algn="l"/>
                  <a:tab pos="4629150" algn="l"/>
                </a:tabLst>
                <a:defRPr sz="2400">
                  <a:solidFill>
                    <a:schemeClr val="tx1"/>
                  </a:solidFill>
                  <a:latin typeface="Times New Roman" charset="0"/>
                  <a:ea typeface="ＭＳ Ｐゴシック" charset="0"/>
                </a:defRPr>
              </a:lvl4pPr>
              <a:lvl5pPr>
                <a:tabLst>
                  <a:tab pos="1608138" algn="l"/>
                  <a:tab pos="3140075" algn="l"/>
                  <a:tab pos="4629150" algn="l"/>
                </a:tabLst>
                <a:defRPr sz="2400">
                  <a:solidFill>
                    <a:schemeClr val="tx1"/>
                  </a:solidFill>
                  <a:latin typeface="Times New Roman" charset="0"/>
                  <a:ea typeface="ＭＳ Ｐゴシック" charset="0"/>
                </a:defRPr>
              </a:lvl5pPr>
              <a:lvl6pPr fontAlgn="base">
                <a:spcBef>
                  <a:spcPct val="0"/>
                </a:spcBef>
                <a:spcAft>
                  <a:spcPct val="0"/>
                </a:spcAft>
                <a:tabLst>
                  <a:tab pos="1608138" algn="l"/>
                  <a:tab pos="3140075" algn="l"/>
                  <a:tab pos="4629150" algn="l"/>
                </a:tabLst>
                <a:defRPr sz="2400">
                  <a:solidFill>
                    <a:schemeClr val="tx1"/>
                  </a:solidFill>
                  <a:latin typeface="Times New Roman" charset="0"/>
                  <a:ea typeface="ＭＳ Ｐゴシック" charset="0"/>
                </a:defRPr>
              </a:lvl6pPr>
              <a:lvl7pPr fontAlgn="base">
                <a:spcBef>
                  <a:spcPct val="0"/>
                </a:spcBef>
                <a:spcAft>
                  <a:spcPct val="0"/>
                </a:spcAft>
                <a:tabLst>
                  <a:tab pos="1608138" algn="l"/>
                  <a:tab pos="3140075" algn="l"/>
                  <a:tab pos="4629150" algn="l"/>
                </a:tabLst>
                <a:defRPr sz="2400">
                  <a:solidFill>
                    <a:schemeClr val="tx1"/>
                  </a:solidFill>
                  <a:latin typeface="Times New Roman" charset="0"/>
                  <a:ea typeface="ＭＳ Ｐゴシック" charset="0"/>
                </a:defRPr>
              </a:lvl7pPr>
              <a:lvl8pPr fontAlgn="base">
                <a:spcBef>
                  <a:spcPct val="0"/>
                </a:spcBef>
                <a:spcAft>
                  <a:spcPct val="0"/>
                </a:spcAft>
                <a:tabLst>
                  <a:tab pos="1608138" algn="l"/>
                  <a:tab pos="3140075" algn="l"/>
                  <a:tab pos="4629150" algn="l"/>
                </a:tabLst>
                <a:defRPr sz="2400">
                  <a:solidFill>
                    <a:schemeClr val="tx1"/>
                  </a:solidFill>
                  <a:latin typeface="Times New Roman" charset="0"/>
                  <a:ea typeface="ＭＳ Ｐゴシック" charset="0"/>
                </a:defRPr>
              </a:lvl8pPr>
              <a:lvl9pPr fontAlgn="base">
                <a:spcBef>
                  <a:spcPct val="0"/>
                </a:spcBef>
                <a:spcAft>
                  <a:spcPct val="0"/>
                </a:spcAft>
                <a:tabLst>
                  <a:tab pos="1608138" algn="l"/>
                  <a:tab pos="3140075" algn="l"/>
                  <a:tab pos="4629150" algn="l"/>
                </a:tabLst>
                <a:defRPr sz="2400">
                  <a:solidFill>
                    <a:schemeClr val="tx1"/>
                  </a:solidFill>
                  <a:latin typeface="Times New Roman" charset="0"/>
                  <a:ea typeface="ＭＳ Ｐゴシック" charset="0"/>
                </a:defRPr>
              </a:lvl9pPr>
            </a:lstStyle>
            <a:p>
              <a:pPr>
                <a:lnSpc>
                  <a:spcPct val="90000"/>
                </a:lnSpc>
              </a:pPr>
              <a:r>
                <a:rPr lang="en-US" sz="1400" dirty="0">
                  <a:latin typeface="Arial" charset="0"/>
                </a:rPr>
                <a:t>Increase	</a:t>
              </a:r>
              <a:r>
                <a:rPr lang="en-US" sz="1400" dirty="0" smtClean="0">
                  <a:latin typeface="Arial" charset="0"/>
                </a:rPr>
                <a:t>Create             Defend             Consolidate</a:t>
              </a:r>
              <a:r>
                <a:rPr lang="en-US" sz="1400" dirty="0">
                  <a:latin typeface="Arial" charset="0"/>
                </a:rPr>
                <a:t>,</a:t>
              </a:r>
            </a:p>
            <a:p>
              <a:pPr>
                <a:lnSpc>
                  <a:spcPct val="90000"/>
                </a:lnSpc>
              </a:pPr>
              <a:r>
                <a:rPr lang="en-US" sz="1400" dirty="0">
                  <a:latin typeface="Arial" charset="0"/>
                </a:rPr>
                <a:t>market share	</a:t>
              </a:r>
              <a:r>
                <a:rPr lang="en-US" sz="1400" dirty="0" smtClean="0">
                  <a:latin typeface="Arial" charset="0"/>
                </a:rPr>
                <a:t>consumer        market share    maintain</a:t>
              </a:r>
              <a:r>
                <a:rPr lang="en-US" sz="1400" dirty="0">
                  <a:latin typeface="Arial" charset="0"/>
                </a:rPr>
                <a:t>, </a:t>
              </a:r>
            </a:p>
            <a:p>
              <a:pPr>
                <a:lnSpc>
                  <a:spcPct val="90000"/>
                </a:lnSpc>
              </a:pPr>
              <a:r>
                <a:rPr lang="en-US" sz="1400" dirty="0">
                  <a:latin typeface="Arial" charset="0"/>
                </a:rPr>
                <a:t>awareness	</a:t>
              </a:r>
              <a:r>
                <a:rPr lang="en-US" sz="1400" dirty="0" smtClean="0">
                  <a:latin typeface="Arial" charset="0"/>
                </a:rPr>
                <a:t>demand           and extend       harvest</a:t>
              </a:r>
              <a:r>
                <a:rPr lang="en-US" sz="1400" dirty="0">
                  <a:latin typeface="Arial" charset="0"/>
                </a:rPr>
                <a:t>, or	</a:t>
              </a:r>
              <a:r>
                <a:rPr lang="en-US" sz="1400" dirty="0" smtClean="0">
                  <a:latin typeface="Arial" charset="0"/>
                </a:rPr>
                <a:t>                        product life       exit</a:t>
              </a:r>
              <a:endParaRPr lang="en-US" sz="1400" dirty="0">
                <a:latin typeface="Arial" charset="0"/>
              </a:endParaRPr>
            </a:p>
            <a:p>
              <a:pPr>
                <a:lnSpc>
                  <a:spcPct val="90000"/>
                </a:lnSpc>
              </a:pPr>
              <a:r>
                <a:rPr lang="en-US" sz="1400" dirty="0">
                  <a:latin typeface="Arial" charset="0"/>
                </a:rPr>
                <a:t>	</a:t>
              </a:r>
              <a:r>
                <a:rPr lang="en-US" sz="1400" dirty="0" smtClean="0">
                  <a:latin typeface="Arial" charset="0"/>
                </a:rPr>
                <a:t>                        cycles</a:t>
              </a:r>
              <a:endParaRPr lang="en-US" sz="1400" dirty="0">
                <a:latin typeface="Arial" charset="0"/>
              </a:endParaRPr>
            </a:p>
          </p:txBody>
        </p:sp>
        <p:sp>
          <p:nvSpPr>
            <p:cNvPr id="21" name="Text Box 19"/>
            <p:cNvSpPr txBox="1">
              <a:spLocks noChangeArrowheads="1"/>
            </p:cNvSpPr>
            <p:nvPr/>
          </p:nvSpPr>
          <p:spPr bwMode="auto">
            <a:xfrm>
              <a:off x="2162351" y="1536876"/>
              <a:ext cx="685800" cy="261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nSpc>
                  <a:spcPct val="90000"/>
                </a:lnSpc>
              </a:pPr>
              <a:r>
                <a:rPr lang="en-US" sz="1600" b="1" dirty="0">
                  <a:latin typeface="Arial" charset="0"/>
                </a:rPr>
                <a:t>Stage</a:t>
              </a:r>
              <a:endParaRPr lang="en-US" sz="1800" b="1" dirty="0">
                <a:latin typeface="Arial" charset="0"/>
              </a:endParaRPr>
            </a:p>
          </p:txBody>
        </p:sp>
        <p:sp>
          <p:nvSpPr>
            <p:cNvPr id="22" name="Text Box 20"/>
            <p:cNvSpPr txBox="1">
              <a:spLocks noChangeArrowheads="1"/>
            </p:cNvSpPr>
            <p:nvPr/>
          </p:nvSpPr>
          <p:spPr bwMode="auto">
            <a:xfrm>
              <a:off x="1543226" y="1784526"/>
              <a:ext cx="7362825" cy="261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a:tabLst>
                  <a:tab pos="1489075" algn="l"/>
                  <a:tab pos="3319463" algn="l"/>
                  <a:tab pos="4851400" algn="l"/>
                  <a:tab pos="6399213" algn="l"/>
                </a:tabLst>
                <a:defRPr sz="2400">
                  <a:solidFill>
                    <a:schemeClr val="tx1"/>
                  </a:solidFill>
                  <a:latin typeface="Times New Roman" charset="0"/>
                  <a:ea typeface="ＭＳ Ｐゴシック" charset="0"/>
                </a:defRPr>
              </a:lvl1pPr>
              <a:lvl2pPr>
                <a:tabLst>
                  <a:tab pos="1489075" algn="l"/>
                  <a:tab pos="3319463" algn="l"/>
                  <a:tab pos="4851400" algn="l"/>
                  <a:tab pos="6399213" algn="l"/>
                </a:tabLst>
                <a:defRPr sz="2400">
                  <a:solidFill>
                    <a:schemeClr val="tx1"/>
                  </a:solidFill>
                  <a:latin typeface="Times New Roman" charset="0"/>
                  <a:ea typeface="ＭＳ Ｐゴシック" charset="0"/>
                </a:defRPr>
              </a:lvl2pPr>
              <a:lvl3pPr>
                <a:tabLst>
                  <a:tab pos="1489075" algn="l"/>
                  <a:tab pos="3319463" algn="l"/>
                  <a:tab pos="4851400" algn="l"/>
                  <a:tab pos="6399213" algn="l"/>
                </a:tabLst>
                <a:defRPr sz="2400">
                  <a:solidFill>
                    <a:schemeClr val="tx1"/>
                  </a:solidFill>
                  <a:latin typeface="Times New Roman" charset="0"/>
                  <a:ea typeface="ＭＳ Ｐゴシック" charset="0"/>
                </a:defRPr>
              </a:lvl3pPr>
              <a:lvl4pPr>
                <a:tabLst>
                  <a:tab pos="1489075" algn="l"/>
                  <a:tab pos="3319463" algn="l"/>
                  <a:tab pos="4851400" algn="l"/>
                  <a:tab pos="6399213" algn="l"/>
                </a:tabLst>
                <a:defRPr sz="2400">
                  <a:solidFill>
                    <a:schemeClr val="tx1"/>
                  </a:solidFill>
                  <a:latin typeface="Times New Roman" charset="0"/>
                  <a:ea typeface="ＭＳ Ｐゴシック" charset="0"/>
                </a:defRPr>
              </a:lvl4pPr>
              <a:lvl5pPr>
                <a:tabLst>
                  <a:tab pos="1489075" algn="l"/>
                  <a:tab pos="3319463" algn="l"/>
                  <a:tab pos="4851400" algn="l"/>
                  <a:tab pos="6399213" algn="l"/>
                </a:tabLst>
                <a:defRPr sz="2400">
                  <a:solidFill>
                    <a:schemeClr val="tx1"/>
                  </a:solidFill>
                  <a:latin typeface="Times New Roman" charset="0"/>
                  <a:ea typeface="ＭＳ Ｐゴシック" charset="0"/>
                </a:defRPr>
              </a:lvl5pPr>
              <a:lvl6pPr fontAlgn="base">
                <a:spcBef>
                  <a:spcPct val="0"/>
                </a:spcBef>
                <a:spcAft>
                  <a:spcPct val="0"/>
                </a:spcAft>
                <a:tabLst>
                  <a:tab pos="1489075" algn="l"/>
                  <a:tab pos="3319463" algn="l"/>
                  <a:tab pos="4851400" algn="l"/>
                  <a:tab pos="6399213" algn="l"/>
                </a:tabLst>
                <a:defRPr sz="2400">
                  <a:solidFill>
                    <a:schemeClr val="tx1"/>
                  </a:solidFill>
                  <a:latin typeface="Times New Roman" charset="0"/>
                  <a:ea typeface="ＭＳ Ｐゴシック" charset="0"/>
                </a:defRPr>
              </a:lvl6pPr>
              <a:lvl7pPr fontAlgn="base">
                <a:spcBef>
                  <a:spcPct val="0"/>
                </a:spcBef>
                <a:spcAft>
                  <a:spcPct val="0"/>
                </a:spcAft>
                <a:tabLst>
                  <a:tab pos="1489075" algn="l"/>
                  <a:tab pos="3319463" algn="l"/>
                  <a:tab pos="4851400" algn="l"/>
                  <a:tab pos="6399213" algn="l"/>
                </a:tabLst>
                <a:defRPr sz="2400">
                  <a:solidFill>
                    <a:schemeClr val="tx1"/>
                  </a:solidFill>
                  <a:latin typeface="Times New Roman" charset="0"/>
                  <a:ea typeface="ＭＳ Ｐゴシック" charset="0"/>
                </a:defRPr>
              </a:lvl7pPr>
              <a:lvl8pPr fontAlgn="base">
                <a:spcBef>
                  <a:spcPct val="0"/>
                </a:spcBef>
                <a:spcAft>
                  <a:spcPct val="0"/>
                </a:spcAft>
                <a:tabLst>
                  <a:tab pos="1489075" algn="l"/>
                  <a:tab pos="3319463" algn="l"/>
                  <a:tab pos="4851400" algn="l"/>
                  <a:tab pos="6399213" algn="l"/>
                </a:tabLst>
                <a:defRPr sz="2400">
                  <a:solidFill>
                    <a:schemeClr val="tx1"/>
                  </a:solidFill>
                  <a:latin typeface="Times New Roman" charset="0"/>
                  <a:ea typeface="ＭＳ Ｐゴシック" charset="0"/>
                </a:defRPr>
              </a:lvl8pPr>
              <a:lvl9pPr fontAlgn="base">
                <a:spcBef>
                  <a:spcPct val="0"/>
                </a:spcBef>
                <a:spcAft>
                  <a:spcPct val="0"/>
                </a:spcAft>
                <a:tabLst>
                  <a:tab pos="1489075" algn="l"/>
                  <a:tab pos="3319463" algn="l"/>
                  <a:tab pos="4851400" algn="l"/>
                  <a:tab pos="6399213" algn="l"/>
                </a:tabLst>
                <a:defRPr sz="2400">
                  <a:solidFill>
                    <a:schemeClr val="tx1"/>
                  </a:solidFill>
                  <a:latin typeface="Times New Roman" charset="0"/>
                  <a:ea typeface="ＭＳ Ｐゴシック" charset="0"/>
                </a:defRPr>
              </a:lvl9pPr>
            </a:lstStyle>
            <a:p>
              <a:pPr>
                <a:lnSpc>
                  <a:spcPct val="90000"/>
                </a:lnSpc>
              </a:pPr>
              <a:r>
                <a:rPr lang="en-US" sz="1600" dirty="0">
                  <a:latin typeface="Arial" charset="0"/>
                </a:rPr>
                <a:t> </a:t>
              </a:r>
              <a:r>
                <a:rPr lang="en-US" sz="1600" dirty="0" smtClean="0">
                  <a:latin typeface="Arial" charset="0"/>
                </a:rPr>
                <a:t>                      </a:t>
              </a:r>
              <a:r>
                <a:rPr lang="en-US" sz="1600" b="1" dirty="0" smtClean="0">
                  <a:latin typeface="Arial" charset="0"/>
                </a:rPr>
                <a:t>Introduction</a:t>
              </a:r>
              <a:r>
                <a:rPr lang="en-US" sz="1600" b="1" dirty="0">
                  <a:latin typeface="Arial" charset="0"/>
                </a:rPr>
                <a:t> </a:t>
              </a:r>
              <a:r>
                <a:rPr lang="en-US" sz="1600" b="1" dirty="0" smtClean="0">
                  <a:latin typeface="Arial" charset="0"/>
                </a:rPr>
                <a:t>      Growth        Maturity          Decline</a:t>
              </a:r>
              <a:endParaRPr lang="en-US" sz="1600" b="1" dirty="0">
                <a:latin typeface="Arial" charset="0"/>
              </a:endParaRPr>
            </a:p>
          </p:txBody>
        </p:sp>
        <p:sp>
          <p:nvSpPr>
            <p:cNvPr id="23" name="Text Box 21"/>
            <p:cNvSpPr txBox="1">
              <a:spLocks noChangeArrowheads="1"/>
            </p:cNvSpPr>
            <p:nvPr/>
          </p:nvSpPr>
          <p:spPr bwMode="auto">
            <a:xfrm>
              <a:off x="1619425" y="1908351"/>
              <a:ext cx="790575" cy="2614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lnSpc>
                  <a:spcPct val="90000"/>
                </a:lnSpc>
              </a:pPr>
              <a:r>
                <a:rPr lang="en-US" sz="1600" b="1" dirty="0">
                  <a:latin typeface="Arial" charset="0"/>
                </a:rPr>
                <a:t>Factor</a:t>
              </a:r>
            </a:p>
          </p:txBody>
        </p:sp>
        <p:grpSp>
          <p:nvGrpSpPr>
            <p:cNvPr id="24" name="Group 22"/>
            <p:cNvGrpSpPr>
              <a:grpSpLocks/>
            </p:cNvGrpSpPr>
            <p:nvPr/>
          </p:nvGrpSpPr>
          <p:grpSpPr bwMode="auto">
            <a:xfrm>
              <a:off x="4530901" y="2176638"/>
              <a:ext cx="3071813" cy="4708525"/>
              <a:chOff x="2446" y="1048"/>
              <a:chExt cx="1935" cy="2966"/>
            </a:xfrm>
          </p:grpSpPr>
          <p:sp>
            <p:nvSpPr>
              <p:cNvPr id="25" name="Line 23"/>
              <p:cNvSpPr>
                <a:spLocks noChangeShapeType="1"/>
              </p:cNvSpPr>
              <p:nvPr/>
            </p:nvSpPr>
            <p:spPr bwMode="auto">
              <a:xfrm>
                <a:off x="2446" y="1048"/>
                <a:ext cx="0" cy="2956"/>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dirty="0"/>
              </a:p>
            </p:txBody>
          </p:sp>
          <p:sp>
            <p:nvSpPr>
              <p:cNvPr id="26" name="Line 24"/>
              <p:cNvSpPr>
                <a:spLocks noChangeShapeType="1"/>
              </p:cNvSpPr>
              <p:nvPr/>
            </p:nvSpPr>
            <p:spPr bwMode="auto">
              <a:xfrm>
                <a:off x="3418" y="1049"/>
                <a:ext cx="0" cy="2965"/>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dirty="0"/>
              </a:p>
            </p:txBody>
          </p:sp>
          <p:sp>
            <p:nvSpPr>
              <p:cNvPr id="27" name="Line 25"/>
              <p:cNvSpPr>
                <a:spLocks noChangeShapeType="1"/>
              </p:cNvSpPr>
              <p:nvPr/>
            </p:nvSpPr>
            <p:spPr bwMode="auto">
              <a:xfrm>
                <a:off x="4381" y="1048"/>
                <a:ext cx="0" cy="2956"/>
              </a:xfrm>
              <a:prstGeom prst="line">
                <a:avLst/>
              </a:prstGeom>
              <a:noFill/>
              <a:ln w="12700">
                <a:solidFill>
                  <a:schemeClr val="tx1"/>
                </a:solidFill>
                <a:round/>
                <a:headEnd type="none" w="sm" len="sm"/>
                <a:tailEnd type="none" w="sm" len="sm"/>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dirty="0"/>
              </a:p>
            </p:txBody>
          </p:sp>
        </p:grpSp>
      </p:grpSp>
    </p:spTree>
    <p:extLst>
      <p:ext uri="{BB962C8B-B14F-4D97-AF65-F5344CB8AC3E}">
        <p14:creationId xmlns:p14="http://schemas.microsoft.com/office/powerpoint/2010/main" val="5800575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Strategies in Introduction Stage</a:t>
            </a:r>
            <a:endParaRPr lang="en-C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r>
              <a:rPr lang="en-CA" sz="2400" dirty="0">
                <a:latin typeface="Arial" panose="020B0604020202020204" pitchFamily="34" charset="0"/>
                <a:cs typeface="Arial" panose="020B0604020202020204" pitchFamily="34" charset="0"/>
              </a:rPr>
              <a:t>Products are unfamiliar to consumers</a:t>
            </a:r>
          </a:p>
          <a:p>
            <a:r>
              <a:rPr lang="en-CA" sz="2400" dirty="0">
                <a:latin typeface="Arial" panose="020B0604020202020204" pitchFamily="34" charset="0"/>
                <a:cs typeface="Arial" panose="020B0604020202020204" pitchFamily="34" charset="0"/>
              </a:rPr>
              <a:t>Market segments not well defined</a:t>
            </a:r>
          </a:p>
          <a:p>
            <a:r>
              <a:rPr lang="en-CA" sz="2400" dirty="0">
                <a:latin typeface="Arial" panose="020B0604020202020204" pitchFamily="34" charset="0"/>
                <a:cs typeface="Arial" panose="020B0604020202020204" pitchFamily="34" charset="0"/>
              </a:rPr>
              <a:t>Product features not clearly specified</a:t>
            </a:r>
          </a:p>
          <a:p>
            <a:r>
              <a:rPr lang="en-CA" sz="2400" dirty="0">
                <a:latin typeface="Arial" panose="020B0604020202020204" pitchFamily="34" charset="0"/>
                <a:cs typeface="Arial" panose="020B0604020202020204" pitchFamily="34" charset="0"/>
              </a:rPr>
              <a:t>Competition tends to be limited</a:t>
            </a:r>
          </a:p>
        </p:txBody>
      </p:sp>
      <p:sp>
        <p:nvSpPr>
          <p:cNvPr id="4" name="Text Box 5"/>
          <p:cNvSpPr txBox="1">
            <a:spLocks noChangeArrowheads="1"/>
          </p:cNvSpPr>
          <p:nvPr/>
        </p:nvSpPr>
        <p:spPr bwMode="auto">
          <a:xfrm>
            <a:off x="819150" y="4291974"/>
            <a:ext cx="75057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b="1" dirty="0">
                <a:latin typeface="Arial" charset="0"/>
              </a:rPr>
              <a:t>Strategies</a:t>
            </a:r>
          </a:p>
        </p:txBody>
      </p:sp>
      <p:sp>
        <p:nvSpPr>
          <p:cNvPr id="9" name="Text Box 6"/>
          <p:cNvSpPr txBox="1">
            <a:spLocks noChangeArrowheads="1"/>
          </p:cNvSpPr>
          <p:nvPr/>
        </p:nvSpPr>
        <p:spPr bwMode="auto">
          <a:xfrm>
            <a:off x="628650" y="4884110"/>
            <a:ext cx="7886700" cy="978729"/>
          </a:xfrm>
          <a:prstGeom prst="rect">
            <a:avLst/>
          </a:prstGeom>
          <a:solidFill>
            <a:schemeClr val="bg1">
              <a:lumMod val="75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Times New Roman" charset="0"/>
                <a:ea typeface="ＭＳ Ｐゴシック" charset="0"/>
              </a:defRPr>
            </a:lvl1pPr>
            <a:lvl2pPr marL="342900" indent="-2286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marL="114300" lvl="1" indent="0">
              <a:spcBef>
                <a:spcPct val="40000"/>
              </a:spcBef>
              <a:buClr>
                <a:srgbClr val="FFFFFF"/>
              </a:buClr>
            </a:pPr>
            <a:r>
              <a:rPr lang="en-US" b="1" dirty="0">
                <a:latin typeface="Arial" charset="0"/>
              </a:rPr>
              <a:t>Develop product and get users to try it</a:t>
            </a:r>
          </a:p>
          <a:p>
            <a:pPr marL="114300" lvl="1" indent="0">
              <a:spcBef>
                <a:spcPct val="40000"/>
              </a:spcBef>
              <a:buClr>
                <a:srgbClr val="FFFFFF"/>
              </a:buClr>
            </a:pPr>
            <a:r>
              <a:rPr lang="en-US" b="1" dirty="0">
                <a:latin typeface="Arial" charset="0"/>
              </a:rPr>
              <a:t>Generate exposure so product becomes </a:t>
            </a:r>
            <a:r>
              <a:rPr lang="en-CA" b="1" dirty="0" smtClean="0">
                <a:latin typeface="Arial"/>
              </a:rPr>
              <a:t>“</a:t>
            </a:r>
            <a:r>
              <a:rPr lang="en-US" b="1" dirty="0" smtClean="0">
                <a:latin typeface="Arial" charset="0"/>
              </a:rPr>
              <a:t>standard</a:t>
            </a:r>
            <a:r>
              <a:rPr lang="en-CA" b="1" dirty="0" smtClean="0">
                <a:latin typeface="Arial"/>
              </a:rPr>
              <a:t>”</a:t>
            </a:r>
            <a:endParaRPr lang="en-US" b="1" dirty="0">
              <a:latin typeface="Arial" charset="0"/>
            </a:endParaRPr>
          </a:p>
        </p:txBody>
      </p:sp>
    </p:spTree>
    <p:extLst>
      <p:ext uri="{BB962C8B-B14F-4D97-AF65-F5344CB8AC3E}">
        <p14:creationId xmlns:p14="http://schemas.microsoft.com/office/powerpoint/2010/main" val="24972148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Strategies in the Growth Stage</a:t>
            </a:r>
            <a:endParaRPr lang="en-C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r>
              <a:rPr lang="en-CA" sz="2400" dirty="0">
                <a:latin typeface="Arial" panose="020B0604020202020204" pitchFamily="34" charset="0"/>
                <a:cs typeface="Arial" panose="020B0604020202020204" pitchFamily="34" charset="0"/>
              </a:rPr>
              <a:t>Characterized by strong increases in sales</a:t>
            </a:r>
          </a:p>
          <a:p>
            <a:r>
              <a:rPr lang="en-CA" sz="2400" dirty="0">
                <a:latin typeface="Arial" panose="020B0604020202020204" pitchFamily="34" charset="0"/>
                <a:cs typeface="Arial" panose="020B0604020202020204" pitchFamily="34" charset="0"/>
              </a:rPr>
              <a:t>Attractive to potential competitors</a:t>
            </a:r>
          </a:p>
          <a:p>
            <a:r>
              <a:rPr lang="en-CA" sz="2400" dirty="0">
                <a:latin typeface="Arial" panose="020B0604020202020204" pitchFamily="34" charset="0"/>
                <a:cs typeface="Arial" panose="020B0604020202020204" pitchFamily="34" charset="0"/>
              </a:rPr>
              <a:t>Primary key to success is to build consumer preferences for specific brands</a:t>
            </a:r>
          </a:p>
        </p:txBody>
      </p:sp>
      <p:sp>
        <p:nvSpPr>
          <p:cNvPr id="4" name="Text Box 5"/>
          <p:cNvSpPr txBox="1">
            <a:spLocks noChangeArrowheads="1"/>
          </p:cNvSpPr>
          <p:nvPr/>
        </p:nvSpPr>
        <p:spPr bwMode="auto">
          <a:xfrm>
            <a:off x="819150" y="3987174"/>
            <a:ext cx="75057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b="1" dirty="0">
                <a:latin typeface="Arial" charset="0"/>
              </a:rPr>
              <a:t>Strategies</a:t>
            </a:r>
          </a:p>
        </p:txBody>
      </p:sp>
      <p:sp>
        <p:nvSpPr>
          <p:cNvPr id="9" name="Text Box 6"/>
          <p:cNvSpPr txBox="1">
            <a:spLocks noChangeArrowheads="1"/>
          </p:cNvSpPr>
          <p:nvPr/>
        </p:nvSpPr>
        <p:spPr bwMode="auto">
          <a:xfrm>
            <a:off x="628650" y="4579310"/>
            <a:ext cx="7981950" cy="1495794"/>
          </a:xfrm>
          <a:prstGeom prst="rect">
            <a:avLst/>
          </a:prstGeom>
          <a:solidFill>
            <a:schemeClr val="bg1">
              <a:lumMod val="75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Times New Roman" charset="0"/>
                <a:ea typeface="ＭＳ Ｐゴシック" charset="0"/>
              </a:defRPr>
            </a:lvl1pPr>
            <a:lvl2pPr marL="342900" indent="-2286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marL="114300" lvl="1" indent="0">
              <a:spcBef>
                <a:spcPct val="40000"/>
              </a:spcBef>
              <a:buClr>
                <a:srgbClr val="FFFFFF"/>
              </a:buClr>
            </a:pPr>
            <a:r>
              <a:rPr lang="en-CA" b="1" dirty="0">
                <a:latin typeface="Arial" charset="0"/>
              </a:rPr>
              <a:t>Brand recognition</a:t>
            </a:r>
          </a:p>
          <a:p>
            <a:pPr marL="114300" lvl="1" indent="0">
              <a:spcBef>
                <a:spcPct val="40000"/>
              </a:spcBef>
              <a:buClr>
                <a:srgbClr val="FFFFFF"/>
              </a:buClr>
            </a:pPr>
            <a:r>
              <a:rPr lang="en-CA" b="1" dirty="0">
                <a:latin typeface="Arial" charset="0"/>
              </a:rPr>
              <a:t>Differentiated products</a:t>
            </a:r>
          </a:p>
          <a:p>
            <a:pPr marL="114300" lvl="1" indent="0">
              <a:spcBef>
                <a:spcPct val="40000"/>
              </a:spcBef>
              <a:buClr>
                <a:srgbClr val="FFFFFF"/>
              </a:buClr>
            </a:pPr>
            <a:r>
              <a:rPr lang="en-CA" b="1" dirty="0">
                <a:latin typeface="Arial" charset="0"/>
              </a:rPr>
              <a:t>Financial resources to support value-chain activities</a:t>
            </a:r>
          </a:p>
        </p:txBody>
      </p:sp>
    </p:spTree>
    <p:extLst>
      <p:ext uri="{BB962C8B-B14F-4D97-AF65-F5344CB8AC3E}">
        <p14:creationId xmlns:p14="http://schemas.microsoft.com/office/powerpoint/2010/main" val="41502368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Strategies in the Maturity Stage</a:t>
            </a:r>
            <a:endParaRPr lang="en-C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r>
              <a:rPr lang="en-CA" sz="2400" dirty="0">
                <a:latin typeface="Arial" panose="020B0604020202020204" pitchFamily="34" charset="0"/>
                <a:cs typeface="Arial" panose="020B0604020202020204" pitchFamily="34" charset="0"/>
              </a:rPr>
              <a:t>Aggregate industry demand slows</a:t>
            </a:r>
          </a:p>
          <a:p>
            <a:r>
              <a:rPr lang="en-CA" sz="2400" dirty="0">
                <a:latin typeface="Arial" panose="020B0604020202020204" pitchFamily="34" charset="0"/>
                <a:cs typeface="Arial" panose="020B0604020202020204" pitchFamily="34" charset="0"/>
              </a:rPr>
              <a:t>Market becomes saturated, few new adopters</a:t>
            </a:r>
          </a:p>
          <a:p>
            <a:r>
              <a:rPr lang="en-CA" sz="2400" dirty="0">
                <a:latin typeface="Arial" panose="020B0604020202020204" pitchFamily="34" charset="0"/>
                <a:cs typeface="Arial" panose="020B0604020202020204" pitchFamily="34" charset="0"/>
              </a:rPr>
              <a:t>Direct competition becomes predominant</a:t>
            </a:r>
          </a:p>
          <a:p>
            <a:r>
              <a:rPr lang="en-CA" sz="2400" dirty="0">
                <a:latin typeface="Arial" panose="020B0604020202020204" pitchFamily="34" charset="0"/>
                <a:cs typeface="Arial" panose="020B0604020202020204" pitchFamily="34" charset="0"/>
              </a:rPr>
              <a:t>Marginal competitors begin to exit</a:t>
            </a:r>
          </a:p>
        </p:txBody>
      </p:sp>
      <p:sp>
        <p:nvSpPr>
          <p:cNvPr id="4" name="Text Box 5"/>
          <p:cNvSpPr txBox="1">
            <a:spLocks noChangeArrowheads="1"/>
          </p:cNvSpPr>
          <p:nvPr/>
        </p:nvSpPr>
        <p:spPr bwMode="auto">
          <a:xfrm>
            <a:off x="819150" y="4203074"/>
            <a:ext cx="75057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b="1" dirty="0">
                <a:latin typeface="Arial" charset="0"/>
              </a:rPr>
              <a:t>Strategies</a:t>
            </a:r>
          </a:p>
        </p:txBody>
      </p:sp>
      <p:sp>
        <p:nvSpPr>
          <p:cNvPr id="9" name="Text Box 6"/>
          <p:cNvSpPr txBox="1">
            <a:spLocks noChangeArrowheads="1"/>
          </p:cNvSpPr>
          <p:nvPr/>
        </p:nvSpPr>
        <p:spPr bwMode="auto">
          <a:xfrm>
            <a:off x="628650" y="4795210"/>
            <a:ext cx="7886700" cy="1348061"/>
          </a:xfrm>
          <a:prstGeom prst="rect">
            <a:avLst/>
          </a:prstGeom>
          <a:solidFill>
            <a:schemeClr val="bg1">
              <a:lumMod val="75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Times New Roman" charset="0"/>
                <a:ea typeface="ＭＳ Ｐゴシック" charset="0"/>
              </a:defRPr>
            </a:lvl1pPr>
            <a:lvl2pPr marL="342900" indent="-2286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marL="114300" lvl="1" indent="0">
              <a:spcBef>
                <a:spcPct val="40000"/>
              </a:spcBef>
              <a:buClr>
                <a:srgbClr val="FFFFFF"/>
              </a:buClr>
            </a:pPr>
            <a:r>
              <a:rPr lang="en-CA" b="1" dirty="0">
                <a:latin typeface="Arial" charset="0"/>
              </a:rPr>
              <a:t>Efficient manufacturing operations and process engineering</a:t>
            </a:r>
          </a:p>
          <a:p>
            <a:pPr marL="114300" lvl="1" indent="0">
              <a:spcBef>
                <a:spcPct val="40000"/>
              </a:spcBef>
              <a:buClr>
                <a:srgbClr val="FFFFFF"/>
              </a:buClr>
            </a:pPr>
            <a:r>
              <a:rPr lang="en-CA" b="1" dirty="0">
                <a:latin typeface="Arial" charset="0"/>
              </a:rPr>
              <a:t>Low costs (customers become price sensitive)</a:t>
            </a:r>
          </a:p>
        </p:txBody>
      </p:sp>
    </p:spTree>
    <p:extLst>
      <p:ext uri="{BB962C8B-B14F-4D97-AF65-F5344CB8AC3E}">
        <p14:creationId xmlns:p14="http://schemas.microsoft.com/office/powerpoint/2010/main" val="11890588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Strategies in the Decline Stage</a:t>
            </a:r>
            <a:endParaRPr lang="en-C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r>
              <a:rPr lang="en-CA" sz="2400" dirty="0">
                <a:latin typeface="Arial" panose="020B0604020202020204" pitchFamily="34" charset="0"/>
                <a:cs typeface="Arial" panose="020B0604020202020204" pitchFamily="34" charset="0"/>
              </a:rPr>
              <a:t>Industry sales and profits begin to fall</a:t>
            </a:r>
          </a:p>
          <a:p>
            <a:r>
              <a:rPr lang="en-CA" sz="2400" dirty="0">
                <a:latin typeface="Arial" panose="020B0604020202020204" pitchFamily="34" charset="0"/>
                <a:cs typeface="Arial" panose="020B0604020202020204" pitchFamily="34" charset="0"/>
              </a:rPr>
              <a:t>Strategic options become dependent on the actions of rivals</a:t>
            </a:r>
          </a:p>
        </p:txBody>
      </p:sp>
      <p:sp>
        <p:nvSpPr>
          <p:cNvPr id="4" name="Text Box 5"/>
          <p:cNvSpPr txBox="1">
            <a:spLocks noChangeArrowheads="1"/>
          </p:cNvSpPr>
          <p:nvPr/>
        </p:nvSpPr>
        <p:spPr bwMode="auto">
          <a:xfrm>
            <a:off x="819150" y="4291974"/>
            <a:ext cx="75057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400" b="1" dirty="0">
                <a:latin typeface="Arial" charset="0"/>
              </a:rPr>
              <a:t>Strategies</a:t>
            </a:r>
          </a:p>
        </p:txBody>
      </p:sp>
      <p:sp>
        <p:nvSpPr>
          <p:cNvPr id="9" name="Text Box 6"/>
          <p:cNvSpPr txBox="1">
            <a:spLocks noChangeArrowheads="1"/>
          </p:cNvSpPr>
          <p:nvPr/>
        </p:nvSpPr>
        <p:spPr bwMode="auto">
          <a:xfrm>
            <a:off x="628650" y="4884110"/>
            <a:ext cx="7886700" cy="978729"/>
          </a:xfrm>
          <a:prstGeom prst="rect">
            <a:avLst/>
          </a:prstGeom>
          <a:solidFill>
            <a:schemeClr val="bg1">
              <a:lumMod val="75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Times New Roman" charset="0"/>
                <a:ea typeface="ＭＳ Ｐゴシック" charset="0"/>
              </a:defRPr>
            </a:lvl1pPr>
            <a:lvl2pPr marL="342900" indent="-2286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marL="114300" lvl="1" indent="0">
              <a:spcBef>
                <a:spcPct val="40000"/>
              </a:spcBef>
              <a:buClr>
                <a:srgbClr val="FFFFFF"/>
              </a:buClr>
            </a:pPr>
            <a:r>
              <a:rPr lang="en-US" b="1" dirty="0">
                <a:latin typeface="Arial" charset="0"/>
              </a:rPr>
              <a:t>Maintaining</a:t>
            </a:r>
          </a:p>
          <a:p>
            <a:pPr marL="114300" lvl="1" indent="0">
              <a:spcBef>
                <a:spcPct val="40000"/>
              </a:spcBef>
              <a:buClr>
                <a:srgbClr val="FFFFFF"/>
              </a:buClr>
            </a:pPr>
            <a:r>
              <a:rPr lang="en-US" b="1" dirty="0">
                <a:latin typeface="Arial" charset="0"/>
              </a:rPr>
              <a:t>Exiting the market</a:t>
            </a:r>
          </a:p>
        </p:txBody>
      </p:sp>
      <p:sp>
        <p:nvSpPr>
          <p:cNvPr id="6" name="Text Box 6"/>
          <p:cNvSpPr txBox="1">
            <a:spLocks noChangeArrowheads="1"/>
          </p:cNvSpPr>
          <p:nvPr/>
        </p:nvSpPr>
        <p:spPr bwMode="auto">
          <a:xfrm>
            <a:off x="4927600" y="4884110"/>
            <a:ext cx="3587750" cy="978729"/>
          </a:xfrm>
          <a:prstGeom prst="rect">
            <a:avLst/>
          </a:prstGeom>
          <a:solidFill>
            <a:schemeClr val="bg1">
              <a:lumMod val="75000"/>
            </a:schemeClr>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2400">
                <a:solidFill>
                  <a:schemeClr val="tx1"/>
                </a:solidFill>
                <a:latin typeface="Times New Roman" charset="0"/>
                <a:ea typeface="ＭＳ Ｐゴシック" charset="0"/>
              </a:defRPr>
            </a:lvl1pPr>
            <a:lvl2pPr marL="342900" indent="-228600">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fontAlgn="base">
              <a:spcBef>
                <a:spcPct val="0"/>
              </a:spcBef>
              <a:spcAft>
                <a:spcPct val="0"/>
              </a:spcAft>
              <a:defRPr sz="2400">
                <a:solidFill>
                  <a:schemeClr val="tx1"/>
                </a:solidFill>
                <a:latin typeface="Times New Roman" charset="0"/>
                <a:ea typeface="ＭＳ Ｐゴシック" charset="0"/>
              </a:defRPr>
            </a:lvl6pPr>
            <a:lvl7pPr fontAlgn="base">
              <a:spcBef>
                <a:spcPct val="0"/>
              </a:spcBef>
              <a:spcAft>
                <a:spcPct val="0"/>
              </a:spcAft>
              <a:defRPr sz="2400">
                <a:solidFill>
                  <a:schemeClr val="tx1"/>
                </a:solidFill>
                <a:latin typeface="Times New Roman" charset="0"/>
                <a:ea typeface="ＭＳ Ｐゴシック" charset="0"/>
              </a:defRPr>
            </a:lvl7pPr>
            <a:lvl8pPr fontAlgn="base">
              <a:spcBef>
                <a:spcPct val="0"/>
              </a:spcBef>
              <a:spcAft>
                <a:spcPct val="0"/>
              </a:spcAft>
              <a:defRPr sz="2400">
                <a:solidFill>
                  <a:schemeClr val="tx1"/>
                </a:solidFill>
                <a:latin typeface="Times New Roman" charset="0"/>
                <a:ea typeface="ＭＳ Ｐゴシック" charset="0"/>
              </a:defRPr>
            </a:lvl8pPr>
            <a:lvl9pPr fontAlgn="base">
              <a:spcBef>
                <a:spcPct val="0"/>
              </a:spcBef>
              <a:spcAft>
                <a:spcPct val="0"/>
              </a:spcAft>
              <a:defRPr sz="2400">
                <a:solidFill>
                  <a:schemeClr val="tx1"/>
                </a:solidFill>
                <a:latin typeface="Times New Roman" charset="0"/>
                <a:ea typeface="ＭＳ Ｐゴシック" charset="0"/>
              </a:defRPr>
            </a:lvl9pPr>
          </a:lstStyle>
          <a:p>
            <a:pPr marL="114300" lvl="1" indent="0">
              <a:spcBef>
                <a:spcPct val="40000"/>
              </a:spcBef>
              <a:buClr>
                <a:srgbClr val="FFFFFF"/>
              </a:buClr>
            </a:pPr>
            <a:r>
              <a:rPr lang="en-US" b="1" dirty="0">
                <a:latin typeface="Arial" charset="0"/>
              </a:rPr>
              <a:t>Harvesting</a:t>
            </a:r>
          </a:p>
          <a:p>
            <a:pPr marL="114300" lvl="1" indent="0">
              <a:spcBef>
                <a:spcPct val="40000"/>
              </a:spcBef>
              <a:buClr>
                <a:srgbClr val="FFFFFF"/>
              </a:buClr>
            </a:pPr>
            <a:r>
              <a:rPr lang="en-US" b="1" dirty="0">
                <a:latin typeface="Arial" charset="0"/>
              </a:rPr>
              <a:t>Consolidation</a:t>
            </a:r>
          </a:p>
        </p:txBody>
      </p:sp>
    </p:spTree>
    <p:extLst>
      <p:ext uri="{BB962C8B-B14F-4D97-AF65-F5344CB8AC3E}">
        <p14:creationId xmlns:p14="http://schemas.microsoft.com/office/powerpoint/2010/main" val="30502868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Generic business strategies in  clothing industry?</a:t>
            </a:r>
          </a:p>
        </p:txBody>
      </p:sp>
      <p:sp>
        <p:nvSpPr>
          <p:cNvPr id="3" name="Content Placeholder 2"/>
          <p:cNvSpPr>
            <a:spLocks noGrp="1"/>
          </p:cNvSpPr>
          <p:nvPr>
            <p:ph idx="1"/>
          </p:nvPr>
        </p:nvSpPr>
        <p:spPr/>
        <p:txBody>
          <a:bodyPr>
            <a:noAutofit/>
          </a:bodyPr>
          <a:lstStyle/>
          <a:p>
            <a:pPr marL="457200" indent="-457200">
              <a:buFont typeface="+mj-lt"/>
              <a:buAutoNum type="arabicPeriod"/>
            </a:pPr>
            <a:r>
              <a:rPr lang="en-CA" sz="2400" dirty="0">
                <a:latin typeface="Arial" panose="020B0604020202020204" pitchFamily="34" charset="0"/>
                <a:cs typeface="Arial" panose="020B0604020202020204" pitchFamily="34" charset="0"/>
              </a:rPr>
              <a:t>Cost leadership strategy </a:t>
            </a:r>
          </a:p>
          <a:p>
            <a:pPr lvl="1"/>
            <a:r>
              <a:rPr lang="en-CA" sz="2000" dirty="0">
                <a:latin typeface="Arial" panose="020B0604020202020204" pitchFamily="34" charset="0"/>
                <a:cs typeface="Arial" panose="020B0604020202020204" pitchFamily="34" charset="0"/>
              </a:rPr>
              <a:t>provide clothing at low prices with basic </a:t>
            </a:r>
            <a:r>
              <a:rPr lang="en-CA" sz="2000" dirty="0" smtClean="0">
                <a:latin typeface="Arial" panose="020B0604020202020204" pitchFamily="34" charset="0"/>
                <a:cs typeface="Arial" panose="020B0604020202020204" pitchFamily="34" charset="0"/>
              </a:rPr>
              <a:t>designs</a:t>
            </a:r>
            <a:endParaRPr lang="en-CA" sz="2400" dirty="0">
              <a:latin typeface="Arial" panose="020B0604020202020204" pitchFamily="34" charset="0"/>
              <a:cs typeface="Arial" panose="020B0604020202020204" pitchFamily="34" charset="0"/>
            </a:endParaRPr>
          </a:p>
          <a:p>
            <a:pPr marL="457200" indent="-457200">
              <a:buFont typeface="+mj-lt"/>
              <a:buAutoNum type="arabicPeriod"/>
            </a:pPr>
            <a:r>
              <a:rPr lang="en-CA" sz="2400" dirty="0">
                <a:latin typeface="Arial" panose="020B0604020202020204" pitchFamily="34" charset="0"/>
                <a:cs typeface="Arial" panose="020B0604020202020204" pitchFamily="34" charset="0"/>
              </a:rPr>
              <a:t>Differentiation strategy </a:t>
            </a:r>
          </a:p>
          <a:p>
            <a:pPr lvl="1"/>
            <a:r>
              <a:rPr lang="en-CA" sz="2000" dirty="0">
                <a:latin typeface="Arial" panose="020B0604020202020204" pitchFamily="34" charset="0"/>
                <a:cs typeface="Arial" panose="020B0604020202020204" pitchFamily="34" charset="0"/>
              </a:rPr>
              <a:t>provide clothes created by well-acclaimed designers, high quality, high </a:t>
            </a:r>
            <a:r>
              <a:rPr lang="en-CA" sz="2000" dirty="0" smtClean="0">
                <a:latin typeface="Arial" panose="020B0604020202020204" pitchFamily="34" charset="0"/>
                <a:cs typeface="Arial" panose="020B0604020202020204" pitchFamily="34" charset="0"/>
              </a:rPr>
              <a:t>price</a:t>
            </a:r>
            <a:endParaRPr lang="en-CA" sz="2400" dirty="0">
              <a:latin typeface="Arial" panose="020B0604020202020204" pitchFamily="34" charset="0"/>
              <a:cs typeface="Arial" panose="020B0604020202020204" pitchFamily="34" charset="0"/>
            </a:endParaRPr>
          </a:p>
          <a:p>
            <a:pPr marL="457200" indent="-457200">
              <a:buFont typeface="+mj-lt"/>
              <a:buAutoNum type="arabicPeriod"/>
            </a:pPr>
            <a:r>
              <a:rPr lang="en-CA" sz="2400" dirty="0">
                <a:latin typeface="Arial" panose="020B0604020202020204" pitchFamily="34" charset="0"/>
                <a:cs typeface="Arial" panose="020B0604020202020204" pitchFamily="34" charset="0"/>
              </a:rPr>
              <a:t>Focused cost leadership strategy </a:t>
            </a:r>
          </a:p>
          <a:p>
            <a:pPr lvl="1"/>
            <a:r>
              <a:rPr lang="en-CA" sz="2000" dirty="0">
                <a:latin typeface="Arial" panose="020B0604020202020204" pitchFamily="34" charset="0"/>
                <a:cs typeface="Arial" panose="020B0604020202020204" pitchFamily="34" charset="0"/>
              </a:rPr>
              <a:t>Competing on price but narrow market – i.e. </a:t>
            </a:r>
            <a:r>
              <a:rPr lang="en-CA" sz="2000" dirty="0" smtClean="0">
                <a:latin typeface="Arial" panose="020B0604020202020204" pitchFamily="34" charset="0"/>
                <a:cs typeface="Arial" panose="020B0604020202020204" pitchFamily="34" charset="0"/>
              </a:rPr>
              <a:t>safety</a:t>
            </a:r>
            <a:endParaRPr lang="en-CA" sz="2400" dirty="0">
              <a:latin typeface="Arial" panose="020B0604020202020204" pitchFamily="34" charset="0"/>
              <a:cs typeface="Arial" panose="020B0604020202020204" pitchFamily="34" charset="0"/>
            </a:endParaRPr>
          </a:p>
          <a:p>
            <a:pPr marL="457200" indent="-457200">
              <a:buFont typeface="+mj-lt"/>
              <a:buAutoNum type="arabicPeriod"/>
            </a:pPr>
            <a:r>
              <a:rPr lang="en-CA" sz="2400" dirty="0">
                <a:latin typeface="Arial" panose="020B0604020202020204" pitchFamily="34" charset="0"/>
                <a:cs typeface="Arial" panose="020B0604020202020204" pitchFamily="34" charset="0"/>
              </a:rPr>
              <a:t>Focused differentiating strategy </a:t>
            </a:r>
          </a:p>
          <a:p>
            <a:pPr lvl="1"/>
            <a:r>
              <a:rPr lang="en-CA" sz="2000" dirty="0">
                <a:latin typeface="Arial" panose="020B0604020202020204" pitchFamily="34" charset="0"/>
                <a:cs typeface="Arial" panose="020B0604020202020204" pitchFamily="34" charset="0"/>
              </a:rPr>
              <a:t>unique features fulfill demands of narrow market – </a:t>
            </a:r>
            <a:r>
              <a:rPr lang="en-CA" sz="2000" dirty="0" smtClean="0">
                <a:latin typeface="Arial" panose="020B0604020202020204" pitchFamily="34" charset="0"/>
                <a:cs typeface="Arial" panose="020B0604020202020204" pitchFamily="34" charset="0"/>
              </a:rPr>
              <a:t>biking</a:t>
            </a:r>
            <a:endParaRPr lang="en-CA" sz="2400" dirty="0">
              <a:latin typeface="Arial" panose="020B0604020202020204" pitchFamily="34" charset="0"/>
              <a:cs typeface="Arial" panose="020B0604020202020204" pitchFamily="34" charset="0"/>
            </a:endParaRPr>
          </a:p>
          <a:p>
            <a:pPr marL="457200" indent="-457200">
              <a:buFont typeface="+mj-lt"/>
              <a:buAutoNum type="arabicPeriod"/>
            </a:pPr>
            <a:r>
              <a:rPr lang="en-CA" sz="2400" dirty="0">
                <a:latin typeface="Arial" panose="020B0604020202020204" pitchFamily="34" charset="0"/>
                <a:cs typeface="Arial" panose="020B0604020202020204" pitchFamily="34" charset="0"/>
              </a:rPr>
              <a:t>Best Cost strategy</a:t>
            </a:r>
          </a:p>
          <a:p>
            <a:pPr lvl="1"/>
            <a:r>
              <a:rPr lang="en-CA" sz="2000" dirty="0">
                <a:latin typeface="Arial" panose="020B0604020202020204" pitchFamily="34" charset="0"/>
                <a:cs typeface="Arial" panose="020B0604020202020204" pitchFamily="34" charset="0"/>
              </a:rPr>
              <a:t>Firms charge relatively low prices &amp; still offer substantial differentiation valued by consumers</a:t>
            </a:r>
          </a:p>
          <a:p>
            <a:pPr marL="457200" indent="-457200">
              <a:buFont typeface="+mj-lt"/>
              <a:buAutoNum type="arabicPeriod"/>
            </a:pPr>
            <a:endParaRPr lang="en-CA" sz="2400" dirty="0">
              <a:latin typeface="Arial" panose="020B0604020202020204" pitchFamily="34" charset="0"/>
              <a:cs typeface="Arial" panose="020B0604020202020204" pitchFamily="34" charset="0"/>
            </a:endParaRPr>
          </a:p>
          <a:p>
            <a:pPr marL="457200" indent="-457200">
              <a:buFont typeface="+mj-lt"/>
              <a:buAutoNum type="arabicPeriod"/>
            </a:pPr>
            <a:endParaRPr lang="en-CA" sz="2400" dirty="0">
              <a:latin typeface="Arial" panose="020B0604020202020204" pitchFamily="34" charset="0"/>
              <a:cs typeface="Arial" panose="020B0604020202020204" pitchFamily="34" charset="0"/>
            </a:endParaRPr>
          </a:p>
          <a:p>
            <a:pPr marL="457200" indent="-457200">
              <a:buFont typeface="+mj-lt"/>
              <a:buAutoNum type="arabicPeriod"/>
            </a:pPr>
            <a:endParaRPr lang="en-CA" sz="2400" dirty="0">
              <a:latin typeface="Arial" panose="020B0604020202020204" pitchFamily="34" charset="0"/>
              <a:cs typeface="Arial" panose="020B0604020202020204" pitchFamily="34" charset="0"/>
            </a:endParaRPr>
          </a:p>
          <a:p>
            <a:pPr marL="457200" indent="-457200">
              <a:buFont typeface="+mj-lt"/>
              <a:buAutoNum type="arabicPeriod"/>
            </a:pPr>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02310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The Best Online Firm</a:t>
            </a:r>
            <a:br>
              <a:rPr lang="en-CA" dirty="0">
                <a:latin typeface="Arial" panose="020B0604020202020204" pitchFamily="34" charset="0"/>
                <a:cs typeface="Arial" panose="020B0604020202020204" pitchFamily="34" charset="0"/>
              </a:rPr>
            </a:br>
            <a:r>
              <a:rPr lang="en-CA" sz="2400" dirty="0">
                <a:latin typeface="Arial" panose="020B0604020202020204" pitchFamily="34" charset="0"/>
                <a:cs typeface="Arial" panose="020B0604020202020204" pitchFamily="34" charset="0"/>
              </a:rPr>
              <a:t>(StellaService.com)</a:t>
            </a:r>
            <a:endParaRPr lang="en-CA" sz="1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457200" indent="-457200">
              <a:buFont typeface="+mj-lt"/>
              <a:buAutoNum type="arabicPeriod"/>
            </a:pPr>
            <a:r>
              <a:rPr lang="en-CA" sz="2400" b="1" dirty="0" smtClean="0">
                <a:latin typeface="Arial" panose="020B0604020202020204" pitchFamily="34" charset="0"/>
                <a:cs typeface="Arial" panose="020B0604020202020204" pitchFamily="34" charset="0"/>
              </a:rPr>
              <a:t>They </a:t>
            </a:r>
            <a:r>
              <a:rPr lang="en-CA" sz="2400" b="1" dirty="0">
                <a:latin typeface="Arial" panose="020B0604020202020204" pitchFamily="34" charset="0"/>
                <a:cs typeface="Arial" panose="020B0604020202020204" pitchFamily="34" charset="0"/>
              </a:rPr>
              <a:t>make sure customers can reach a human being easily: </a:t>
            </a:r>
            <a:r>
              <a:rPr lang="en-CA" sz="2400" dirty="0">
                <a:latin typeface="Arial" panose="020B0604020202020204" pitchFamily="34" charset="0"/>
                <a:cs typeface="Arial" panose="020B0604020202020204" pitchFamily="34" charset="0"/>
              </a:rPr>
              <a:t>How easily? The average time to a live agent for the highest-rated subset of the 100 companies is 23 seconds. Not minutes, seconds</a:t>
            </a:r>
            <a:r>
              <a:rPr lang="en-CA" sz="2400" dirty="0" smtClean="0">
                <a:latin typeface="Arial" panose="020B0604020202020204" pitchFamily="34" charset="0"/>
                <a:cs typeface="Arial" panose="020B0604020202020204" pitchFamily="34" charset="0"/>
              </a:rPr>
              <a:t>.</a:t>
            </a:r>
            <a:endParaRPr lang="en-CA" sz="2400" dirty="0">
              <a:latin typeface="Arial" panose="020B0604020202020204" pitchFamily="34" charset="0"/>
              <a:cs typeface="Arial" panose="020B0604020202020204" pitchFamily="34" charset="0"/>
            </a:endParaRPr>
          </a:p>
          <a:p>
            <a:pPr marL="457200" indent="-457200">
              <a:buFont typeface="+mj-lt"/>
              <a:buAutoNum type="arabicPeriod"/>
            </a:pPr>
            <a:r>
              <a:rPr lang="en-CA" sz="2400" b="1" dirty="0" smtClean="0">
                <a:latin typeface="Arial" panose="020B0604020202020204" pitchFamily="34" charset="0"/>
                <a:cs typeface="Arial" panose="020B0604020202020204" pitchFamily="34" charset="0"/>
              </a:rPr>
              <a:t>They </a:t>
            </a:r>
            <a:r>
              <a:rPr lang="en-CA" sz="2400" b="1" dirty="0">
                <a:latin typeface="Arial" panose="020B0604020202020204" pitchFamily="34" charset="0"/>
                <a:cs typeface="Arial" panose="020B0604020202020204" pitchFamily="34" charset="0"/>
              </a:rPr>
              <a:t>respond to inbound messages with lightning speed:</a:t>
            </a:r>
            <a:r>
              <a:rPr lang="en-CA" sz="2400" dirty="0">
                <a:latin typeface="Arial" panose="020B0604020202020204" pitchFamily="34" charset="0"/>
                <a:cs typeface="Arial" panose="020B0604020202020204" pitchFamily="34" charset="0"/>
              </a:rPr>
              <a:t> Average time to reply to an email for the best companies is 1 hour and 24 minutes. "We'll make every effort to respond to you within 24-48 hours" definitely doesn't cut it.</a:t>
            </a:r>
          </a:p>
          <a:p>
            <a:pPr marL="457200" indent="-457200">
              <a:buFont typeface="+mj-lt"/>
              <a:buAutoNum type="arabicPeriod"/>
            </a:pPr>
            <a:endParaRPr lang="en-C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1271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The Best Online Firm</a:t>
            </a:r>
            <a:br>
              <a:rPr lang="en-CA" dirty="0">
                <a:latin typeface="Arial" panose="020B0604020202020204" pitchFamily="34" charset="0"/>
                <a:cs typeface="Arial" panose="020B0604020202020204" pitchFamily="34" charset="0"/>
              </a:rPr>
            </a:br>
            <a:r>
              <a:rPr lang="en-CA" sz="2400" dirty="0">
                <a:latin typeface="Arial" panose="020B0604020202020204" pitchFamily="34" charset="0"/>
                <a:cs typeface="Arial" panose="020B0604020202020204" pitchFamily="34" charset="0"/>
              </a:rPr>
              <a:t>(StellaService.com)</a:t>
            </a:r>
            <a:endParaRPr lang="en-CA" sz="1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457200" indent="-457200">
              <a:buFont typeface="+mj-lt"/>
              <a:buAutoNum type="arabicPeriod" startAt="3"/>
            </a:pPr>
            <a:r>
              <a:rPr lang="en-CA" sz="2400" b="1" dirty="0" smtClean="0">
                <a:latin typeface="Arial" panose="020B0604020202020204" pitchFamily="34" charset="0"/>
                <a:cs typeface="Arial" panose="020B0604020202020204" pitchFamily="34" charset="0"/>
              </a:rPr>
              <a:t>They </a:t>
            </a:r>
            <a:r>
              <a:rPr lang="en-CA" sz="2400" b="1" dirty="0">
                <a:latin typeface="Arial" panose="020B0604020202020204" pitchFamily="34" charset="0"/>
                <a:cs typeface="Arial" panose="020B0604020202020204" pitchFamily="34" charset="0"/>
              </a:rPr>
              <a:t>ship crazy fast: </a:t>
            </a:r>
            <a:r>
              <a:rPr lang="en-CA" sz="2400" dirty="0">
                <a:latin typeface="Arial" panose="020B0604020202020204" pitchFamily="34" charset="0"/>
                <a:cs typeface="Arial" panose="020B0604020202020204" pitchFamily="34" charset="0"/>
              </a:rPr>
              <a:t>Average delivery time is </a:t>
            </a:r>
            <a:r>
              <a:rPr lang="en-CA" sz="2400" dirty="0" err="1">
                <a:latin typeface="Arial" panose="020B0604020202020204" pitchFamily="34" charset="0"/>
                <a:cs typeface="Arial" panose="020B0604020202020204" pitchFamily="34" charset="0"/>
              </a:rPr>
              <a:t>is</a:t>
            </a:r>
            <a:r>
              <a:rPr lang="en-CA" sz="2400" dirty="0">
                <a:latin typeface="Arial" panose="020B0604020202020204" pitchFamily="34" charset="0"/>
                <a:cs typeface="Arial" panose="020B0604020202020204" pitchFamily="34" charset="0"/>
              </a:rPr>
              <a:t> less than 2 days from order to receipt. Before you say "give me a break, we can't do that," the stat is presumably skewed by Amazon Prime &amp; </a:t>
            </a:r>
            <a:r>
              <a:rPr lang="en-CA" sz="2400" dirty="0" err="1">
                <a:latin typeface="Arial" panose="020B0604020202020204" pitchFamily="34" charset="0"/>
                <a:cs typeface="Arial" panose="020B0604020202020204" pitchFamily="34" charset="0"/>
              </a:rPr>
              <a:t>Zappos</a:t>
            </a:r>
            <a:r>
              <a:rPr lang="en-CA" sz="2400" dirty="0">
                <a:latin typeface="Arial" panose="020B0604020202020204" pitchFamily="34" charset="0"/>
                <a:cs typeface="Arial" panose="020B0604020202020204" pitchFamily="34" charset="0"/>
              </a:rPr>
              <a:t>' legendary free overnight delivery. Clearly many, if not most of us can't afford this, so a few more days isn’t critical, But the best companies stress the critical need for maximum speed.</a:t>
            </a:r>
          </a:p>
          <a:p>
            <a:pPr marL="457200" indent="-457200">
              <a:buFont typeface="+mj-lt"/>
              <a:buAutoNum type="arabicPeriod" startAt="3"/>
            </a:pPr>
            <a:r>
              <a:rPr lang="en-CA" sz="2400" b="1" dirty="0" smtClean="0">
                <a:latin typeface="Arial" panose="020B0604020202020204" pitchFamily="34" charset="0"/>
                <a:cs typeface="Arial" panose="020B0604020202020204" pitchFamily="34" charset="0"/>
              </a:rPr>
              <a:t>They </a:t>
            </a:r>
            <a:r>
              <a:rPr lang="en-CA" sz="2400" b="1" dirty="0">
                <a:latin typeface="Arial" panose="020B0604020202020204" pitchFamily="34" charset="0"/>
                <a:cs typeface="Arial" panose="020B0604020202020204" pitchFamily="34" charset="0"/>
              </a:rPr>
              <a:t>give money back as quickly as they take it: </a:t>
            </a:r>
            <a:r>
              <a:rPr lang="en-CA" sz="2400" dirty="0">
                <a:latin typeface="Arial" panose="020B0604020202020204" pitchFamily="34" charset="0"/>
                <a:cs typeface="Arial" panose="020B0604020202020204" pitchFamily="34" charset="0"/>
              </a:rPr>
              <a:t>Among the peak performers, the average time from return initiation to processed refund is three days. Customers don't want to wait for their money any more than they want to wait for their orders.</a:t>
            </a:r>
          </a:p>
        </p:txBody>
      </p:sp>
    </p:spTree>
    <p:extLst>
      <p:ext uri="{BB962C8B-B14F-4D97-AF65-F5344CB8AC3E}">
        <p14:creationId xmlns:p14="http://schemas.microsoft.com/office/powerpoint/2010/main" val="32038897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latin typeface="Arial" panose="020B0604020202020204" pitchFamily="34" charset="0"/>
                <a:cs typeface="Arial" panose="020B0604020202020204" pitchFamily="34" charset="0"/>
              </a:rPr>
              <a:t>In Conclusion,</a:t>
            </a:r>
            <a:endParaRPr lang="en-CA"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buNone/>
            </a:pPr>
            <a:r>
              <a:rPr lang="en-CA" sz="2000" dirty="0">
                <a:latin typeface="Arial" panose="020B0604020202020204" pitchFamily="34" charset="0"/>
                <a:cs typeface="Arial" panose="020B0604020202020204" pitchFamily="34" charset="0"/>
              </a:rPr>
              <a:t>This chapter explained generic business-level strategies including low-cost, differentiation, or a broad or narrow market focus strategy</a:t>
            </a:r>
          </a:p>
          <a:p>
            <a:pPr marL="0" indent="0">
              <a:buNone/>
            </a:pPr>
            <a:r>
              <a:rPr lang="en-CA" sz="2000" dirty="0">
                <a:latin typeface="Arial" panose="020B0604020202020204" pitchFamily="34" charset="0"/>
                <a:cs typeface="Arial" panose="020B0604020202020204" pitchFamily="34" charset="0"/>
              </a:rPr>
              <a:t>Perhaps the best strategy, best cost, occurs when firms can offer relatively low prices while still managing to differentiate  goods or services</a:t>
            </a:r>
          </a:p>
          <a:p>
            <a:pPr marL="0" indent="0">
              <a:buNone/>
            </a:pPr>
            <a:r>
              <a:rPr lang="en-CA" sz="2000" dirty="0">
                <a:latin typeface="Arial" panose="020B0604020202020204" pitchFamily="34" charset="0"/>
                <a:cs typeface="Arial" panose="020B0604020202020204" pitchFamily="34" charset="0"/>
              </a:rPr>
              <a:t>Between Globalization and Internet, competition continues to increase, which suggests that consistently sticking to their strategy is a good predictor of firm success</a:t>
            </a:r>
          </a:p>
          <a:p>
            <a:pPr marL="0" indent="0">
              <a:buNone/>
            </a:pPr>
            <a:r>
              <a:rPr lang="en-CA" sz="2000" dirty="0">
                <a:latin typeface="Arial" panose="020B0604020202020204" pitchFamily="34" charset="0"/>
                <a:cs typeface="Arial" panose="020B0604020202020204" pitchFamily="34" charset="0"/>
              </a:rPr>
              <a:t>Whatever the strategy, avoid being “stuck in the middle” by not offering sufficiently unique features or competitive prices</a:t>
            </a:r>
          </a:p>
        </p:txBody>
      </p:sp>
    </p:spTree>
    <p:extLst>
      <p:ext uri="{BB962C8B-B14F-4D97-AF65-F5344CB8AC3E}">
        <p14:creationId xmlns:p14="http://schemas.microsoft.com/office/powerpoint/2010/main" val="3444099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Arial" panose="020B0604020202020204" pitchFamily="34" charset="0"/>
                <a:cs typeface="Arial" panose="020B0604020202020204" pitchFamily="34" charset="0"/>
              </a:rPr>
              <a:t>Strategies</a:t>
            </a:r>
          </a:p>
        </p:txBody>
      </p:sp>
      <p:sp>
        <p:nvSpPr>
          <p:cNvPr id="3" name="Content Placeholder 2"/>
          <p:cNvSpPr>
            <a:spLocks noGrp="1"/>
          </p:cNvSpPr>
          <p:nvPr>
            <p:ph idx="1"/>
          </p:nvPr>
        </p:nvSpPr>
        <p:spPr/>
        <p:txBody>
          <a:bodyPr>
            <a:noAutofit/>
          </a:bodyPr>
          <a:lstStyle/>
          <a:p>
            <a:pPr marL="0" indent="0">
              <a:buNone/>
            </a:pPr>
            <a:r>
              <a:rPr lang="en-CA" sz="2400" dirty="0">
                <a:latin typeface="Arial" panose="020B0604020202020204" pitchFamily="34" charset="0"/>
                <a:cs typeface="Arial" panose="020B0604020202020204" pitchFamily="34" charset="0"/>
              </a:rPr>
              <a:t>Strategy - a road map of the actions an entrepreneur draws up to achieve a company’s mission, goals, and objectives.  It is the company’s game plan for gaining a competitive advantage.</a:t>
            </a:r>
          </a:p>
          <a:p>
            <a:r>
              <a:rPr lang="en-CA" sz="2400" dirty="0">
                <a:latin typeface="Arial" panose="020B0604020202020204" pitchFamily="34" charset="0"/>
                <a:cs typeface="Arial" panose="020B0604020202020204" pitchFamily="34" charset="0"/>
              </a:rPr>
              <a:t>Three basic strategies:</a:t>
            </a:r>
          </a:p>
        </p:txBody>
      </p:sp>
      <p:grpSp>
        <p:nvGrpSpPr>
          <p:cNvPr id="10" name="Group 9"/>
          <p:cNvGrpSpPr/>
          <p:nvPr/>
        </p:nvGrpSpPr>
        <p:grpSpPr>
          <a:xfrm>
            <a:off x="1520292" y="3835399"/>
            <a:ext cx="5550784" cy="2234858"/>
            <a:chOff x="1041400" y="3379257"/>
            <a:chExt cx="6855176" cy="2760033"/>
          </a:xfrm>
        </p:grpSpPr>
        <p:grpSp>
          <p:nvGrpSpPr>
            <p:cNvPr id="4" name="Group 4"/>
            <p:cNvGrpSpPr>
              <a:grpSpLocks/>
            </p:cNvGrpSpPr>
            <p:nvPr/>
          </p:nvGrpSpPr>
          <p:grpSpPr bwMode="auto">
            <a:xfrm>
              <a:off x="1041400" y="3496734"/>
              <a:ext cx="4041775" cy="2616200"/>
              <a:chOff x="1196" y="2208"/>
              <a:chExt cx="2546" cy="1648"/>
            </a:xfrm>
          </p:grpSpPr>
          <p:pic>
            <p:nvPicPr>
              <p:cNvPr id="5" name="Picture 5"/>
              <p:cNvPicPr>
                <a:picLocks noChangeArrowheads="1"/>
              </p:cNvPicPr>
              <p:nvPr/>
            </p:nvPicPr>
            <p:blipFill>
              <a:blip r:embed="rId3" cstate="email">
                <a:extLst>
                  <a:ext uri="{28A0092B-C50C-407E-A947-70E740481C1C}">
                    <a14:useLocalDpi xmlns:a14="http://schemas.microsoft.com/office/drawing/2010/main"/>
                  </a:ext>
                </a:extLst>
              </a:blip>
              <a:srcRect l="14236" t="11844" r="6450" b="11003"/>
              <a:stretch>
                <a:fillRect/>
              </a:stretch>
            </p:blipFill>
            <p:spPr bwMode="auto">
              <a:xfrm>
                <a:off x="1196" y="2208"/>
                <a:ext cx="2546" cy="16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6" name="Rectangle 6"/>
              <p:cNvSpPr>
                <a:spLocks noChangeArrowheads="1"/>
              </p:cNvSpPr>
              <p:nvPr/>
            </p:nvSpPr>
            <p:spPr bwMode="auto">
              <a:xfrm>
                <a:off x="1383" y="2842"/>
                <a:ext cx="1035" cy="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spAutoFit/>
              </a:bodyPr>
              <a:lstStyle/>
              <a:p>
                <a:pPr eaLnBrk="0" hangingPunct="0"/>
                <a:r>
                  <a:rPr lang="en-US" sz="2800" b="1" dirty="0">
                    <a:solidFill>
                      <a:schemeClr val="bg2"/>
                    </a:solidFill>
                  </a:rPr>
                  <a:t>Strategy?</a:t>
                </a:r>
              </a:p>
            </p:txBody>
          </p:sp>
        </p:grpSp>
        <p:sp>
          <p:nvSpPr>
            <p:cNvPr id="7" name="Rectangle 7"/>
            <p:cNvSpPr>
              <a:spLocks noChangeArrowheads="1"/>
            </p:cNvSpPr>
            <p:nvPr/>
          </p:nvSpPr>
          <p:spPr bwMode="auto">
            <a:xfrm>
              <a:off x="4788427" y="3379257"/>
              <a:ext cx="2606675" cy="490965"/>
            </a:xfrm>
            <a:prstGeom prst="rect">
              <a:avLst/>
            </a:prstGeom>
            <a:solidFill>
              <a:schemeClr val="tx1"/>
            </a:solidFill>
            <a:ln w="12700">
              <a:solidFill>
                <a:schemeClr val="bg2"/>
              </a:solidFill>
              <a:miter lim="800000"/>
              <a:headEnd/>
              <a:tailEnd/>
            </a:ln>
            <a:effectLst>
              <a:outerShdw blurRad="63500" dist="107763" dir="2700000" algn="ctr" rotWithShape="0">
                <a:schemeClr val="bg2">
                  <a:alpha val="74998"/>
                </a:schemeClr>
              </a:outerShdw>
            </a:effectLst>
          </p:spPr>
          <p:txBody>
            <a:bodyPr lIns="90488" tIns="44450" rIns="90488" bIns="44450">
              <a:spAutoFit/>
            </a:bodyPr>
            <a:lstStyle/>
            <a:p>
              <a:pPr algn="ctr" eaLnBrk="0" hangingPunct="0"/>
              <a:r>
                <a:rPr lang="en-US" sz="2000" b="1" dirty="0">
                  <a:solidFill>
                    <a:schemeClr val="bg2"/>
                  </a:solidFill>
                </a:rPr>
                <a:t>Cost leadership</a:t>
              </a:r>
            </a:p>
          </p:txBody>
        </p:sp>
        <p:sp>
          <p:nvSpPr>
            <p:cNvPr id="8" name="Rectangle 8"/>
            <p:cNvSpPr>
              <a:spLocks noChangeArrowheads="1"/>
            </p:cNvSpPr>
            <p:nvPr/>
          </p:nvSpPr>
          <p:spPr bwMode="auto">
            <a:xfrm>
              <a:off x="5056539" y="4508146"/>
              <a:ext cx="2840037" cy="490965"/>
            </a:xfrm>
            <a:prstGeom prst="rect">
              <a:avLst/>
            </a:prstGeom>
            <a:solidFill>
              <a:schemeClr val="tx1"/>
            </a:solidFill>
            <a:ln w="12700">
              <a:solidFill>
                <a:schemeClr val="bg2"/>
              </a:solidFill>
              <a:miter lim="800000"/>
              <a:headEnd/>
              <a:tailEnd/>
            </a:ln>
            <a:effectLst>
              <a:outerShdw blurRad="63500" dist="107763" dir="2700000" algn="ctr" rotWithShape="0">
                <a:schemeClr val="bg2">
                  <a:alpha val="74998"/>
                </a:schemeClr>
              </a:outerShdw>
            </a:effectLst>
          </p:spPr>
          <p:txBody>
            <a:bodyPr wrap="square" lIns="90488" tIns="44450" rIns="90488" bIns="44450">
              <a:spAutoFit/>
            </a:bodyPr>
            <a:lstStyle/>
            <a:p>
              <a:pPr algn="ctr" eaLnBrk="0" hangingPunct="0"/>
              <a:r>
                <a:rPr lang="en-US" sz="2000" b="1" dirty="0">
                  <a:solidFill>
                    <a:schemeClr val="bg2"/>
                  </a:solidFill>
                </a:rPr>
                <a:t>Differentiation</a:t>
              </a:r>
            </a:p>
          </p:txBody>
        </p:sp>
        <p:sp>
          <p:nvSpPr>
            <p:cNvPr id="9" name="Rectangle 9"/>
            <p:cNvSpPr>
              <a:spLocks noChangeArrowheads="1"/>
            </p:cNvSpPr>
            <p:nvPr/>
          </p:nvSpPr>
          <p:spPr bwMode="auto">
            <a:xfrm>
              <a:off x="4737628" y="5648325"/>
              <a:ext cx="2606675" cy="490965"/>
            </a:xfrm>
            <a:prstGeom prst="rect">
              <a:avLst/>
            </a:prstGeom>
            <a:solidFill>
              <a:schemeClr val="tx1"/>
            </a:solidFill>
            <a:ln w="12700">
              <a:solidFill>
                <a:schemeClr val="bg2"/>
              </a:solidFill>
              <a:miter lim="800000"/>
              <a:headEnd/>
              <a:tailEnd/>
            </a:ln>
            <a:effectLst>
              <a:outerShdw blurRad="63500" dist="107763" dir="2700000" algn="ctr" rotWithShape="0">
                <a:schemeClr val="bg2">
                  <a:alpha val="74998"/>
                </a:schemeClr>
              </a:outerShdw>
            </a:effectLst>
          </p:spPr>
          <p:txBody>
            <a:bodyPr lIns="90488" tIns="44450" rIns="90488" bIns="44450">
              <a:spAutoFit/>
            </a:bodyPr>
            <a:lstStyle/>
            <a:p>
              <a:pPr algn="ctr" eaLnBrk="0" hangingPunct="0"/>
              <a:r>
                <a:rPr lang="en-US" sz="2000" b="1" dirty="0">
                  <a:solidFill>
                    <a:schemeClr val="bg2"/>
                  </a:solidFill>
                </a:rPr>
                <a:t>Focus</a:t>
              </a:r>
              <a:endParaRPr lang="en-US" sz="2800" b="1" dirty="0">
                <a:solidFill>
                  <a:schemeClr val="bg2"/>
                </a:solidFill>
              </a:endParaRPr>
            </a:p>
          </p:txBody>
        </p:sp>
      </p:grpSp>
    </p:spTree>
    <p:extLst>
      <p:ext uri="{BB962C8B-B14F-4D97-AF65-F5344CB8AC3E}">
        <p14:creationId xmlns:p14="http://schemas.microsoft.com/office/powerpoint/2010/main" val="145067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Figure-5-2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
            <a:ext cx="6426200" cy="5783117"/>
          </a:xfrm>
          <a:prstGeom prst="rect">
            <a:avLst/>
          </a:prstGeom>
        </p:spPr>
      </p:pic>
    </p:spTree>
    <p:extLst>
      <p:ext uri="{BB962C8B-B14F-4D97-AF65-F5344CB8AC3E}">
        <p14:creationId xmlns:p14="http://schemas.microsoft.com/office/powerpoint/2010/main" val="1568405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latin typeface="Arial" panose="020B0604020202020204" pitchFamily="34" charset="0"/>
                <a:cs typeface="Arial" panose="020B0604020202020204" pitchFamily="34" charset="0"/>
              </a:rPr>
              <a:t>Beer Strategies</a:t>
            </a:r>
            <a:r>
              <a:rPr lang="en-CA" dirty="0" smtClean="0">
                <a:latin typeface="Arial" panose="020B0604020202020204" pitchFamily="34" charset="0"/>
                <a:cs typeface="Arial" panose="020B0604020202020204" pitchFamily="34" charset="0"/>
              </a:rPr>
              <a:t>…</a:t>
            </a:r>
            <a:endParaRPr lang="en-CA" sz="32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8050" y="1515533"/>
            <a:ext cx="7327900" cy="4509027"/>
          </a:xfrm>
          <a:prstGeom prst="rect">
            <a:avLst/>
          </a:prstGeom>
        </p:spPr>
      </p:pic>
    </p:spTree>
    <p:extLst>
      <p:ext uri="{BB962C8B-B14F-4D97-AF65-F5344CB8AC3E}">
        <p14:creationId xmlns:p14="http://schemas.microsoft.com/office/powerpoint/2010/main" val="1458937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15370</TotalTime>
  <Words>2834</Words>
  <Application>Microsoft Office PowerPoint</Application>
  <PresentationFormat>On-screen Show (4:3)</PresentationFormat>
  <Paragraphs>370</Paragraphs>
  <Slides>68</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ＭＳ Ｐゴシック</vt:lpstr>
      <vt:lpstr>Arial</vt:lpstr>
      <vt:lpstr>Calibri</vt:lpstr>
      <vt:lpstr>Calibri Light</vt:lpstr>
      <vt:lpstr>Tahoma</vt:lpstr>
      <vt:lpstr>Office Theme</vt:lpstr>
      <vt:lpstr>Mastering Strategic Management   Chapter 5 Selecting Business-Level Strategies</vt:lpstr>
      <vt:lpstr>SWOT – Your Public Library</vt:lpstr>
      <vt:lpstr>Learning Objectives</vt:lpstr>
      <vt:lpstr>PowerPoint Presentation</vt:lpstr>
      <vt:lpstr>Is understanding your Strategy really important?</vt:lpstr>
      <vt:lpstr>5.1 Generic Strategies</vt:lpstr>
      <vt:lpstr>Strategies</vt:lpstr>
      <vt:lpstr>PowerPoint Presentation</vt:lpstr>
      <vt:lpstr>Beer Strategies…</vt:lpstr>
      <vt:lpstr>Generic Bus Strategies</vt:lpstr>
      <vt:lpstr>Economics In Action</vt:lpstr>
      <vt:lpstr>Key Takeaways</vt:lpstr>
      <vt:lpstr>PowerPoint Presentation</vt:lpstr>
      <vt:lpstr>Cost Leadership</vt:lpstr>
      <vt:lpstr>PowerPoint Presentation</vt:lpstr>
      <vt:lpstr>From Theory to Reality (Porter) </vt:lpstr>
      <vt:lpstr>Overall Cost Leadership</vt:lpstr>
      <vt:lpstr>PowerPoint Presentation</vt:lpstr>
      <vt:lpstr>Cost Leadership gone bad - Remembering the Yugo…</vt:lpstr>
      <vt:lpstr>Cost Leadership &amp; Economics</vt:lpstr>
      <vt:lpstr>You (generally) get what you pay for!!</vt:lpstr>
      <vt:lpstr>Economics In Action</vt:lpstr>
      <vt:lpstr>Key Takeaways</vt:lpstr>
      <vt:lpstr>PowerPoint Presentation</vt:lpstr>
      <vt:lpstr>Differentiation </vt:lpstr>
      <vt:lpstr>Colman Stove</vt:lpstr>
      <vt:lpstr>Differentiation</vt:lpstr>
      <vt:lpstr>Differentiation</vt:lpstr>
      <vt:lpstr>Missed Opportunity!!</vt:lpstr>
      <vt:lpstr>Tilley – A Canadian Success Story</vt:lpstr>
      <vt:lpstr>Differentiation</vt:lpstr>
      <vt:lpstr>Potential Pitfalls of Differentiation Strategies</vt:lpstr>
      <vt:lpstr>PowerPoint Presentation</vt:lpstr>
      <vt:lpstr>The Internet</vt:lpstr>
      <vt:lpstr>Key Takeaways</vt:lpstr>
      <vt:lpstr>PowerPoint Presentation</vt:lpstr>
      <vt:lpstr>PowerPoint Presentation</vt:lpstr>
      <vt:lpstr>Focused Cost Leadership and Focused Differentiation </vt:lpstr>
      <vt:lpstr>Focussed Cost Leadership</vt:lpstr>
      <vt:lpstr>Focused Cost Leadership</vt:lpstr>
      <vt:lpstr>PowerPoint Presentation</vt:lpstr>
      <vt:lpstr>Focused Cost Leadership</vt:lpstr>
      <vt:lpstr>(For clarity), Generic vrs Focused Cost Leadership</vt:lpstr>
      <vt:lpstr>Focused Differentiation Leadership </vt:lpstr>
      <vt:lpstr>PowerPoint Presentation</vt:lpstr>
      <vt:lpstr>Focused Differentiation Leadership</vt:lpstr>
      <vt:lpstr>Focused Differentiation Strategies </vt:lpstr>
      <vt:lpstr>Lights!</vt:lpstr>
      <vt:lpstr>Worth Noting…</vt:lpstr>
      <vt:lpstr>Key Takeaways</vt:lpstr>
      <vt:lpstr>PowerPoint Presentation</vt:lpstr>
      <vt:lpstr>Best-Cost Strategy</vt:lpstr>
      <vt:lpstr>PowerPoint Presentation</vt:lpstr>
      <vt:lpstr>Stuck in the Middle</vt:lpstr>
      <vt:lpstr>PowerPoint Presentation</vt:lpstr>
      <vt:lpstr>Key Takeaways</vt:lpstr>
      <vt:lpstr>PowerPoint Presentation</vt:lpstr>
      <vt:lpstr>Stages of Industry Life Cycle</vt:lpstr>
      <vt:lpstr>Stages of Industry Life Cycle</vt:lpstr>
      <vt:lpstr>Stages of Industry Life Cycle</vt:lpstr>
      <vt:lpstr>Strategies in Introduction Stage</vt:lpstr>
      <vt:lpstr>Strategies in the Growth Stage</vt:lpstr>
      <vt:lpstr>Strategies in the Maturity Stage</vt:lpstr>
      <vt:lpstr>Strategies in the Decline Stage</vt:lpstr>
      <vt:lpstr>Generic business strategies in  clothing industry?</vt:lpstr>
      <vt:lpstr>The Best Online Firm (StellaService.com)</vt:lpstr>
      <vt:lpstr>The Best Online Firm (StellaService.com)</vt:lpstr>
      <vt:lpstr>In 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Management</dc:title>
  <dc:creator>Brendan</dc:creator>
  <cp:lastModifiedBy>Brendan</cp:lastModifiedBy>
  <cp:revision>60</cp:revision>
  <dcterms:created xsi:type="dcterms:W3CDTF">2014-06-09T20:10:57Z</dcterms:created>
  <dcterms:modified xsi:type="dcterms:W3CDTF">2014-08-28T15:49:17Z</dcterms:modified>
</cp:coreProperties>
</file>