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1" r:id="rId2"/>
    <p:sldMasterId id="2147483665" r:id="rId3"/>
    <p:sldMasterId id="2147483675" r:id="rId4"/>
    <p:sldMasterId id="2147483667" r:id="rId5"/>
    <p:sldMasterId id="2147483673" r:id="rId6"/>
  </p:sldMasterIdLst>
  <p:notesMasterIdLst>
    <p:notesMasterId r:id="rId90"/>
  </p:notesMasterIdLst>
  <p:sldIdLst>
    <p:sldId id="326" r:id="rId7"/>
    <p:sldId id="509" r:id="rId8"/>
    <p:sldId id="508" r:id="rId9"/>
    <p:sldId id="328" r:id="rId10"/>
    <p:sldId id="429" r:id="rId11"/>
    <p:sldId id="512" r:id="rId12"/>
    <p:sldId id="446" r:id="rId13"/>
    <p:sldId id="485" r:id="rId14"/>
    <p:sldId id="491" r:id="rId15"/>
    <p:sldId id="484" r:id="rId16"/>
    <p:sldId id="492" r:id="rId17"/>
    <p:sldId id="493" r:id="rId18"/>
    <p:sldId id="447" r:id="rId19"/>
    <p:sldId id="464" r:id="rId20"/>
    <p:sldId id="486" r:id="rId21"/>
    <p:sldId id="495" r:id="rId22"/>
    <p:sldId id="487" r:id="rId23"/>
    <p:sldId id="488" r:id="rId24"/>
    <p:sldId id="490" r:id="rId25"/>
    <p:sldId id="496" r:id="rId26"/>
    <p:sldId id="432" r:id="rId27"/>
    <p:sldId id="433" r:id="rId28"/>
    <p:sldId id="434" r:id="rId29"/>
    <p:sldId id="435" r:id="rId30"/>
    <p:sldId id="436" r:id="rId31"/>
    <p:sldId id="437" r:id="rId32"/>
    <p:sldId id="438" r:id="rId33"/>
    <p:sldId id="431" r:id="rId34"/>
    <p:sldId id="443" r:id="rId35"/>
    <p:sldId id="444" r:id="rId36"/>
    <p:sldId id="442" r:id="rId37"/>
    <p:sldId id="514" r:id="rId38"/>
    <p:sldId id="337" r:id="rId39"/>
    <p:sldId id="511" r:id="rId40"/>
    <p:sldId id="524" r:id="rId41"/>
    <p:sldId id="525" r:id="rId42"/>
    <p:sldId id="526" r:id="rId43"/>
    <p:sldId id="527" r:id="rId44"/>
    <p:sldId id="510" r:id="rId45"/>
    <p:sldId id="448" r:id="rId46"/>
    <p:sldId id="467" r:id="rId47"/>
    <p:sldId id="468" r:id="rId48"/>
    <p:sldId id="532" r:id="rId49"/>
    <p:sldId id="469" r:id="rId50"/>
    <p:sldId id="470" r:id="rId51"/>
    <p:sldId id="459" r:id="rId52"/>
    <p:sldId id="466" r:id="rId53"/>
    <p:sldId id="494" r:id="rId54"/>
    <p:sldId id="339" r:id="rId55"/>
    <p:sldId id="472" r:id="rId56"/>
    <p:sldId id="345" r:id="rId57"/>
    <p:sldId id="476" r:id="rId58"/>
    <p:sldId id="475" r:id="rId59"/>
    <p:sldId id="477" r:id="rId60"/>
    <p:sldId id="533" r:id="rId61"/>
    <p:sldId id="528" r:id="rId62"/>
    <p:sldId id="479" r:id="rId63"/>
    <p:sldId id="502" r:id="rId64"/>
    <p:sldId id="478" r:id="rId65"/>
    <p:sldId id="498" r:id="rId66"/>
    <p:sldId id="529" r:id="rId67"/>
    <p:sldId id="449" r:id="rId68"/>
    <p:sldId id="455" r:id="rId69"/>
    <p:sldId id="454" r:id="rId70"/>
    <p:sldId id="456" r:id="rId71"/>
    <p:sldId id="457" r:id="rId72"/>
    <p:sldId id="340" r:id="rId73"/>
    <p:sldId id="280" r:id="rId74"/>
    <p:sldId id="450" r:id="rId75"/>
    <p:sldId id="515" r:id="rId76"/>
    <p:sldId id="516" r:id="rId77"/>
    <p:sldId id="517" r:id="rId78"/>
    <p:sldId id="518" r:id="rId79"/>
    <p:sldId id="452" r:id="rId80"/>
    <p:sldId id="519" r:id="rId81"/>
    <p:sldId id="520" r:id="rId82"/>
    <p:sldId id="521" r:id="rId83"/>
    <p:sldId id="523" r:id="rId84"/>
    <p:sldId id="504" r:id="rId85"/>
    <p:sldId id="505" r:id="rId86"/>
    <p:sldId id="503" r:id="rId87"/>
    <p:sldId id="522" r:id="rId88"/>
    <p:sldId id="385"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2C737-E89D-774D-AB70-6CF5EA96DEDC}">
          <p14:sldIdLst/>
        </p14:section>
        <p14:section name="Untitled Section" id="{30AEDBC4-CD5D-8C4C-98B0-3B0928A2FE9A}">
          <p14:sldIdLst>
            <p14:sldId id="326"/>
            <p14:sldId id="509"/>
            <p14:sldId id="508"/>
            <p14:sldId id="328"/>
            <p14:sldId id="429"/>
            <p14:sldId id="512"/>
            <p14:sldId id="446"/>
            <p14:sldId id="485"/>
            <p14:sldId id="491"/>
            <p14:sldId id="484"/>
            <p14:sldId id="492"/>
            <p14:sldId id="493"/>
            <p14:sldId id="447"/>
            <p14:sldId id="464"/>
            <p14:sldId id="486"/>
            <p14:sldId id="495"/>
            <p14:sldId id="487"/>
            <p14:sldId id="488"/>
            <p14:sldId id="490"/>
            <p14:sldId id="496"/>
            <p14:sldId id="432"/>
            <p14:sldId id="433"/>
            <p14:sldId id="434"/>
            <p14:sldId id="435"/>
            <p14:sldId id="436"/>
            <p14:sldId id="437"/>
            <p14:sldId id="438"/>
            <p14:sldId id="431"/>
            <p14:sldId id="443"/>
            <p14:sldId id="444"/>
            <p14:sldId id="442"/>
            <p14:sldId id="514"/>
            <p14:sldId id="337"/>
            <p14:sldId id="511"/>
            <p14:sldId id="524"/>
            <p14:sldId id="525"/>
            <p14:sldId id="526"/>
            <p14:sldId id="527"/>
            <p14:sldId id="510"/>
            <p14:sldId id="448"/>
            <p14:sldId id="467"/>
            <p14:sldId id="468"/>
            <p14:sldId id="532"/>
            <p14:sldId id="469"/>
            <p14:sldId id="470"/>
            <p14:sldId id="459"/>
            <p14:sldId id="466"/>
            <p14:sldId id="494"/>
            <p14:sldId id="339"/>
            <p14:sldId id="472"/>
            <p14:sldId id="345"/>
            <p14:sldId id="476"/>
            <p14:sldId id="475"/>
            <p14:sldId id="477"/>
            <p14:sldId id="533"/>
            <p14:sldId id="528"/>
            <p14:sldId id="479"/>
            <p14:sldId id="502"/>
            <p14:sldId id="478"/>
            <p14:sldId id="498"/>
            <p14:sldId id="529"/>
            <p14:sldId id="449"/>
            <p14:sldId id="455"/>
            <p14:sldId id="454"/>
            <p14:sldId id="456"/>
            <p14:sldId id="457"/>
            <p14:sldId id="340"/>
            <p14:sldId id="280"/>
            <p14:sldId id="450"/>
            <p14:sldId id="515"/>
            <p14:sldId id="516"/>
            <p14:sldId id="517"/>
            <p14:sldId id="518"/>
            <p14:sldId id="452"/>
            <p14:sldId id="519"/>
            <p14:sldId id="520"/>
            <p14:sldId id="521"/>
            <p14:sldId id="523"/>
            <p14:sldId id="504"/>
            <p14:sldId id="505"/>
            <p14:sldId id="503"/>
            <p14:sldId id="522"/>
            <p14:sldId id="3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6DC"/>
    <a:srgbClr val="1C9FDC"/>
    <a:srgbClr val="1C97DA"/>
    <a:srgbClr val="0087C3"/>
    <a:srgbClr val="41A336"/>
    <a:srgbClr val="1293DA"/>
    <a:srgbClr val="FF1677"/>
    <a:srgbClr val="D10B31"/>
    <a:srgbClr val="D113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134" autoAdjust="0"/>
    <p:restoredTop sz="86318" autoAdjust="0"/>
  </p:normalViewPr>
  <p:slideViewPr>
    <p:cSldViewPr snapToGrid="0" snapToObjects="1">
      <p:cViewPr>
        <p:scale>
          <a:sx n="100" d="100"/>
          <a:sy n="100" d="100"/>
        </p:scale>
        <p:origin x="720" y="-184"/>
      </p:cViewPr>
      <p:guideLst>
        <p:guide orient="horz" pos="2160"/>
        <p:guide pos="2880"/>
      </p:guideLst>
    </p:cSldViewPr>
  </p:slideViewPr>
  <p:outlineViewPr>
    <p:cViewPr>
      <p:scale>
        <a:sx n="33" d="100"/>
        <a:sy n="33" d="100"/>
      </p:scale>
      <p:origin x="0" y="-10864"/>
    </p:cViewPr>
  </p:outlineViewPr>
  <p:notesTextViewPr>
    <p:cViewPr>
      <p:scale>
        <a:sx n="110" d="100"/>
        <a:sy n="110" d="100"/>
      </p:scale>
      <p:origin x="0" y="0"/>
    </p:cViewPr>
  </p:notesTextViewPr>
  <p:notesViewPr>
    <p:cSldViewPr snapToGrid="0" snapToObjects="1">
      <p:cViewPr varScale="1">
        <p:scale>
          <a:sx n="77" d="100"/>
          <a:sy n="77" d="100"/>
        </p:scale>
        <p:origin x="3456" y="184"/>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518CD-6F70-4741-87E4-DB5ADD8400D6}" type="datetimeFigureOut">
              <a:rPr lang="en-US" smtClean="0"/>
              <a:t>4/11/18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43B-D8B0-AD49-926B-D2166CE8727F}" type="slidenum">
              <a:rPr lang="en-US" smtClean="0"/>
              <a:t>‹#›</a:t>
            </a:fld>
            <a:endParaRPr lang="en-US"/>
          </a:p>
        </p:txBody>
      </p:sp>
    </p:spTree>
    <p:extLst>
      <p:ext uri="{BB962C8B-B14F-4D97-AF65-F5344CB8AC3E}">
        <p14:creationId xmlns:p14="http://schemas.microsoft.com/office/powerpoint/2010/main" val="2252950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Last</a:t>
            </a:r>
            <a:r>
              <a:rPr lang="en-US" baseline="0" dirty="0" smtClean="0"/>
              <a:t> updated: April 10, 2018, LA</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1</a:t>
            </a:fld>
            <a:endParaRPr lang="en-US"/>
          </a:p>
        </p:txBody>
      </p:sp>
    </p:spTree>
    <p:extLst>
      <p:ext uri="{BB962C8B-B14F-4D97-AF65-F5344CB8AC3E}">
        <p14:creationId xmlns:p14="http://schemas.microsoft.com/office/powerpoint/2010/main" val="8935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find out which </a:t>
            </a:r>
            <a:r>
              <a:rPr lang="en-US" baseline="0" dirty="0" err="1" smtClean="0"/>
              <a:t>Pressbooks</a:t>
            </a:r>
            <a:r>
              <a:rPr lang="en-US" baseline="0" dirty="0" smtClean="0"/>
              <a:t> instance a textbook from the B.C. Open Textbook Collection lives, just look at the book’s URL. The easiest way to do this is to locate the book in the collection and click on the “Read this book online” button.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10</a:t>
            </a:fld>
            <a:endParaRPr lang="en-US"/>
          </a:p>
        </p:txBody>
      </p:sp>
    </p:spTree>
    <p:extLst>
      <p:ext uri="{BB962C8B-B14F-4D97-AF65-F5344CB8AC3E}">
        <p14:creationId xmlns:p14="http://schemas.microsoft.com/office/powerpoint/2010/main" val="97123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web address field at the top of the page for this book, “Graphic Design and Print Production Fundamentals”, you can see that the URL includes ”</a:t>
            </a:r>
            <a:r>
              <a:rPr lang="en-US" baseline="0" dirty="0" err="1" smtClean="0"/>
              <a:t>opentextbc.ca</a:t>
            </a:r>
            <a:r>
              <a:rPr lang="en-US" baseline="0" dirty="0" smtClean="0"/>
              <a:t>” indicating that this book is housed in the </a:t>
            </a:r>
            <a:r>
              <a:rPr lang="en-US" baseline="0" dirty="0" err="1" smtClean="0"/>
              <a:t>BCcampus</a:t>
            </a:r>
            <a:r>
              <a:rPr lang="en-US" baseline="0" dirty="0" smtClean="0"/>
              <a:t> internal instance of </a:t>
            </a:r>
            <a:r>
              <a:rPr lang="en-US" baseline="0" dirty="0" err="1" smtClean="0"/>
              <a:t>Pressbooks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11</a:t>
            </a:fld>
            <a:endParaRPr lang="en-US"/>
          </a:p>
        </p:txBody>
      </p:sp>
    </p:spTree>
    <p:extLst>
      <p:ext uri="{BB962C8B-B14F-4D97-AF65-F5344CB8AC3E}">
        <p14:creationId xmlns:p14="http://schemas.microsoft.com/office/powerpoint/2010/main" val="200793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“Knowing Home”, the URL indicates that the self-serve</a:t>
            </a:r>
            <a:r>
              <a:rPr lang="en-US" baseline="0" dirty="0" smtClean="0"/>
              <a:t> instance of </a:t>
            </a:r>
            <a:r>
              <a:rPr lang="en-US" baseline="0" dirty="0" err="1" smtClean="0"/>
              <a:t>Pressbooks</a:t>
            </a:r>
            <a:r>
              <a:rPr lang="en-US" baseline="0" dirty="0" smtClean="0"/>
              <a:t> at </a:t>
            </a:r>
            <a:r>
              <a:rPr lang="en-US" baseline="0" dirty="0" err="1" smtClean="0"/>
              <a:t>pressbooks.bccampus.ca</a:t>
            </a:r>
            <a:r>
              <a:rPr lang="en-US" baseline="0" dirty="0" smtClean="0"/>
              <a:t> is where this book lives.</a:t>
            </a:r>
          </a:p>
          <a:p>
            <a:endParaRPr lang="en-US" baseline="0" dirty="0" smtClean="0"/>
          </a:p>
          <a:p>
            <a:r>
              <a:rPr lang="en-US" baseline="0" dirty="0" smtClean="0"/>
              <a:t>Now, let’s continue talking about the “Search and Import” feature.</a:t>
            </a:r>
          </a:p>
        </p:txBody>
      </p:sp>
      <p:sp>
        <p:nvSpPr>
          <p:cNvPr id="4" name="Slide Number Placeholder 3"/>
          <p:cNvSpPr>
            <a:spLocks noGrp="1"/>
          </p:cNvSpPr>
          <p:nvPr>
            <p:ph type="sldNum" sz="quarter" idx="10"/>
          </p:nvPr>
        </p:nvSpPr>
        <p:spPr/>
        <p:txBody>
          <a:bodyPr/>
          <a:lstStyle/>
          <a:p>
            <a:fld id="{E50CC43B-D8B0-AD49-926B-D2166CE8727F}" type="slidenum">
              <a:rPr lang="en-US" smtClean="0"/>
              <a:t>12</a:t>
            </a:fld>
            <a:endParaRPr lang="en-US"/>
          </a:p>
        </p:txBody>
      </p:sp>
    </p:spTree>
    <p:extLst>
      <p:ext uri="{BB962C8B-B14F-4D97-AF65-F5344CB8AC3E}">
        <p14:creationId xmlns:p14="http://schemas.microsoft.com/office/powerpoint/2010/main" val="307993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use this feature:</a:t>
            </a:r>
          </a:p>
          <a:p>
            <a:pPr marL="228600" indent="-228600">
              <a:buFont typeface="+mj-lt"/>
              <a:buAutoNum type="arabicPeriod"/>
            </a:pPr>
            <a:r>
              <a:rPr lang="en-US" dirty="0" smtClean="0"/>
              <a:t>Enter</a:t>
            </a:r>
            <a:r>
              <a:rPr lang="en-US" baseline="0" dirty="0" smtClean="0"/>
              <a:t> key terms or the book’s title in</a:t>
            </a:r>
            <a:r>
              <a:rPr lang="en-US" dirty="0" smtClean="0"/>
              <a:t> the “Search terms” field</a:t>
            </a:r>
          </a:p>
          <a:p>
            <a:pPr marL="228600" indent="-228600">
              <a:buFont typeface="+mj-lt"/>
              <a:buAutoNum type="arabicPeriod"/>
            </a:pPr>
            <a:r>
              <a:rPr lang="en-US" dirty="0" smtClean="0"/>
              <a:t>The search will span the</a:t>
            </a:r>
            <a:r>
              <a:rPr lang="en-US" baseline="0" dirty="0" smtClean="0"/>
              <a:t> entire </a:t>
            </a:r>
            <a:r>
              <a:rPr lang="en-US" baseline="0" dirty="0" err="1" smtClean="0"/>
              <a:t>pressbooks.bccampus.ca</a:t>
            </a:r>
            <a:r>
              <a:rPr lang="en-US" baseline="0" dirty="0" smtClean="0"/>
              <a:t> instance</a:t>
            </a:r>
          </a:p>
          <a:p>
            <a:pPr marL="228600" indent="-228600">
              <a:buFont typeface="+mj-lt"/>
              <a:buAutoNum type="arabicPeriod"/>
            </a:pPr>
            <a:r>
              <a:rPr lang="en-US" baseline="0" dirty="0" smtClean="0"/>
              <a:t>Select the title of individual Chapters within books or Books themselves</a:t>
            </a:r>
          </a:p>
          <a:p>
            <a:pPr marL="228600" indent="-228600">
              <a:buFont typeface="+mj-lt"/>
              <a:buAutoNum type="arabicPeriod"/>
            </a:pPr>
            <a:r>
              <a:rPr lang="en-US" baseline="0" dirty="0" smtClean="0"/>
              <a:t>And click the red “Search the collection” button</a:t>
            </a:r>
          </a:p>
          <a:p>
            <a:pPr marL="228600" indent="-228600">
              <a:buFont typeface="+mj-lt"/>
              <a:buAutoNum type="arabicPeriod"/>
            </a:pPr>
            <a:endParaRPr lang="en-US" baseline="0" dirty="0" smtClean="0"/>
          </a:p>
          <a:p>
            <a:pPr marL="0" indent="0">
              <a:buFont typeface="+mj-lt"/>
              <a:buNone/>
            </a:pPr>
            <a:r>
              <a:rPr lang="en-US" baseline="0" dirty="0" smtClean="0"/>
              <a:t>Notice that in this search, you can only look for books in the </a:t>
            </a:r>
            <a:r>
              <a:rPr lang="en-US" baseline="0" dirty="0" err="1" smtClean="0"/>
              <a:t>pressbooks.bccampus.ca</a:t>
            </a:r>
            <a:r>
              <a:rPr lang="en-US" baseline="0" dirty="0" smtClean="0"/>
              <a:t> (self-serve) instance of </a:t>
            </a:r>
            <a:r>
              <a:rPr lang="en-US" baseline="0" dirty="0" err="1" smtClean="0"/>
              <a:t>Pressbooks</a:t>
            </a:r>
            <a:r>
              <a:rPr lang="en-US" baseline="0" dirty="0" smtClean="0"/>
              <a:t>. </a:t>
            </a:r>
          </a:p>
          <a:p>
            <a:pPr marL="0" indent="0">
              <a:buFont typeface="+mj-lt"/>
              <a:buNone/>
            </a:pPr>
            <a:endParaRPr lang="en-US" baseline="0" dirty="0" smtClean="0"/>
          </a:p>
          <a:p>
            <a:pPr marL="0" indent="0">
              <a:buFont typeface="+mj-lt"/>
              <a:buNone/>
            </a:pPr>
            <a:r>
              <a:rPr lang="en-US" baseline="0" dirty="0" smtClean="0"/>
              <a:t>GO TO 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13</a:t>
            </a:fld>
            <a:endParaRPr lang="en-US"/>
          </a:p>
        </p:txBody>
      </p:sp>
    </p:spTree>
    <p:extLst>
      <p:ext uri="{BB962C8B-B14F-4D97-AF65-F5344CB8AC3E}">
        <p14:creationId xmlns:p14="http://schemas.microsoft.com/office/powerpoint/2010/main" val="207579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if you want to also search the internal </a:t>
            </a:r>
            <a:r>
              <a:rPr lang="en-US" baseline="0" dirty="0" err="1" smtClean="0"/>
              <a:t>BCcampus</a:t>
            </a:r>
            <a:r>
              <a:rPr lang="en-US" baseline="0" dirty="0" smtClean="0"/>
              <a:t> instance of </a:t>
            </a:r>
            <a:r>
              <a:rPr lang="en-US" baseline="0" dirty="0" err="1" smtClean="0"/>
              <a:t>Pressbooks</a:t>
            </a:r>
            <a:r>
              <a:rPr lang="en-US" baseline="0" dirty="0" smtClean="0"/>
              <a:t> at </a:t>
            </a:r>
            <a:r>
              <a:rPr lang="en-US" baseline="0" dirty="0" err="1" smtClean="0"/>
              <a:t>opentextbc.ca</a:t>
            </a:r>
            <a:r>
              <a:rPr lang="en-US" baseline="0" dirty="0" smtClean="0"/>
              <a:t>, click on the “manage the list of domains” link indicated by the arrow.</a:t>
            </a:r>
          </a:p>
          <a:p>
            <a:endParaRPr lang="en-US" baseline="0" dirty="0" smtClean="0"/>
          </a:p>
          <a:p>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14</a:t>
            </a:fld>
            <a:endParaRPr lang="en-US"/>
          </a:p>
        </p:txBody>
      </p:sp>
    </p:spTree>
    <p:extLst>
      <p:ext uri="{BB962C8B-B14F-4D97-AF65-F5344CB8AC3E}">
        <p14:creationId xmlns:p14="http://schemas.microsoft.com/office/powerpoint/2010/main" val="137919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 you</a:t>
            </a:r>
            <a:r>
              <a:rPr lang="en-US" baseline="0" dirty="0" smtClean="0"/>
              <a:t> will be redirected to the “Search and Import” tab on the “Textbooks for PB” (aka “Textbooks for </a:t>
            </a:r>
            <a:r>
              <a:rPr lang="en-US" baseline="0" dirty="0" err="1" smtClean="0"/>
              <a:t>Pressbooks</a:t>
            </a:r>
            <a:r>
              <a:rPr lang="en-US" baseline="0" dirty="0" smtClean="0"/>
              <a:t> Settings”) page, under the “Settings” link in the Dashboard. </a:t>
            </a:r>
          </a:p>
          <a:p>
            <a:endParaRPr lang="en-US" baseline="0" dirty="0" smtClean="0"/>
          </a:p>
          <a:p>
            <a:r>
              <a:rPr lang="en-US" baseline="0" dirty="0" smtClean="0"/>
              <a:t>Here you can add a second domain within which to search for </a:t>
            </a:r>
            <a:r>
              <a:rPr lang="en-US" baseline="0" dirty="0" err="1" smtClean="0"/>
              <a:t>Pressbooks</a:t>
            </a:r>
            <a:r>
              <a:rPr lang="en-US" baseline="0" dirty="0" smtClean="0"/>
              <a:t> files to import by:</a:t>
            </a:r>
          </a:p>
          <a:p>
            <a:pPr marL="228600" indent="-228600">
              <a:buAutoNum type="arabicPeriod"/>
            </a:pPr>
            <a:r>
              <a:rPr lang="en-US" baseline="0" dirty="0" smtClean="0"/>
              <a:t>Clicking on the “Add URL” button</a:t>
            </a:r>
          </a:p>
          <a:p>
            <a:pPr marL="228600" indent="-228600">
              <a:buAutoNum type="arabicPeriod"/>
            </a:pPr>
            <a:r>
              <a:rPr lang="en-US" baseline="0" dirty="0" smtClean="0"/>
              <a:t>Entering the URL of the </a:t>
            </a:r>
            <a:r>
              <a:rPr lang="en-US" baseline="0" dirty="0" err="1" smtClean="0"/>
              <a:t>Pressbooks</a:t>
            </a:r>
            <a:r>
              <a:rPr lang="en-US" baseline="0" dirty="0" smtClean="0"/>
              <a:t> you want to add. Notice that the two instances hosted by </a:t>
            </a:r>
            <a:r>
              <a:rPr lang="en-US" baseline="0" dirty="0" err="1" smtClean="0"/>
              <a:t>BCcampus</a:t>
            </a:r>
            <a:r>
              <a:rPr lang="en-US" baseline="0" dirty="0" smtClean="0"/>
              <a:t> are:</a:t>
            </a:r>
          </a:p>
          <a:p>
            <a:pPr marL="685800" lvl="1" indent="-228600">
              <a:buAutoNum type="arabicPeriod"/>
            </a:pPr>
            <a:r>
              <a:rPr lang="en-US" baseline="0" dirty="0" smtClean="0"/>
              <a:t>https://</a:t>
            </a:r>
            <a:r>
              <a:rPr lang="en-US" baseline="0" dirty="0" err="1" smtClean="0"/>
              <a:t>pressbooks.bccampus.ca</a:t>
            </a:r>
            <a:endParaRPr lang="en-US" baseline="0" dirty="0" smtClean="0"/>
          </a:p>
          <a:p>
            <a:pPr marL="685800" lvl="1" indent="-228600">
              <a:buAutoNum type="arabicPeriod"/>
            </a:pPr>
            <a:r>
              <a:rPr lang="en-US" baseline="0" dirty="0" smtClean="0"/>
              <a:t>https://</a:t>
            </a:r>
            <a:r>
              <a:rPr lang="en-US" baseline="0" dirty="0" err="1" smtClean="0"/>
              <a:t>opentextbc.ca</a:t>
            </a:r>
            <a:endParaRPr lang="en-US" baseline="0" dirty="0" smtClean="0"/>
          </a:p>
          <a:p>
            <a:pPr marL="228600" lvl="0" indent="-228600">
              <a:buAutoNum type="arabicPeriod"/>
            </a:pPr>
            <a:r>
              <a:rPr lang="en-US" baseline="0" dirty="0" smtClean="0"/>
              <a:t>Click the red “Save Changes” button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15</a:t>
            </a:fld>
            <a:endParaRPr lang="en-US"/>
          </a:p>
        </p:txBody>
      </p:sp>
    </p:spTree>
    <p:extLst>
      <p:ext uri="{BB962C8B-B14F-4D97-AF65-F5344CB8AC3E}">
        <p14:creationId xmlns:p14="http://schemas.microsoft.com/office/powerpoint/2010/main" val="63921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return to the “Search and Import” page, scroll over the “Textbooks for PB” link in the Dashboard</a:t>
            </a:r>
            <a:r>
              <a:rPr lang="en-US" baseline="0" dirty="0" smtClean="0"/>
              <a:t> and select “Search and Import” from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16</a:t>
            </a:fld>
            <a:endParaRPr lang="en-US"/>
          </a:p>
        </p:txBody>
      </p:sp>
    </p:spTree>
    <p:extLst>
      <p:ext uri="{BB962C8B-B14F-4D97-AF65-F5344CB8AC3E}">
        <p14:creationId xmlns:p14="http://schemas.microsoft.com/office/powerpoint/2010/main" val="1124011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by the arrow, you will see that the second </a:t>
            </a:r>
            <a:r>
              <a:rPr lang="en-US" baseline="0" dirty="0" err="1" smtClean="0"/>
              <a:t>Pressbooks</a:t>
            </a:r>
            <a:r>
              <a:rPr lang="en-US" baseline="0" dirty="0" smtClean="0"/>
              <a:t> instance or domain has been added to the “Search and Import” page so that both instances can be searched.</a:t>
            </a:r>
          </a:p>
          <a:p>
            <a:endParaRPr lang="en-US" baseline="0" dirty="0" smtClean="0"/>
          </a:p>
          <a:p>
            <a:r>
              <a:rPr lang="en-US" baseline="0" dirty="0" smtClean="0"/>
              <a:t>Notice that radio buttons are used (which are round vs the square checkboxes) for the </a:t>
            </a:r>
            <a:r>
              <a:rPr lang="en-US" baseline="0" dirty="0" err="1" smtClean="0"/>
              <a:t>Pressbooks</a:t>
            </a:r>
            <a:r>
              <a:rPr lang="en-US" baseline="0" dirty="0" smtClean="0"/>
              <a:t> domains or instances, and under “Search chapter titles, or book titles” for Chapters and Books. This means you can only select one from each group.</a:t>
            </a:r>
          </a:p>
          <a:p>
            <a:endParaRPr lang="en-US" baseline="0" dirty="0" smtClean="0"/>
          </a:p>
          <a:p>
            <a:r>
              <a:rPr lang="en-US" baseline="0" dirty="0" smtClean="0"/>
              <a:t>1. You can search one domain at a time: </a:t>
            </a:r>
            <a:r>
              <a:rPr lang="en-US" baseline="0" dirty="0" err="1" smtClean="0"/>
              <a:t>pressbooks.bccampus.ca</a:t>
            </a:r>
            <a:r>
              <a:rPr lang="en-US" baseline="0" dirty="0" smtClean="0"/>
              <a:t> OR </a:t>
            </a:r>
            <a:r>
              <a:rPr lang="en-US" baseline="0" dirty="0" err="1" smtClean="0"/>
              <a:t>opentextbc.ca</a:t>
            </a:r>
            <a:endParaRPr lang="en-US" baseline="0" dirty="0" smtClean="0"/>
          </a:p>
          <a:p>
            <a:r>
              <a:rPr lang="en-US" baseline="0" dirty="0" smtClean="0"/>
              <a:t>2. You can search either Chapter titles OR Book titles, not both at the same time.</a:t>
            </a:r>
          </a:p>
          <a:p>
            <a:endParaRPr lang="en-US" baseline="0" dirty="0" smtClean="0"/>
          </a:p>
          <a:p>
            <a:r>
              <a:rPr lang="en-US" baseline="0" dirty="0" smtClean="0"/>
              <a:t>For this example, we’ve selected:</a:t>
            </a:r>
          </a:p>
          <a:p>
            <a:pPr marL="228600" indent="-228600">
              <a:buFont typeface="Arial" charset="0"/>
              <a:buChar char="•"/>
            </a:pPr>
            <a:r>
              <a:rPr lang="en-US" baseline="0" dirty="0" err="1" smtClean="0"/>
              <a:t>opentextbc.ca</a:t>
            </a:r>
            <a:r>
              <a:rPr lang="en-US" baseline="0" dirty="0" smtClean="0"/>
              <a:t> as the instance</a:t>
            </a:r>
          </a:p>
          <a:p>
            <a:pPr marL="228600" indent="-228600">
              <a:buFont typeface="Arial" charset="0"/>
              <a:buChar char="•"/>
            </a:pPr>
            <a:r>
              <a:rPr lang="en-US" baseline="0" dirty="0" smtClean="0"/>
              <a:t>Books</a:t>
            </a:r>
          </a:p>
          <a:p>
            <a:pPr marL="228600" indent="-228600">
              <a:buFont typeface="Arial" charset="0"/>
              <a:buChar char="•"/>
            </a:pPr>
            <a:r>
              <a:rPr lang="en-US" baseline="0" dirty="0" smtClean="0"/>
              <a:t>“graphic design” are the keywords added to the “Search terms” field</a:t>
            </a:r>
          </a:p>
          <a:p>
            <a:pPr marL="228600" indent="-228600">
              <a:buFont typeface="Arial" charset="0"/>
              <a:buChar char="•"/>
            </a:pPr>
            <a:r>
              <a:rPr lang="en-US" baseline="0" dirty="0" smtClean="0"/>
              <a:t>Begin the search by clicking the red “Search the collection” button</a:t>
            </a:r>
          </a:p>
          <a:p>
            <a:pPr marL="228600" indent="-228600">
              <a:buAutoNum type="arabicPeriod"/>
            </a:pPr>
            <a:endParaRPr lang="en-US" baseline="0" dirty="0" smtClean="0"/>
          </a:p>
          <a:p>
            <a:pPr marL="0" indent="0">
              <a:buNone/>
            </a:pPr>
            <a:r>
              <a:rPr lang="en-US" baseline="0" dirty="0" smtClean="0"/>
              <a:t>GO TO NEXT SLIDE</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17</a:t>
            </a:fld>
            <a:endParaRPr lang="en-US"/>
          </a:p>
        </p:txBody>
      </p:sp>
    </p:spTree>
    <p:extLst>
      <p:ext uri="{BB962C8B-B14F-4D97-AF65-F5344CB8AC3E}">
        <p14:creationId xmlns:p14="http://schemas.microsoft.com/office/powerpoint/2010/main" val="133570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result of this search. </a:t>
            </a:r>
          </a:p>
          <a:p>
            <a:endParaRPr lang="en-US" baseline="0" dirty="0" smtClean="0"/>
          </a:p>
          <a:p>
            <a:r>
              <a:rPr lang="en-US" baseline="0" dirty="0" smtClean="0"/>
              <a:t>Here and some things to notice:</a:t>
            </a:r>
          </a:p>
          <a:p>
            <a:pPr marL="228600" indent="-228600">
              <a:buFont typeface="Arial" charset="0"/>
              <a:buChar char="•"/>
            </a:pPr>
            <a:r>
              <a:rPr lang="en-US" baseline="0" dirty="0" smtClean="0"/>
              <a:t>The search looks for the keywords entered </a:t>
            </a:r>
            <a:r>
              <a:rPr lang="mr-IN" baseline="0" dirty="0" smtClean="0"/>
              <a:t>–</a:t>
            </a:r>
            <a:r>
              <a:rPr lang="en-US" baseline="0" dirty="0" smtClean="0"/>
              <a:t> “graphic” OR “design” </a:t>
            </a:r>
            <a:r>
              <a:rPr lang="mr-IN" baseline="0" dirty="0" smtClean="0"/>
              <a:t>–</a:t>
            </a:r>
            <a:r>
              <a:rPr lang="en-US" baseline="0" dirty="0" smtClean="0"/>
              <a:t> in the title of all books in the </a:t>
            </a:r>
            <a:r>
              <a:rPr lang="en-US" baseline="0" dirty="0" err="1" smtClean="0"/>
              <a:t>opentextbc.ca</a:t>
            </a:r>
            <a:r>
              <a:rPr lang="en-US" baseline="0" dirty="0" smtClean="0"/>
              <a:t> instance of </a:t>
            </a:r>
            <a:r>
              <a:rPr lang="en-US" baseline="0" dirty="0" err="1" smtClean="0"/>
              <a:t>Pressbooks</a:t>
            </a:r>
            <a:r>
              <a:rPr lang="en-US" baseline="0" dirty="0" smtClean="0"/>
              <a:t>. </a:t>
            </a:r>
          </a:p>
          <a:p>
            <a:pPr marL="685800" lvl="1" indent="-228600">
              <a:buFont typeface="Arial" charset="0"/>
              <a:buChar char="•"/>
            </a:pPr>
            <a:r>
              <a:rPr lang="en-US" baseline="0" dirty="0" smtClean="0"/>
              <a:t>See these words circled in blue in this screenshot. </a:t>
            </a:r>
          </a:p>
          <a:p>
            <a:pPr marL="685800" lvl="1" indent="-228600">
              <a:buFont typeface="Arial" charset="0"/>
              <a:buChar char="•"/>
            </a:pPr>
            <a:r>
              <a:rPr lang="en-US" baseline="0" dirty="0" smtClean="0"/>
              <a:t>Also notice ”graphic” as part of the word “geographic”, underlined in blue, was selected in the book “Nature of Geographic Information.</a:t>
            </a:r>
          </a:p>
          <a:p>
            <a:pPr marL="685800" lvl="1" indent="-228600">
              <a:buFont typeface="Arial" charset="0"/>
              <a:buChar char="•"/>
            </a:pPr>
            <a:endParaRPr lang="en-US" baseline="0" dirty="0" smtClean="0"/>
          </a:p>
          <a:p>
            <a:pPr marL="0" lvl="0" indent="0">
              <a:buFont typeface="Arial" charset="0"/>
              <a:buNone/>
            </a:pPr>
            <a:r>
              <a:rPr lang="en-US" baseline="0" dirty="0" smtClean="0"/>
              <a:t>Notice:</a:t>
            </a:r>
          </a:p>
          <a:p>
            <a:pPr marL="228600" lvl="0" indent="-228600">
              <a:buFont typeface="+mj-lt"/>
              <a:buAutoNum type="arabicPeriod"/>
            </a:pPr>
            <a:r>
              <a:rPr lang="en-US" baseline="0" dirty="0" smtClean="0"/>
              <a:t>The type of CC or open-copyright </a:t>
            </a:r>
            <a:r>
              <a:rPr lang="en-US" baseline="0" dirty="0" err="1" smtClean="0"/>
              <a:t>licence</a:t>
            </a:r>
            <a:r>
              <a:rPr lang="en-US" baseline="0" dirty="0" smtClean="0"/>
              <a:t> for each book</a:t>
            </a:r>
          </a:p>
          <a:p>
            <a:r>
              <a:rPr lang="en-US" baseline="0" dirty="0" smtClean="0"/>
              <a:t>2. You can the “Select all” results checkbox</a:t>
            </a:r>
          </a:p>
          <a:p>
            <a:r>
              <a:rPr lang="en-US" baseline="0" dirty="0" smtClean="0"/>
              <a:t>3. However, the radio button by the “Graphic Design and Print Production Fundamentals” book has been chosen</a:t>
            </a:r>
          </a:p>
          <a:p>
            <a:r>
              <a:rPr lang="en-US" baseline="0" dirty="0" smtClean="0"/>
              <a:t>4. To import, click the red “Start” button. The import can take several minutes, depending on the size of the file.</a:t>
            </a:r>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18</a:t>
            </a:fld>
            <a:endParaRPr lang="en-US"/>
          </a:p>
        </p:txBody>
      </p:sp>
    </p:spTree>
    <p:extLst>
      <p:ext uri="{BB962C8B-B14F-4D97-AF65-F5344CB8AC3E}">
        <p14:creationId xmlns:p14="http://schemas.microsoft.com/office/powerpoint/2010/main" val="35372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search is finished, it lands</a:t>
            </a:r>
            <a:r>
              <a:rPr lang="en-US" baseline="0" dirty="0" smtClean="0"/>
              <a:t> on the “Organize” page shown here. </a:t>
            </a:r>
          </a:p>
          <a:p>
            <a:endParaRPr lang="en-US" baseline="0" dirty="0" smtClean="0"/>
          </a:p>
          <a:p>
            <a:r>
              <a:rPr lang="en-US" baseline="0" dirty="0" smtClean="0"/>
              <a:t>Notice that:</a:t>
            </a:r>
          </a:p>
          <a:p>
            <a:pPr marL="228600" indent="-228600">
              <a:buAutoNum type="arabicPeriod"/>
            </a:pPr>
            <a:r>
              <a:rPr lang="en-US" baseline="0" dirty="0" smtClean="0"/>
              <a:t>The book is set to “Private”</a:t>
            </a:r>
          </a:p>
          <a:p>
            <a:pPr marL="228600" indent="-228600">
              <a:buAutoNum type="arabicPeriod"/>
            </a:pPr>
            <a:r>
              <a:rPr lang="en-US" baseline="0" dirty="0" smtClean="0"/>
              <a:t>Chapters and sections are NOT selected to ”Show in Web”</a:t>
            </a:r>
          </a:p>
          <a:p>
            <a:pPr marL="228600" indent="-228600">
              <a:buAutoNum type="arabicPeriod"/>
            </a:pPr>
            <a:r>
              <a:rPr lang="en-US" baseline="0" dirty="0" smtClean="0"/>
              <a:t>Chapters and sections are NOT selected to “Show in Exports”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title for each section and chapter is set to “Show Title”</a:t>
            </a:r>
          </a:p>
          <a:p>
            <a:pPr marL="228600" indent="-228600">
              <a:buAutoNum type="arabicPeriod"/>
            </a:pPr>
            <a:endParaRPr lang="en-US" baseline="0" dirty="0" smtClean="0"/>
          </a:p>
          <a:p>
            <a:pPr marL="0" indent="0">
              <a:buNone/>
            </a:pPr>
            <a:r>
              <a:rPr lang="en-US" baseline="0" dirty="0" smtClean="0"/>
              <a:t>The disadvantage of using this feature is the inability to </a:t>
            </a:r>
            <a:r>
              <a:rPr lang="en-US" dirty="0" smtClean="0"/>
              <a:t>delete or move chapters and parts before importing a book.</a:t>
            </a:r>
            <a:r>
              <a:rPr lang="en-US" baseline="0" dirty="0" smtClean="0"/>
              <a:t> Instead, you must accept all chapters and parts as they appear in the original book and make changes after the import.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indent="0">
              <a:buNone/>
            </a:pPr>
            <a:r>
              <a:rPr lang="en-US" baseline="0" dirty="0" smtClean="0"/>
              <a:t>And there is one problem</a:t>
            </a:r>
            <a:r>
              <a:rPr lang="mr-IN" baseline="0" dirty="0" smtClean="0"/>
              <a:t>…</a:t>
            </a:r>
            <a:r>
              <a:rPr lang="en-US" baseline="0" dirty="0" smtClean="0"/>
              <a:t>.</a:t>
            </a:r>
          </a:p>
          <a:p>
            <a:pPr marL="0" indent="0">
              <a:buNone/>
            </a:pPr>
            <a:endParaRPr lang="en-US" baseline="0" dirty="0" smtClean="0"/>
          </a:p>
          <a:p>
            <a:pPr marL="0" indent="0">
              <a:buNone/>
            </a:pPr>
            <a:r>
              <a:rPr lang="en-US" baseline="0" dirty="0" smtClean="0"/>
              <a:t>GO TO 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19</a:t>
            </a:fld>
            <a:endParaRPr lang="en-US"/>
          </a:p>
        </p:txBody>
      </p:sp>
    </p:spTree>
    <p:extLst>
      <p:ext uri="{BB962C8B-B14F-4D97-AF65-F5344CB8AC3E}">
        <p14:creationId xmlns:p14="http://schemas.microsoft.com/office/powerpoint/2010/main" val="43806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topics for today. </a:t>
            </a:r>
          </a:p>
          <a:p>
            <a:r>
              <a:rPr lang="en-US" dirty="0" smtClean="0"/>
              <a:t>A</a:t>
            </a:r>
            <a:r>
              <a:rPr lang="en-US" baseline="0" dirty="0" smtClean="0"/>
              <a:t> new lesson has been added based on a new feature: Lesson 2 </a:t>
            </a:r>
            <a:r>
              <a:rPr lang="mr-IN" baseline="0" dirty="0" smtClean="0"/>
              <a:t>–</a:t>
            </a:r>
            <a:r>
              <a:rPr lang="en-US" baseline="0" dirty="0" smtClean="0"/>
              <a:t> How to clone a textbook</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pPr/>
              <a:t>2</a:t>
            </a:fld>
            <a:endParaRPr lang="en-US"/>
          </a:p>
        </p:txBody>
      </p:sp>
    </p:spTree>
    <p:extLst>
      <p:ext uri="{BB962C8B-B14F-4D97-AF65-F5344CB8AC3E}">
        <p14:creationId xmlns:p14="http://schemas.microsoft.com/office/powerpoint/2010/main" val="176693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chapters</a:t>
            </a:r>
            <a:r>
              <a:rPr lang="en-US" baseline="0" dirty="0" smtClean="0"/>
              <a:t> are imported into the Main Body part added when the book shell was created. The parts for the imported book are added separately without their respective chapters.</a:t>
            </a:r>
          </a:p>
          <a:p>
            <a:endParaRPr lang="en-US" baseline="0" dirty="0" smtClean="0"/>
          </a:p>
          <a:p>
            <a:r>
              <a:rPr lang="en-US" baseline="0" dirty="0" smtClean="0"/>
              <a:t>We are aware of this problem and are currently working to resolve it.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20</a:t>
            </a:fld>
            <a:endParaRPr lang="en-US"/>
          </a:p>
        </p:txBody>
      </p:sp>
    </p:spTree>
    <p:extLst>
      <p:ext uri="{BB962C8B-B14F-4D97-AF65-F5344CB8AC3E}">
        <p14:creationId xmlns:p14="http://schemas.microsoft.com/office/powerpoint/2010/main" val="41759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a:t>
            </a:r>
            <a:r>
              <a:rPr lang="mr-IN" baseline="0" dirty="0" smtClean="0"/>
              <a:t>–</a:t>
            </a:r>
            <a:r>
              <a:rPr lang="en-US" baseline="0" dirty="0" smtClean="0"/>
              <a:t> more manual way </a:t>
            </a:r>
            <a:r>
              <a:rPr lang="mr-IN" baseline="0" dirty="0" smtClean="0"/>
              <a:t>–</a:t>
            </a:r>
            <a:r>
              <a:rPr lang="en-US" baseline="0" dirty="0" smtClean="0"/>
              <a:t> to import a </a:t>
            </a:r>
            <a:r>
              <a:rPr lang="en-US" baseline="0" dirty="0" err="1" smtClean="0"/>
              <a:t>Pressbooks</a:t>
            </a:r>
            <a:r>
              <a:rPr lang="en-US" baseline="0" dirty="0" smtClean="0"/>
              <a:t> file is as follows.</a:t>
            </a:r>
          </a:p>
          <a:p>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Create</a:t>
            </a:r>
            <a:r>
              <a:rPr lang="en-US" baseline="0" dirty="0" smtClean="0"/>
              <a:t> a</a:t>
            </a:r>
            <a:r>
              <a:rPr lang="en-US" dirty="0" smtClean="0"/>
              <a:t> book shell,</a:t>
            </a:r>
            <a:r>
              <a:rPr lang="en-US" baseline="0" dirty="0" smtClean="0"/>
              <a:t> </a:t>
            </a:r>
            <a:r>
              <a:rPr lang="en-US" dirty="0" smtClean="0"/>
              <a:t>ready to receive the imported </a:t>
            </a:r>
            <a:r>
              <a:rPr lang="en-US" dirty="0" err="1" smtClean="0"/>
              <a:t>Pressbooks</a:t>
            </a:r>
            <a:r>
              <a:rPr lang="en-US" dirty="0" smtClean="0"/>
              <a:t> file</a:t>
            </a:r>
          </a:p>
          <a:p>
            <a:pPr marL="228600" marR="0" indent="-22860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Download the </a:t>
            </a:r>
            <a:r>
              <a:rPr lang="en-US" dirty="0" err="1" smtClean="0"/>
              <a:t>Pressbooks</a:t>
            </a:r>
            <a:r>
              <a:rPr lang="en-US" dirty="0" smtClean="0"/>
              <a:t> file that you will be importing either</a:t>
            </a:r>
            <a:r>
              <a:rPr lang="en-US" baseline="0" dirty="0" smtClean="0"/>
              <a:t> from a book in another collection or from the B.C. Open Textbook Collection.</a:t>
            </a:r>
          </a:p>
          <a:p>
            <a:pPr marL="228600" marR="0" indent="-228600" algn="l" defTabSz="457200" rtl="0" eaLnBrk="1" fontAlgn="auto" latinLnBrk="0" hangingPunct="1">
              <a:lnSpc>
                <a:spcPct val="100000"/>
              </a:lnSpc>
              <a:spcBef>
                <a:spcPts val="0"/>
              </a:spcBef>
              <a:spcAft>
                <a:spcPts val="0"/>
              </a:spcAft>
              <a:buClrTx/>
              <a:buSzTx/>
              <a:buFont typeface="Arial" charset="0"/>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smtClean="0"/>
              <a:t>To</a:t>
            </a:r>
            <a:r>
              <a:rPr lang="en-US" baseline="0" dirty="0" smtClean="0"/>
              <a:t> find a</a:t>
            </a:r>
            <a:r>
              <a:rPr lang="en-US" dirty="0" smtClean="0"/>
              <a:t> book,</a:t>
            </a:r>
            <a:r>
              <a:rPr lang="en-US" baseline="0" dirty="0" smtClean="0"/>
              <a:t> and its </a:t>
            </a:r>
            <a:r>
              <a:rPr lang="en-US" baseline="0" dirty="0" err="1" smtClean="0"/>
              <a:t>Pressbooks</a:t>
            </a:r>
            <a:r>
              <a:rPr lang="en-US" baseline="0" dirty="0" smtClean="0"/>
              <a:t> file, from</a:t>
            </a:r>
            <a:r>
              <a:rPr lang="en-US" dirty="0" smtClean="0"/>
              <a:t> the B.C. Open Textbook Collection, go to the</a:t>
            </a:r>
            <a:r>
              <a:rPr lang="en-US" baseline="0" dirty="0" smtClean="0"/>
              <a:t> </a:t>
            </a:r>
            <a:r>
              <a:rPr lang="en-US" baseline="0" dirty="0" err="1" smtClean="0"/>
              <a:t>BCcampus</a:t>
            </a:r>
            <a:r>
              <a:rPr lang="en-US" baseline="0" dirty="0" smtClean="0"/>
              <a:t> </a:t>
            </a:r>
            <a:r>
              <a:rPr lang="en-US" baseline="0" dirty="0" err="1" smtClean="0"/>
              <a:t>OpenEd</a:t>
            </a:r>
            <a:r>
              <a:rPr lang="en-US" dirty="0" smtClean="0"/>
              <a:t> website and click either of the “Find” buttons shown in this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21</a:t>
            </a:fld>
            <a:endParaRPr lang="en-US"/>
          </a:p>
        </p:txBody>
      </p:sp>
    </p:spTree>
    <p:extLst>
      <p:ext uri="{BB962C8B-B14F-4D97-AF65-F5344CB8AC3E}">
        <p14:creationId xmlns:p14="http://schemas.microsoft.com/office/powerpoint/2010/main" val="637487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search for the book you</a:t>
            </a:r>
            <a:r>
              <a:rPr lang="en-US" baseline="0" dirty="0" smtClean="0"/>
              <a:t> want using the subjects categories on the far left, or the Search field in the top right.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22</a:t>
            </a:fld>
            <a:endParaRPr lang="en-US"/>
          </a:p>
        </p:txBody>
      </p:sp>
    </p:spTree>
    <p:extLst>
      <p:ext uri="{BB962C8B-B14F-4D97-AF65-F5344CB8AC3E}">
        <p14:creationId xmlns:p14="http://schemas.microsoft.com/office/powerpoint/2010/main" val="1738255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title link of the book you want</a:t>
            </a:r>
            <a:r>
              <a:rPr lang="mr-IN" dirty="0" smtClean="0"/>
              <a:t>…</a:t>
            </a:r>
            <a:r>
              <a:rPr lang="en-US" dirty="0" smtClean="0"/>
              <a:t>.</a:t>
            </a:r>
          </a:p>
          <a:p>
            <a:endParaRPr lang="en-US" dirty="0" smtClean="0"/>
          </a:p>
          <a:p>
            <a:r>
              <a:rPr lang="en-US"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23</a:t>
            </a:fld>
            <a:endParaRPr lang="en-US"/>
          </a:p>
        </p:txBody>
      </p:sp>
    </p:spTree>
    <p:extLst>
      <p:ext uri="{BB962C8B-B14F-4D97-AF65-F5344CB8AC3E}">
        <p14:creationId xmlns:p14="http://schemas.microsoft.com/office/powerpoint/2010/main" val="1348328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baseline="0" dirty="0" smtClean="0"/>
              <a:t> to arrive at the book’s record page.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Below the book’s title, description and cover, are a list of available files. Look for “EDITABLE: </a:t>
            </a:r>
            <a:r>
              <a:rPr lang="en-US" baseline="0" dirty="0" err="1" smtClean="0"/>
              <a:t>Pressbooks</a:t>
            </a:r>
            <a:r>
              <a:rPr lang="en-US" baseline="0" dirty="0" smtClean="0"/>
              <a:t> file”. Notice that the size of the file is marked at the end of the file’s label. This file is 0.73 MB.</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24</a:t>
            </a:fld>
            <a:endParaRPr lang="en-US"/>
          </a:p>
        </p:txBody>
      </p:sp>
    </p:spTree>
    <p:extLst>
      <p:ext uri="{BB962C8B-B14F-4D97-AF65-F5344CB8AC3E}">
        <p14:creationId xmlns:p14="http://schemas.microsoft.com/office/powerpoint/2010/main" val="381607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a copy, right-click on the file’s download button and “Save Link As” link. Save the file to a convenient location such as your Desktop, Download folder, or Documents folder.</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25</a:t>
            </a:fld>
            <a:endParaRPr lang="en-US"/>
          </a:p>
        </p:txBody>
      </p:sp>
    </p:spTree>
    <p:extLst>
      <p:ext uri="{BB962C8B-B14F-4D97-AF65-F5344CB8AC3E}">
        <p14:creationId xmlns:p14="http://schemas.microsoft.com/office/powerpoint/2010/main" val="54973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file can also be found on the book’s </a:t>
            </a:r>
            <a:r>
              <a:rPr lang="en-US" dirty="0" err="1" smtClean="0"/>
              <a:t>Pressbooks</a:t>
            </a:r>
            <a:r>
              <a:rPr lang="en-US" dirty="0" smtClean="0"/>
              <a:t> homepage accessed by clicking on “Read this book online.”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26</a:t>
            </a:fld>
            <a:endParaRPr lang="en-US"/>
          </a:p>
        </p:txBody>
      </p:sp>
    </p:spTree>
    <p:extLst>
      <p:ext uri="{BB962C8B-B14F-4D97-AF65-F5344CB8AC3E}">
        <p14:creationId xmlns:p14="http://schemas.microsoft.com/office/powerpoint/2010/main" val="208348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Pressbooks</a:t>
            </a:r>
            <a:r>
              <a:rPr lang="en-US" dirty="0" smtClean="0"/>
              <a:t> file can</a:t>
            </a:r>
            <a:r>
              <a:rPr lang="en-US" baseline="0" dirty="0" smtClean="0"/>
              <a:t> then be downloaded.</a:t>
            </a:r>
            <a:endParaRPr lang="en-US" dirty="0" smtClean="0"/>
          </a:p>
          <a:p>
            <a:pPr marL="228600" indent="-228600">
              <a:buAutoNum type="arabicPeriod"/>
            </a:pPr>
            <a:r>
              <a:rPr lang="en-US" dirty="0" smtClean="0"/>
              <a:t>Click</a:t>
            </a:r>
            <a:r>
              <a:rPr lang="en-US" baseline="0" dirty="0" smtClean="0"/>
              <a:t> on the the arrow by “Download this book”</a:t>
            </a:r>
          </a:p>
          <a:p>
            <a:pPr marL="228600" indent="-228600">
              <a:buAutoNum type="arabicPeriod"/>
            </a:pPr>
            <a:r>
              <a:rPr lang="en-US" dirty="0" smtClean="0"/>
              <a:t>Select and download the “</a:t>
            </a:r>
            <a:r>
              <a:rPr lang="en-US" dirty="0" err="1" smtClean="0"/>
              <a:t>Pressbooks</a:t>
            </a:r>
            <a:r>
              <a:rPr lang="en-US" dirty="0" smtClean="0"/>
              <a:t> XML” file from the drop-down list</a:t>
            </a:r>
          </a:p>
          <a:p>
            <a:pPr marL="228600" indent="-228600">
              <a:buAutoNum type="arabicPeriod"/>
            </a:pPr>
            <a:endParaRPr lang="en-US" dirty="0" smtClean="0"/>
          </a:p>
          <a:p>
            <a:pPr marL="228600" indent="-228600">
              <a:buFont typeface="Arial" charset="0"/>
              <a:buChar char="•"/>
            </a:pPr>
            <a:r>
              <a:rPr lang="en-US" dirty="0" smtClean="0"/>
              <a:t>Save the</a:t>
            </a:r>
            <a:r>
              <a:rPr lang="en-US" baseline="0" dirty="0" smtClean="0"/>
              <a:t> file</a:t>
            </a:r>
            <a:r>
              <a:rPr lang="en-US" dirty="0" smtClean="0"/>
              <a:t> to</a:t>
            </a:r>
            <a:r>
              <a:rPr lang="en-US" baseline="0" dirty="0" smtClean="0"/>
              <a:t> a convenient location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27</a:t>
            </a:fld>
            <a:endParaRPr lang="en-US"/>
          </a:p>
        </p:txBody>
      </p:sp>
    </p:spTree>
    <p:extLst>
      <p:ext uri="{BB962C8B-B14F-4D97-AF65-F5344CB8AC3E}">
        <p14:creationId xmlns:p14="http://schemas.microsoft.com/office/powerpoint/2010/main" val="381787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smtClean="0"/>
              <a:t>To begin the import process, go to the book shell created to receive this </a:t>
            </a:r>
            <a:r>
              <a:rPr lang="en-US" dirty="0" err="1" smtClean="0"/>
              <a:t>Pressbooks</a:t>
            </a:r>
            <a:r>
              <a:rPr lang="en-US" dirty="0" smtClean="0"/>
              <a:t> file.</a:t>
            </a:r>
            <a:r>
              <a:rPr lang="en-US" baseline="0" dirty="0" smtClean="0"/>
              <a:t>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smtClean="0"/>
              <a:t>Next: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Go to the Import page found on the Dashboard</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From the “Import Type” drop-down list select “</a:t>
            </a:r>
            <a:r>
              <a:rPr lang="en-US" baseline="0" dirty="0" err="1" smtClean="0"/>
              <a:t>Pressbooks</a:t>
            </a:r>
            <a:r>
              <a:rPr lang="en-US" baseline="0" dirty="0" smtClean="0"/>
              <a:t>/WordPress XML”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By “Import Source” </a:t>
            </a:r>
          </a:p>
          <a:p>
            <a:pPr marL="685800" marR="0" lvl="1" indent="-228600" algn="l" defTabSz="457200" rtl="0" eaLnBrk="1" fontAlgn="auto" latinLnBrk="0" hangingPunct="1">
              <a:lnSpc>
                <a:spcPct val="100000"/>
              </a:lnSpc>
              <a:spcBef>
                <a:spcPts val="0"/>
              </a:spcBef>
              <a:spcAft>
                <a:spcPts val="0"/>
              </a:spcAft>
              <a:buClrTx/>
              <a:buSzTx/>
              <a:buFont typeface="+mj-lt"/>
              <a:buAutoNum type="alphaLcPeriod"/>
              <a:tabLst/>
              <a:defRPr/>
            </a:pPr>
            <a:r>
              <a:rPr lang="en-US" baseline="0" dirty="0" smtClean="0"/>
              <a:t>select “Upload File”</a:t>
            </a:r>
          </a:p>
          <a:p>
            <a:pPr marL="685800" marR="0" lvl="1" indent="-228600" algn="l" defTabSz="457200" rtl="0" eaLnBrk="1" fontAlgn="auto" latinLnBrk="0" hangingPunct="1">
              <a:lnSpc>
                <a:spcPct val="100000"/>
              </a:lnSpc>
              <a:spcBef>
                <a:spcPts val="0"/>
              </a:spcBef>
              <a:spcAft>
                <a:spcPts val="0"/>
              </a:spcAft>
              <a:buClrTx/>
              <a:buSzTx/>
              <a:buFont typeface="+mj-lt"/>
              <a:buAutoNum type="alphaLcPeriod"/>
              <a:tabLst/>
              <a:defRPr/>
            </a:pPr>
            <a:r>
              <a:rPr lang="en-US" baseline="0" dirty="0" smtClean="0"/>
              <a:t>with  “Choose File”, locate and upload the desired </a:t>
            </a:r>
            <a:r>
              <a:rPr lang="en-US" baseline="0" dirty="0" err="1" smtClean="0"/>
              <a:t>Pressbooks</a:t>
            </a:r>
            <a:r>
              <a:rPr lang="en-US" baseline="0" dirty="0" smtClean="0"/>
              <a:t> file</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the “Begin Import” button</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28</a:t>
            </a:fld>
            <a:endParaRPr lang="en-US"/>
          </a:p>
        </p:txBody>
      </p:sp>
    </p:spTree>
    <p:extLst>
      <p:ext uri="{BB962C8B-B14F-4D97-AF65-F5344CB8AC3E}">
        <p14:creationId xmlns:p14="http://schemas.microsoft.com/office/powerpoint/2010/main" val="1776709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a:t>
            </a:r>
            <a:r>
              <a:rPr lang="en-US" baseline="0" dirty="0" smtClean="0"/>
              <a:t> </a:t>
            </a:r>
            <a:r>
              <a:rPr lang="en-US" baseline="0" dirty="0" err="1" smtClean="0"/>
              <a:t>Pressbooks</a:t>
            </a:r>
            <a:r>
              <a:rPr lang="en-US" baseline="0" dirty="0" smtClean="0"/>
              <a:t> file has completed the import routine, this is what you’ll see.</a:t>
            </a:r>
          </a:p>
          <a:p>
            <a:endParaRPr lang="en-US" baseline="0" dirty="0" smtClean="0"/>
          </a:p>
          <a:p>
            <a:r>
              <a:rPr lang="en-US" baseline="0" dirty="0" smtClean="0"/>
              <a:t>Notice that: </a:t>
            </a:r>
          </a:p>
          <a:p>
            <a:pPr marL="228600" indent="-228600">
              <a:buAutoNum type="arabicPeriod"/>
            </a:pPr>
            <a:r>
              <a:rPr lang="en-US" baseline="0" dirty="0" smtClean="0"/>
              <a:t>Each Chapter (used as chapter sections in this book) are listed separately</a:t>
            </a:r>
          </a:p>
          <a:p>
            <a:pPr marL="228600" indent="-228600">
              <a:buAutoNum type="arabicPeriod"/>
            </a:pPr>
            <a:r>
              <a:rPr lang="en-US" baseline="0" dirty="0" smtClean="0"/>
              <a:t>To the right of the page, a blue radio button indicates the part of the book that chapters or chapter sections have been placed: front matter, Main Body part, or back matter</a:t>
            </a:r>
          </a:p>
          <a:p>
            <a:pPr marL="685800" lvl="1" indent="-228600">
              <a:buFont typeface="+mj-lt"/>
              <a:buAutoNum type="alphaLcPeriod"/>
            </a:pPr>
            <a:r>
              <a:rPr lang="en-US" baseline="0" dirty="0" smtClean="0"/>
              <a:t>items placed in the Main Body are marked by their unit: i.e., Chapter or Part. </a:t>
            </a:r>
          </a:p>
          <a:p>
            <a:pPr marL="685800" lvl="1" indent="-228600">
              <a:buFont typeface="+mj-lt"/>
              <a:buAutoNum type="alphaLcPeriod"/>
            </a:pPr>
            <a:r>
              <a:rPr lang="en-US" baseline="0" dirty="0" smtClean="0"/>
              <a:t>Parts are often used as chapter breaks and title pages.</a:t>
            </a:r>
          </a:p>
          <a:p>
            <a:pPr marL="228600" indent="-228600">
              <a:buAutoNum type="arabicPeriod"/>
            </a:pPr>
            <a:r>
              <a:rPr lang="en-US" baseline="0" dirty="0" smtClean="0"/>
              <a:t>If you want to move a chapter to a different part of the book, use the radio buttons. </a:t>
            </a:r>
          </a:p>
          <a:p>
            <a:pPr marL="685800" lvl="1" indent="-228600">
              <a:buFont typeface="+mj-lt"/>
              <a:buAutoNum type="alphaLcPeriod"/>
            </a:pPr>
            <a:r>
              <a:rPr lang="en-US" baseline="0" dirty="0" smtClean="0"/>
              <a:t>For example, if you prefer that “About the Book” appears in the back matter rather than the front matter, then uncheck the radio button under Front Matter and check the radio button under Back Matter.</a:t>
            </a:r>
          </a:p>
          <a:p>
            <a:pPr marL="228600" indent="-228600">
              <a:buAutoNum type="arabicPeriod"/>
            </a:pPr>
            <a:r>
              <a:rPr lang="en-US" baseline="0" dirty="0" smtClean="0"/>
              <a:t>Lastly, take note of the checkbox by “Title” in the top left corner, and by each chapter. Use these checkboxes to select the chapters you want to import or</a:t>
            </a:r>
            <a:r>
              <a:rPr lang="mr-IN" baseline="0" dirty="0" smtClean="0"/>
              <a:t>…</a:t>
            </a:r>
            <a:r>
              <a:rPr lang="en-US" baseline="0" dirty="0" smtClean="0"/>
              <a:t>.</a:t>
            </a:r>
          </a:p>
          <a:p>
            <a:pPr marL="228600" indent="-228600">
              <a:buAutoNum type="arabicPeriod"/>
            </a:pPr>
            <a:endParaRPr lang="en-US" baseline="0" dirty="0" smtClean="0"/>
          </a:p>
          <a:p>
            <a:pPr marL="0" indent="0">
              <a:buNone/>
            </a:pPr>
            <a:r>
              <a:rPr lang="en-US" baseline="0" dirty="0" smtClean="0"/>
              <a:t>GO TO NEXT SLIDE</a:t>
            </a:r>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29</a:t>
            </a:fld>
            <a:endParaRPr lang="en-US"/>
          </a:p>
        </p:txBody>
      </p:sp>
    </p:spTree>
    <p:extLst>
      <p:ext uri="{BB962C8B-B14F-4D97-AF65-F5344CB8AC3E}">
        <p14:creationId xmlns:p14="http://schemas.microsoft.com/office/powerpoint/2010/main" val="180373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a:t>
            </a:r>
            <a:r>
              <a:rPr lang="en-US" dirty="0" err="1" smtClean="0"/>
              <a:t>BCcampus</a:t>
            </a:r>
            <a:r>
              <a:rPr lang="en-US" dirty="0" smtClean="0"/>
              <a:t> </a:t>
            </a:r>
            <a:r>
              <a:rPr lang="en-US" dirty="0" err="1" smtClean="0"/>
              <a:t>Pressbooks</a:t>
            </a:r>
            <a:r>
              <a:rPr lang="en-US" dirty="0" smtClean="0"/>
              <a:t> instances went</a:t>
            </a:r>
            <a:r>
              <a:rPr lang="en-US" baseline="0" dirty="0" smtClean="0"/>
              <a:t> through a major upgrade on March 16, 2018. For a list of changes made, see our “</a:t>
            </a:r>
            <a:r>
              <a:rPr lang="en-US" baseline="0" dirty="0" err="1" smtClean="0"/>
              <a:t>Pressbooks</a:t>
            </a:r>
            <a:r>
              <a:rPr lang="en-US" baseline="0" dirty="0" smtClean="0"/>
              <a:t> Updates” page under “</a:t>
            </a:r>
            <a:r>
              <a:rPr lang="en-US" baseline="0" dirty="0" err="1" smtClean="0"/>
              <a:t>Pressbooks</a:t>
            </a:r>
            <a:r>
              <a:rPr lang="en-US" baseline="0" dirty="0" smtClean="0"/>
              <a:t> Support” on the </a:t>
            </a:r>
            <a:r>
              <a:rPr lang="en-US" baseline="0" dirty="0" err="1" smtClean="0"/>
              <a:t>BCcampus</a:t>
            </a:r>
            <a:r>
              <a:rPr lang="en-US" baseline="0" dirty="0" smtClean="0"/>
              <a:t> Open Education website (</a:t>
            </a:r>
            <a:r>
              <a:rPr lang="en-US" baseline="0" dirty="0" err="1" smtClean="0"/>
              <a:t>open.bccampus.ca</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a:t>
            </a:fld>
            <a:endParaRPr lang="en-US"/>
          </a:p>
        </p:txBody>
      </p:sp>
    </p:spTree>
    <p:extLst>
      <p:ext uri="{BB962C8B-B14F-4D97-AF65-F5344CB8AC3E}">
        <p14:creationId xmlns:p14="http://schemas.microsoft.com/office/powerpoint/2010/main" val="467508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if</a:t>
            </a:r>
            <a:r>
              <a:rPr lang="en-US" baseline="0" dirty="0" smtClean="0"/>
              <a:t> you want to import the entire book, choose the checkbox by “Title” and all chapters, parts, and sections in the front and back matter will be imported.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30</a:t>
            </a:fld>
            <a:endParaRPr lang="en-US"/>
          </a:p>
        </p:txBody>
      </p:sp>
    </p:spTree>
    <p:extLst>
      <p:ext uri="{BB962C8B-B14F-4D97-AF65-F5344CB8AC3E}">
        <p14:creationId xmlns:p14="http://schemas.microsoft.com/office/powerpoint/2010/main" val="1096766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Before you hit the red “Import Selection” button, notice the</a:t>
            </a:r>
            <a:r>
              <a:rPr lang="en-US" baseline="0" dirty="0" smtClean="0"/>
              <a:t> </a:t>
            </a:r>
            <a:r>
              <a:rPr lang="en-US" dirty="0" smtClean="0"/>
              <a:t>feature called “Show imported content in web.” </a:t>
            </a:r>
          </a:p>
          <a:p>
            <a:pPr marL="171450" indent="-171450">
              <a:buFont typeface="Arial" charset="0"/>
              <a:buChar char="•"/>
            </a:pPr>
            <a:r>
              <a:rPr lang="en-US" dirty="0" smtClean="0"/>
              <a:t>If this checkbox is NOT selected, then all chapters, parts, and sections of the book imported will be “drafts”, i.e. they will not</a:t>
            </a:r>
            <a:r>
              <a:rPr lang="en-US" baseline="0" dirty="0" smtClean="0"/>
              <a:t> be seen in the book view. </a:t>
            </a:r>
          </a:p>
          <a:p>
            <a:pPr marL="628650" lvl="1" indent="-171450">
              <a:buFont typeface="Arial" charset="0"/>
              <a:buChar char="•"/>
            </a:pPr>
            <a:r>
              <a:rPr lang="en-US" baseline="0" dirty="0" smtClean="0"/>
              <a:t>This feature also turns on the “Show in Exports” option for every chapter etc. (This makes sure that chapters etc. are included when a book is exported.)</a:t>
            </a:r>
          </a:p>
          <a:p>
            <a:pPr marL="171450" indent="-171450">
              <a:buFont typeface="Arial" charset="0"/>
              <a:buChar char="•"/>
            </a:pPr>
            <a:r>
              <a:rPr lang="en-US" baseline="0" dirty="0" smtClean="0"/>
              <a:t>If you do not select this checkbox now, you will need to check the “Show in Web” and “Show in Exports” checkboxes by each chapter, part, and section after it’s been imported. </a:t>
            </a:r>
          </a:p>
          <a:p>
            <a:pPr marL="171450" indent="-171450">
              <a:buFont typeface="Arial" charset="0"/>
              <a:buChar char="•"/>
            </a:pPr>
            <a:r>
              <a:rPr lang="en-US" baseline="0" dirty="0" smtClean="0"/>
              <a:t>The “Cancel” button next to “Import Selection” deletes this stage of the </a:t>
            </a:r>
            <a:r>
              <a:rPr lang="en-US" baseline="0" dirty="0" err="1" smtClean="0"/>
              <a:t>Pressbooks</a:t>
            </a:r>
            <a:r>
              <a:rPr lang="en-US" baseline="0" dirty="0" smtClean="0"/>
              <a:t> file import process.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31</a:t>
            </a:fld>
            <a:endParaRPr lang="en-US"/>
          </a:p>
        </p:txBody>
      </p:sp>
    </p:spTree>
    <p:extLst>
      <p:ext uri="{BB962C8B-B14F-4D97-AF65-F5344CB8AC3E}">
        <p14:creationId xmlns:p14="http://schemas.microsoft.com/office/powerpoint/2010/main" val="2082684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a:t>
            </a:r>
            <a:r>
              <a:rPr lang="en-US" baseline="0" dirty="0" smtClean="0"/>
              <a:t> the import routine has finished, you will be taken to the “Organize”</a:t>
            </a:r>
            <a:r>
              <a:rPr lang="en-US" dirty="0" smtClean="0"/>
              <a:t> page of</a:t>
            </a:r>
            <a:r>
              <a:rPr lang="en-US" baseline="0" dirty="0" smtClean="0"/>
              <a:t> the book, shown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Notice:</a:t>
            </a:r>
          </a:p>
          <a:p>
            <a:pPr marL="228600" indent="-228600">
              <a:buAutoNum type="arabicPeriod"/>
            </a:pPr>
            <a:r>
              <a:rPr lang="en-US" baseline="0" dirty="0" smtClean="0"/>
              <a:t>The book’s global privacy is set to “Private”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Chapters and sections  ARE selected to ”Show in Web”</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Chapters and sections ARE selected to “Show in Exports”</a:t>
            </a:r>
          </a:p>
          <a:p>
            <a:pPr marL="228600" indent="-228600">
              <a:buAutoNum type="arabicPeriod"/>
            </a:pPr>
            <a:r>
              <a:rPr lang="en-US" baseline="0" dirty="0" smtClean="0"/>
              <a:t>The title for each section and chapter is set to “Show Title”. All three of these are default settings.</a:t>
            </a:r>
          </a:p>
          <a:p>
            <a:pPr marL="228600" indent="-228600">
              <a:buAutoNum type="arabicPeriod"/>
            </a:pPr>
            <a:r>
              <a:rPr lang="en-US" baseline="0" dirty="0" smtClean="0"/>
              <a:t>Unlike the “Search and Import” function, pulling a book in this way results in this summary statement which indicates how many front matter sections, parts, chapters, back matter sections were imported. The word count for the entire book (70,262) is also listed below that.</a:t>
            </a:r>
          </a:p>
          <a:p>
            <a:pPr marL="228600" indent="-228600">
              <a:buAutoNum type="arabicPeriod"/>
            </a:pPr>
            <a:endParaRPr lang="en-US" baseline="0" dirty="0" smtClean="0"/>
          </a:p>
          <a:p>
            <a:pPr marL="0" indent="0">
              <a:buNone/>
            </a:pPr>
            <a:r>
              <a:rPr lang="en-US" baseline="0" dirty="0" smtClean="0"/>
              <a:t>All chapters (chapter sections) are placed in their correct parts (marked as chapters in this book).</a:t>
            </a:r>
          </a:p>
        </p:txBody>
      </p:sp>
      <p:sp>
        <p:nvSpPr>
          <p:cNvPr id="4" name="Slide Number Placeholder 3"/>
          <p:cNvSpPr>
            <a:spLocks noGrp="1"/>
          </p:cNvSpPr>
          <p:nvPr>
            <p:ph type="sldNum" sz="quarter" idx="10"/>
          </p:nvPr>
        </p:nvSpPr>
        <p:spPr/>
        <p:txBody>
          <a:bodyPr/>
          <a:lstStyle/>
          <a:p>
            <a:fld id="{E50CC43B-D8B0-AD49-926B-D2166CE8727F}" type="slidenum">
              <a:rPr lang="en-US" smtClean="0"/>
              <a:t>32</a:t>
            </a:fld>
            <a:endParaRPr lang="en-US"/>
          </a:p>
        </p:txBody>
      </p:sp>
    </p:spTree>
    <p:extLst>
      <p:ext uri="{BB962C8B-B14F-4D97-AF65-F5344CB8AC3E}">
        <p14:creationId xmlns:p14="http://schemas.microsoft.com/office/powerpoint/2010/main" val="1091054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Lesson</a:t>
            </a:r>
            <a:r>
              <a:rPr lang="en-US" baseline="0" dirty="0" smtClean="0"/>
              <a:t> 2: How to clone a textbook.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easiest way to copy an open textbook from within the </a:t>
            </a:r>
            <a:r>
              <a:rPr lang="en-US" dirty="0" err="1" smtClean="0"/>
              <a:t>BCcampus</a:t>
            </a:r>
            <a:r>
              <a:rPr lang="en-US" dirty="0" smtClean="0"/>
              <a:t> </a:t>
            </a:r>
            <a:r>
              <a:rPr lang="en-US" dirty="0" err="1" smtClean="0"/>
              <a:t>Pressbooks</a:t>
            </a:r>
            <a:r>
              <a:rPr lang="en-US" dirty="0" smtClean="0"/>
              <a:t> network or from another </a:t>
            </a:r>
            <a:r>
              <a:rPr lang="en-US" dirty="0" err="1" smtClean="0"/>
              <a:t>Pressbooks</a:t>
            </a:r>
            <a:r>
              <a:rPr lang="en-US" dirty="0" smtClean="0"/>
              <a:t> network is to use the cloning feature.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feature allows you to copy books from most </a:t>
            </a:r>
            <a:r>
              <a:rPr lang="en-US" dirty="0" err="1" smtClean="0"/>
              <a:t>Pressbooks</a:t>
            </a:r>
            <a:r>
              <a:rPr lang="en-US" dirty="0" smtClean="0"/>
              <a:t> instances (including those outside of the B.C. system) as long as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t>The book has been assigned a Creative Commons </a:t>
            </a:r>
            <a:r>
              <a:rPr lang="en-US" dirty="0" err="1" smtClean="0"/>
              <a:t>licence</a:t>
            </a:r>
            <a:r>
              <a:rPr lang="en-US" dirty="0" smtClean="0"/>
              <a:t> (on its</a:t>
            </a:r>
            <a:r>
              <a:rPr lang="en-US" baseline="0" dirty="0" smtClean="0"/>
              <a:t> Book Info page) or is in the public domain</a:t>
            </a:r>
          </a:p>
          <a:p>
            <a:pPr marL="685800" marR="0" lvl="1"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Note: All newly created books are not assigned a CC </a:t>
            </a:r>
            <a:r>
              <a:rPr lang="en-US" baseline="0" dirty="0" err="1" smtClean="0"/>
              <a:t>licence</a:t>
            </a:r>
            <a:r>
              <a:rPr lang="en-US" baseline="0" dirty="0" smtClean="0"/>
              <a:t> so are, by default, restricted with “All rights reserved”. These books cannot be cloned until a CC </a:t>
            </a:r>
            <a:r>
              <a:rPr lang="en-US" baseline="0" dirty="0" err="1" smtClean="0"/>
              <a:t>licence</a:t>
            </a:r>
            <a:r>
              <a:rPr lang="en-US" baseline="0" dirty="0" smtClean="0"/>
              <a:t> or public domain are assigned.</a:t>
            </a:r>
          </a:p>
          <a:p>
            <a:pPr marL="685800" marR="0" lvl="1"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This feature does not work for books that use the ND (non-derivative) option of a Creative Commons </a:t>
            </a:r>
            <a:r>
              <a:rPr lang="en-US" baseline="0" dirty="0" err="1" smtClean="0"/>
              <a:t>licence</a:t>
            </a:r>
            <a:endParaRPr lang="en-US" baseline="0" dirty="0" smtClean="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book is marked as “public”. This feature does not work for marks marked as “private”.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a:t>
            </a:r>
            <a:r>
              <a:rPr lang="en-US" baseline="0" dirty="0" err="1" smtClean="0"/>
              <a:t>Pressbooks</a:t>
            </a:r>
            <a:r>
              <a:rPr lang="en-US" baseline="0" dirty="0" smtClean="0"/>
              <a:t> instance is version 4.1 or higher.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33</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a:t>
            </a:r>
          </a:p>
          <a:p>
            <a:pPr marL="228600" indent="-228600">
              <a:buAutoNum type="arabicPeriod"/>
            </a:pPr>
            <a:r>
              <a:rPr lang="en-US" baseline="0" dirty="0" smtClean="0"/>
              <a:t>Scroll over “My Catalogue in the red PB menu bar and</a:t>
            </a:r>
          </a:p>
          <a:p>
            <a:pPr marL="228600" indent="-228600">
              <a:buAutoNum type="arabicPeriod"/>
            </a:pPr>
            <a:r>
              <a:rPr lang="en-US" baseline="0" dirty="0" smtClean="0"/>
              <a:t>Click on “Clone a Book”</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34</a:t>
            </a:fld>
            <a:endParaRPr lang="en-US"/>
          </a:p>
        </p:txBody>
      </p:sp>
    </p:spTree>
    <p:extLst>
      <p:ext uri="{BB962C8B-B14F-4D97-AF65-F5344CB8AC3E}">
        <p14:creationId xmlns:p14="http://schemas.microsoft.com/office/powerpoint/2010/main" val="29392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take you to the “Clone” page. </a:t>
            </a:r>
          </a:p>
          <a:p>
            <a:endParaRPr lang="en-US" dirty="0" smtClean="0"/>
          </a:p>
          <a:p>
            <a:r>
              <a:rPr lang="en-US" dirty="0" smtClean="0"/>
              <a:t>Here:</a:t>
            </a:r>
          </a:p>
          <a:p>
            <a:pPr marL="228600" indent="-228600">
              <a:buAutoNum type="arabicPeriod"/>
            </a:pPr>
            <a:r>
              <a:rPr lang="en-US" baseline="0" dirty="0" smtClean="0"/>
              <a:t>Enter the URL or web address of the book you would like to clone </a:t>
            </a:r>
            <a:r>
              <a:rPr lang="mr-IN" baseline="0" dirty="0" smtClean="0"/>
              <a:t>–</a:t>
            </a:r>
            <a:r>
              <a:rPr lang="en-US" baseline="0" dirty="0" smtClean="0"/>
              <a:t> also called the source book </a:t>
            </a:r>
            <a:r>
              <a:rPr lang="mr-IN" baseline="0" dirty="0" smtClean="0"/>
              <a:t>–</a:t>
            </a:r>
            <a:r>
              <a:rPr lang="en-US" baseline="0" dirty="0" smtClean="0"/>
              <a:t> in the “Source Book URL” field. In this example, the “OER Toolkit for Trades” has been chosen.</a:t>
            </a:r>
          </a:p>
          <a:p>
            <a:pPr marL="228600" indent="-228600">
              <a:buAutoNum type="arabicPeriod"/>
            </a:pPr>
            <a:r>
              <a:rPr lang="en-US" baseline="0" dirty="0" smtClean="0"/>
              <a:t>In the “Target Book URL” add the descriptor you want to use to create the URL or web address for your cloned book, also called the target or destination book. </a:t>
            </a:r>
          </a:p>
          <a:p>
            <a:pPr marL="685800" lvl="1" indent="-228600">
              <a:buFont typeface="+mj-lt"/>
              <a:buAutoNum type="alphaLcPeriod"/>
            </a:pPr>
            <a:r>
              <a:rPr lang="en-US" baseline="0" dirty="0" smtClean="0"/>
              <a:t>In this example, “</a:t>
            </a:r>
            <a:r>
              <a:rPr lang="en-US" baseline="0" dirty="0" err="1" smtClean="0"/>
              <a:t>oertoolkitfortrades</a:t>
            </a:r>
            <a:r>
              <a:rPr lang="en-US" baseline="0" dirty="0" smtClean="0"/>
              <a:t>” has been used plus “adapt” because the plan is to revise the original book. </a:t>
            </a:r>
          </a:p>
          <a:p>
            <a:pPr marL="685800" lvl="1" indent="-228600">
              <a:buAutoNum type="alphaLcPeriod"/>
            </a:pPr>
            <a:r>
              <a:rPr lang="en-US" baseline="0" dirty="0" smtClean="0"/>
              <a:t>The other reason for this title is the original book is hosted in the same self-serve instance of </a:t>
            </a:r>
            <a:r>
              <a:rPr lang="en-US" baseline="0" dirty="0" err="1" smtClean="0"/>
              <a:t>Pressbooks</a:t>
            </a:r>
            <a:r>
              <a:rPr lang="en-US" baseline="0" dirty="0" smtClean="0"/>
              <a:t> as this account. </a:t>
            </a:r>
          </a:p>
          <a:p>
            <a:pPr marL="685800" lvl="1" indent="-228600">
              <a:buAutoNum type="alphaLcPeriod"/>
            </a:pPr>
            <a:r>
              <a:rPr lang="en-US" baseline="0" dirty="0" smtClean="0"/>
              <a:t>If the same URL descriptor is used, </a:t>
            </a:r>
            <a:r>
              <a:rPr lang="en-US" baseline="0" dirty="0" err="1" smtClean="0"/>
              <a:t>Pressbooks</a:t>
            </a:r>
            <a:r>
              <a:rPr lang="en-US" baseline="0" dirty="0" smtClean="0"/>
              <a:t> will reject it because all book URLs must be unique</a:t>
            </a:r>
          </a:p>
          <a:p>
            <a:pPr marL="685800" marR="0" lvl="1" indent="-228600" algn="l" defTabSz="457200" rtl="0" eaLnBrk="1" fontAlgn="auto" latinLnBrk="0" hangingPunct="1">
              <a:lnSpc>
                <a:spcPct val="100000"/>
              </a:lnSpc>
              <a:spcBef>
                <a:spcPts val="0"/>
              </a:spcBef>
              <a:spcAft>
                <a:spcPts val="0"/>
              </a:spcAft>
              <a:buClrTx/>
              <a:buSzTx/>
              <a:buFontTx/>
              <a:buAutoNum type="alphaLcPeriod"/>
              <a:tabLst/>
              <a:defRPr/>
            </a:pPr>
            <a:r>
              <a:rPr lang="en-US" baseline="0" dirty="0" smtClean="0"/>
              <a:t>Note: </a:t>
            </a:r>
            <a:r>
              <a:rPr lang="en-US" dirty="0" smtClean="0"/>
              <a:t>Your book URL can only contain lowercase letters (a-z) and numbers.</a:t>
            </a:r>
            <a:endParaRPr lang="en-US" baseline="0" dirty="0" smtClean="0"/>
          </a:p>
          <a:p>
            <a:pPr marL="228600" lvl="0" indent="-228600">
              <a:buAutoNum type="arabicPeriod"/>
            </a:pPr>
            <a:r>
              <a:rPr lang="en-US" baseline="0" dirty="0" smtClean="0"/>
              <a:t>To finish, click the red “Clone It” button. </a:t>
            </a:r>
          </a:p>
        </p:txBody>
      </p:sp>
      <p:sp>
        <p:nvSpPr>
          <p:cNvPr id="4" name="Slide Number Placeholder 3"/>
          <p:cNvSpPr>
            <a:spLocks noGrp="1"/>
          </p:cNvSpPr>
          <p:nvPr>
            <p:ph type="sldNum" sz="quarter" idx="10"/>
          </p:nvPr>
        </p:nvSpPr>
        <p:spPr/>
        <p:txBody>
          <a:bodyPr/>
          <a:lstStyle/>
          <a:p>
            <a:fld id="{E50CC43B-D8B0-AD49-926B-D2166CE8727F}" type="slidenum">
              <a:rPr lang="en-US" smtClean="0"/>
              <a:t>35</a:t>
            </a:fld>
            <a:endParaRPr lang="en-US"/>
          </a:p>
        </p:txBody>
      </p:sp>
    </p:spTree>
    <p:extLst>
      <p:ext uri="{BB962C8B-B14F-4D97-AF65-F5344CB8AC3E}">
        <p14:creationId xmlns:p14="http://schemas.microsoft.com/office/powerpoint/2010/main" val="186623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cloning process is completed, this is the message your will see.</a:t>
            </a:r>
          </a:p>
          <a:p>
            <a:pPr marL="228600" indent="-228600">
              <a:buAutoNum type="arabicPeriod"/>
            </a:pPr>
            <a:r>
              <a:rPr lang="en-US" baseline="0" dirty="0" smtClean="0"/>
              <a:t>“Cloning succeeded”</a:t>
            </a:r>
          </a:p>
          <a:p>
            <a:pPr marL="228600" indent="-228600">
              <a:buAutoNum type="arabicPeriod"/>
            </a:pPr>
            <a:r>
              <a:rPr lang="en-US" baseline="0" dirty="0" smtClean="0"/>
              <a:t>A list of items cloned such as the number of parts, chapters, and the media in the Media Library</a:t>
            </a:r>
          </a:p>
          <a:p>
            <a:pPr marL="228600" indent="-228600">
              <a:buAutoNum type="arabicPeriod"/>
            </a:pPr>
            <a:r>
              <a:rPr lang="en-US" baseline="0" dirty="0" smtClean="0"/>
              <a:t>A link to the cloned book </a:t>
            </a:r>
          </a:p>
          <a:p>
            <a:pPr marL="685800" lvl="1" indent="-228600">
              <a:buFont typeface="+mj-lt"/>
              <a:buAutoNum type="alphaLcPeriod"/>
            </a:pPr>
            <a:r>
              <a:rPr lang="en-US" baseline="0" dirty="0" smtClean="0"/>
              <a:t>The book’s title </a:t>
            </a:r>
            <a:r>
              <a:rPr lang="mr-IN" baseline="0" dirty="0" smtClean="0"/>
              <a:t>–</a:t>
            </a:r>
            <a:r>
              <a:rPr lang="en-US" baseline="0" dirty="0" smtClean="0"/>
              <a:t> in this case “OER Toolkit for Trades Instructors” </a:t>
            </a:r>
            <a:r>
              <a:rPr lang="mr-IN" baseline="0" dirty="0" smtClean="0"/>
              <a:t>–</a:t>
            </a:r>
            <a:r>
              <a:rPr lang="en-US" baseline="0" dirty="0" smtClean="0"/>
              <a:t> is linked to the newly cloned book</a:t>
            </a:r>
          </a:p>
          <a:p>
            <a:pPr marL="685800" lvl="1" indent="-228600">
              <a:buAutoNum type="alphaLcPeriod"/>
            </a:pPr>
            <a:r>
              <a:rPr lang="en-US" baseline="0" dirty="0" smtClean="0"/>
              <a:t>The target book URL will also go to the cloned book</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36</a:t>
            </a:fld>
            <a:endParaRPr lang="en-US"/>
          </a:p>
        </p:txBody>
      </p:sp>
    </p:spTree>
    <p:extLst>
      <p:ext uri="{BB962C8B-B14F-4D97-AF65-F5344CB8AC3E}">
        <p14:creationId xmlns:p14="http://schemas.microsoft.com/office/powerpoint/2010/main" val="2036290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Dashboard view of the cloned book. It is identical to the original except for the URL</a:t>
            </a:r>
            <a:r>
              <a:rPr lang="en-US" baseline="0" dirty="0" smtClean="0"/>
              <a:t> which, unlike the web address for the original book, has “adapt” appended to the end.</a:t>
            </a:r>
          </a:p>
          <a:p>
            <a:endParaRPr lang="en-US" baseline="0" dirty="0" smtClean="0"/>
          </a:p>
          <a:p>
            <a:r>
              <a:rPr lang="en-US" baseline="0" dirty="0" smtClean="0"/>
              <a:t>You can now use this book as is or make changes.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37</a:t>
            </a:fld>
            <a:endParaRPr lang="en-US"/>
          </a:p>
        </p:txBody>
      </p:sp>
    </p:spTree>
    <p:extLst>
      <p:ext uri="{BB962C8B-B14F-4D97-AF65-F5344CB8AC3E}">
        <p14:creationId xmlns:p14="http://schemas.microsoft.com/office/powerpoint/2010/main" val="411106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Cloning</a:t>
            </a:r>
            <a:r>
              <a:rPr lang="en-US" baseline="0" dirty="0" smtClean="0"/>
              <a:t> a textbook</a:t>
            </a:r>
            <a:r>
              <a:rPr lang="en-US" dirty="0" smtClean="0"/>
              <a:t> is a relatively new feature. If you experience problems, see</a:t>
            </a:r>
            <a:r>
              <a:rPr lang="en-US" baseline="0" dirty="0" smtClean="0"/>
              <a:t> the </a:t>
            </a:r>
            <a:r>
              <a:rPr lang="en-US" baseline="0" dirty="0" err="1" smtClean="0"/>
              <a:t>BCcampus</a:t>
            </a:r>
            <a:r>
              <a:rPr lang="en-US" baseline="0" dirty="0" smtClean="0"/>
              <a:t> Open Education FAQs for the key open education contact at your institution.</a:t>
            </a:r>
          </a:p>
          <a:p>
            <a:endParaRPr lang="en-US" baseline="0" dirty="0" smtClean="0"/>
          </a:p>
          <a:p>
            <a:r>
              <a:rPr lang="en-US" baseline="0" dirty="0" smtClean="0"/>
              <a:t>Also, you may run into timing out issues when cloning if:</a:t>
            </a:r>
          </a:p>
          <a:p>
            <a:pPr marL="228600" indent="-228600">
              <a:buAutoNum type="arabicPeriod"/>
            </a:pPr>
            <a:r>
              <a:rPr lang="en-US" baseline="0" dirty="0" smtClean="0"/>
              <a:t>A book is very large</a:t>
            </a:r>
          </a:p>
          <a:p>
            <a:pPr marL="228600" indent="-228600">
              <a:buAutoNum type="arabicPeriod"/>
            </a:pPr>
            <a:r>
              <a:rPr lang="en-US" baseline="0" dirty="0" smtClean="0"/>
              <a:t>There is a problem with the </a:t>
            </a:r>
            <a:r>
              <a:rPr lang="en-US" baseline="0" dirty="0" err="1" smtClean="0"/>
              <a:t>Pressbooks</a:t>
            </a:r>
            <a:r>
              <a:rPr lang="en-US" baseline="0" dirty="0" smtClean="0"/>
              <a:t> network where the original book is hosted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38</a:t>
            </a:fld>
            <a:endParaRPr lang="en-US"/>
          </a:p>
        </p:txBody>
      </p:sp>
    </p:spTree>
    <p:extLst>
      <p:ext uri="{BB962C8B-B14F-4D97-AF65-F5344CB8AC3E}">
        <p14:creationId xmlns:p14="http://schemas.microsoft.com/office/powerpoint/2010/main" val="314988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1C9FDC"/>
                </a:solidFill>
                <a:latin typeface="Arial"/>
                <a:cs typeface="Arial"/>
              </a:rPr>
              <a:t>Lesson: How to import a Word document into </a:t>
            </a:r>
            <a:r>
              <a:rPr lang="en-US" sz="1200" dirty="0" err="1" smtClean="0">
                <a:solidFill>
                  <a:srgbClr val="1C9FDC"/>
                </a:solidFill>
                <a:latin typeface="Arial"/>
                <a:cs typeface="Arial"/>
              </a:rPr>
              <a:t>Pressbooks</a:t>
            </a:r>
            <a:r>
              <a:rPr lang="en-US" sz="1200" dirty="0" smtClean="0">
                <a:solidFill>
                  <a:srgbClr val="1C9FDC"/>
                </a:solidFill>
                <a:latin typeface="Arial"/>
                <a:cs typeface="Arial"/>
              </a:rPr>
              <a:t> account </a:t>
            </a:r>
            <a:r>
              <a:rPr lang="en-US" sz="1200" baseline="0" dirty="0" smtClean="0">
                <a:latin typeface="Arial"/>
                <a:cs typeface="Arial"/>
              </a:rPr>
              <a:t> will be covered next.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39</a:t>
            </a:fld>
            <a:endParaRPr lang="en-US"/>
          </a:p>
        </p:txBody>
      </p:sp>
    </p:spTree>
    <p:extLst>
      <p:ext uri="{BB962C8B-B14F-4D97-AF65-F5344CB8AC3E}">
        <p14:creationId xmlns:p14="http://schemas.microsoft.com/office/powerpoint/2010/main" val="17130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Lesson 1: How to import</a:t>
            </a:r>
            <a:r>
              <a:rPr lang="en-US" sz="1200" baseline="0" dirty="0" smtClean="0">
                <a:latin typeface="Arial"/>
                <a:cs typeface="Arial"/>
              </a:rPr>
              <a:t> a </a:t>
            </a:r>
            <a:r>
              <a:rPr lang="en-US" sz="1200" baseline="0" dirty="0" err="1" smtClean="0">
                <a:latin typeface="Arial"/>
                <a:cs typeface="Arial"/>
              </a:rPr>
              <a:t>Pressbooks</a:t>
            </a:r>
            <a:r>
              <a:rPr lang="en-US" sz="1200" baseline="0" dirty="0" smtClean="0">
                <a:latin typeface="Arial"/>
                <a:cs typeface="Arial"/>
              </a:rPr>
              <a:t> file. </a:t>
            </a:r>
            <a:endParaRPr lang="en-US" sz="1200" dirty="0" smtClean="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smtClean="0">
                <a:latin typeface="Arial"/>
                <a:cs typeface="Arial"/>
              </a:rPr>
              <a:t>In</a:t>
            </a:r>
            <a:r>
              <a:rPr lang="en-US" sz="1200" baseline="0" dirty="0" smtClean="0">
                <a:latin typeface="Arial"/>
                <a:cs typeface="Arial"/>
              </a:rPr>
              <a:t> this lesson, you will learn two different ways to import a </a:t>
            </a:r>
            <a:r>
              <a:rPr lang="en-US" sz="1200" baseline="0" dirty="0" err="1" smtClean="0">
                <a:latin typeface="Arial"/>
                <a:cs typeface="Arial"/>
              </a:rPr>
              <a:t>Pressbooks</a:t>
            </a:r>
            <a:r>
              <a:rPr lang="en-US" sz="1200" baseline="0" dirty="0" smtClean="0">
                <a:latin typeface="Arial"/>
                <a:cs typeface="Arial"/>
              </a:rPr>
              <a:t> file into your account. This is one way to add a copy of another open textbook to your account.</a:t>
            </a:r>
            <a:endParaRPr lang="en-US" sz="1200" dirty="0" smtClean="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smtClean="0">
                <a:latin typeface="Arial"/>
                <a:cs typeface="Arial"/>
              </a:rPr>
              <a:t>If you have already created an account, please</a:t>
            </a:r>
            <a:r>
              <a:rPr lang="en-US" sz="1200" baseline="0" dirty="0" smtClean="0">
                <a:latin typeface="Arial"/>
                <a:cs typeface="Arial"/>
              </a:rPr>
              <a:t> </a:t>
            </a:r>
            <a:r>
              <a:rPr lang="en-US" sz="1200" dirty="0" smtClean="0">
                <a:latin typeface="Arial"/>
                <a:cs typeface="Arial"/>
              </a:rPr>
              <a:t>follow along.</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authors use Word to write or begin to write a book. Often</a:t>
            </a:r>
            <a:r>
              <a:rPr lang="en-US" baseline="0" dirty="0" smtClean="0"/>
              <a:t> these authors or someone else who wants to adapt their work then look to the import feature to bring the Word document into </a:t>
            </a:r>
            <a:r>
              <a:rPr lang="en-US" baseline="0" dirty="0" err="1" smtClean="0"/>
              <a:t>Pressbooks</a:t>
            </a:r>
            <a:r>
              <a:rPr lang="en-US" baseline="0" dirty="0" smtClean="0"/>
              <a:t>.</a:t>
            </a:r>
          </a:p>
          <a:p>
            <a:endParaRPr lang="en-US" dirty="0" smtClean="0"/>
          </a:p>
          <a:p>
            <a:r>
              <a:rPr lang="en-US" dirty="0" smtClean="0"/>
              <a:t>In many ways, importing a Word file is very similar to importing a </a:t>
            </a:r>
            <a:r>
              <a:rPr lang="en-US" dirty="0" err="1" smtClean="0"/>
              <a:t>Pressbooks</a:t>
            </a:r>
            <a:r>
              <a:rPr lang="en-US" dirty="0" smtClean="0"/>
              <a:t> file. However, there</a:t>
            </a:r>
            <a:r>
              <a:rPr lang="en-US" baseline="0" dirty="0" smtClean="0"/>
              <a:t> are some items to be aware of before undertaking this step.</a:t>
            </a:r>
          </a:p>
          <a:p>
            <a:endParaRPr lang="en-US" baseline="0" dirty="0" smtClean="0"/>
          </a:p>
          <a:p>
            <a:r>
              <a:rPr lang="en-US" baseline="0" dirty="0" smtClean="0"/>
              <a:t>See: https://</a:t>
            </a:r>
            <a:r>
              <a:rPr lang="en-US" baseline="0" dirty="0" err="1" smtClean="0"/>
              <a:t>guide.pressbooks.com</a:t>
            </a:r>
            <a:r>
              <a:rPr lang="en-US" baseline="0" dirty="0" smtClean="0"/>
              <a:t>/chapter/import-from-word-</a:t>
            </a:r>
            <a:r>
              <a:rPr lang="en-US" baseline="0" dirty="0" err="1" smtClean="0"/>
              <a:t>docx</a:t>
            </a:r>
            <a:r>
              <a:rPr lang="en-US" baseline="0" dirty="0" smtClean="0"/>
              <a:t>/</a:t>
            </a:r>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40</a:t>
            </a:fld>
            <a:endParaRPr lang="en-US"/>
          </a:p>
        </p:txBody>
      </p:sp>
    </p:spTree>
    <p:extLst>
      <p:ext uri="{BB962C8B-B14F-4D97-AF65-F5344CB8AC3E}">
        <p14:creationId xmlns:p14="http://schemas.microsoft.com/office/powerpoint/2010/main" val="1171096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you have downloaded and saved the Word</a:t>
            </a:r>
            <a:r>
              <a:rPr lang="en-US" baseline="0" dirty="0" smtClean="0"/>
              <a:t> document to your desktop or a folder, such as Downloads or Documents, that you access during the Import routine. </a:t>
            </a:r>
          </a:p>
          <a:p>
            <a:endParaRPr lang="en-US" baseline="0" dirty="0" smtClean="0"/>
          </a:p>
          <a:p>
            <a:r>
              <a:rPr lang="en-US" baseline="0" dirty="0" smtClean="0"/>
              <a:t>For most authors wanting to import a book into </a:t>
            </a:r>
            <a:r>
              <a:rPr lang="en-US" baseline="0" dirty="0" err="1" smtClean="0"/>
              <a:t>Pressbooks</a:t>
            </a:r>
            <a:r>
              <a:rPr lang="en-US" baseline="0" dirty="0" smtClean="0"/>
              <a:t> using a Word document do so because: </a:t>
            </a:r>
          </a:p>
          <a:p>
            <a:pPr marL="228600" indent="-228600">
              <a:buAutoNum type="arabicPeriod"/>
            </a:pPr>
            <a:r>
              <a:rPr lang="en-US" baseline="0" dirty="0" smtClean="0"/>
              <a:t>This is the format with which they have used to write a book or</a:t>
            </a:r>
          </a:p>
          <a:p>
            <a:pPr marL="228600" indent="-228600">
              <a:buAutoNum type="arabicPeriod"/>
            </a:pPr>
            <a:r>
              <a:rPr lang="en-US" baseline="0" dirty="0" smtClean="0"/>
              <a:t>It is only format available for a book written by another author</a:t>
            </a:r>
          </a:p>
          <a:p>
            <a:pPr marL="228600" indent="-228600">
              <a:buAutoNum type="arabicPeriod"/>
            </a:pPr>
            <a:endParaRPr lang="en-US" baseline="0" dirty="0" smtClean="0"/>
          </a:p>
          <a:p>
            <a:pPr marL="0" indent="0">
              <a:buNone/>
            </a:pPr>
            <a:r>
              <a:rPr lang="en-US" baseline="0" dirty="0" smtClean="0"/>
              <a:t>Some books in the B.C. Open Textbook Collection include Word document files. However, it is strongly recommended that, if available, a </a:t>
            </a:r>
            <a:r>
              <a:rPr lang="en-US" baseline="0" dirty="0" err="1" smtClean="0"/>
              <a:t>Pressbooks</a:t>
            </a:r>
            <a:r>
              <a:rPr lang="en-US" baseline="0" dirty="0" smtClean="0"/>
              <a:t> file be used instead of a Word file to import a book into </a:t>
            </a:r>
            <a:r>
              <a:rPr lang="en-US" baseline="0" dirty="0" err="1" smtClean="0"/>
              <a:t>Pressbooks</a:t>
            </a:r>
            <a:r>
              <a:rPr lang="en-US" baseline="0" dirty="0" smtClean="0"/>
              <a:t>.</a:t>
            </a:r>
          </a:p>
          <a:p>
            <a:pPr marL="0" inden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that </a:t>
            </a:r>
            <a:r>
              <a:rPr lang="en-US" dirty="0" err="1" smtClean="0"/>
              <a:t>Pressbooks</a:t>
            </a:r>
            <a:r>
              <a:rPr lang="en-US" baseline="0" dirty="0" smtClean="0"/>
              <a:t> is unable to export or generate Word documents so you will not find a Word file on the </a:t>
            </a:r>
            <a:r>
              <a:rPr lang="en-US" baseline="0" dirty="0" err="1" smtClean="0"/>
              <a:t>Pressbooks</a:t>
            </a:r>
            <a:r>
              <a:rPr lang="en-US" baseline="0" dirty="0" smtClean="0"/>
              <a:t> home page of any textbooks. The closest option is an ODT (Open Document Text) or OpenDocument file.</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41</a:t>
            </a:fld>
            <a:endParaRPr lang="en-US"/>
          </a:p>
        </p:txBody>
      </p:sp>
    </p:spTree>
    <p:extLst>
      <p:ext uri="{BB962C8B-B14F-4D97-AF65-F5344CB8AC3E}">
        <p14:creationId xmlns:p14="http://schemas.microsoft.com/office/powerpoint/2010/main" val="458629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Because the code behind Word documents is proprietary (that is, owned by Microsoft and not open source), it was difficult for </a:t>
            </a:r>
            <a:r>
              <a:rPr lang="en-US" baseline="0" dirty="0" err="1" smtClean="0"/>
              <a:t>Pressbooks</a:t>
            </a:r>
            <a:r>
              <a:rPr lang="en-US" baseline="0" dirty="0" smtClean="0"/>
              <a:t> developers to create an import routine that recognizes all of the formatting dictated by this code. Not only is proprietary code often guarded by the company that owns it, but it can be very long and complex.</a:t>
            </a:r>
          </a:p>
          <a:p>
            <a:endParaRPr lang="en-US" baseline="0" dirty="0" smtClean="0"/>
          </a:p>
          <a:p>
            <a:r>
              <a:rPr lang="en-US" baseline="0" dirty="0" smtClean="0"/>
              <a:t>Open source code, upon which </a:t>
            </a:r>
            <a:r>
              <a:rPr lang="en-US" baseline="0" dirty="0" err="1" smtClean="0"/>
              <a:t>Pressbooks</a:t>
            </a:r>
            <a:r>
              <a:rPr lang="en-US" baseline="0" dirty="0" smtClean="0"/>
              <a:t> is built, is not only free and open to all developers, but tends to follow established open standards and is relatively simple compared to proprietary code.</a:t>
            </a:r>
          </a:p>
        </p:txBody>
      </p:sp>
      <p:sp>
        <p:nvSpPr>
          <p:cNvPr id="4" name="Slide Number Placeholder 3"/>
          <p:cNvSpPr>
            <a:spLocks noGrp="1"/>
          </p:cNvSpPr>
          <p:nvPr>
            <p:ph type="sldNum" sz="quarter" idx="10"/>
          </p:nvPr>
        </p:nvSpPr>
        <p:spPr/>
        <p:txBody>
          <a:bodyPr/>
          <a:lstStyle/>
          <a:p>
            <a:fld id="{E50CC43B-D8B0-AD49-926B-D2166CE8727F}" type="slidenum">
              <a:rPr lang="en-US" smtClean="0"/>
              <a:t>42</a:t>
            </a:fld>
            <a:endParaRPr lang="en-US"/>
          </a:p>
        </p:txBody>
      </p:sp>
    </p:spTree>
    <p:extLst>
      <p:ext uri="{BB962C8B-B14F-4D97-AF65-F5344CB8AC3E}">
        <p14:creationId xmlns:p14="http://schemas.microsoft.com/office/powerpoint/2010/main" val="1901722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a:t>
            </a:r>
            <a:r>
              <a:rPr lang="en-US" baseline="0" dirty="0" smtClean="0"/>
              <a:t> you understand some of the differences between proprietary code (used for Word) and open source code (used for </a:t>
            </a:r>
            <a:r>
              <a:rPr lang="en-US" baseline="0" dirty="0" err="1" smtClean="0"/>
              <a:t>Pressbooks</a:t>
            </a:r>
            <a:r>
              <a:rPr lang="en-US" baseline="0" dirty="0" smtClean="0"/>
              <a:t>), then you can begin to appreciate why importing a Word document into </a:t>
            </a:r>
            <a:r>
              <a:rPr lang="en-US" baseline="0" dirty="0" err="1" smtClean="0"/>
              <a:t>Pressbooks</a:t>
            </a:r>
            <a:r>
              <a:rPr lang="en-US" baseline="0" dirty="0" smtClean="0"/>
              <a:t> might present some problems and why it was difficult for </a:t>
            </a:r>
            <a:r>
              <a:rPr lang="en-US" baseline="0" dirty="0" err="1" smtClean="0"/>
              <a:t>Pressbooks</a:t>
            </a:r>
            <a:r>
              <a:rPr lang="en-US" baseline="0" dirty="0" smtClean="0"/>
              <a:t> developers to create a system that allows the importing of Word into </a:t>
            </a:r>
            <a:r>
              <a:rPr lang="en-US" baseline="0" dirty="0" err="1" smtClean="0"/>
              <a:t>Pressbooks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Word documents have thousands of lines of code behind them; by comparison, an Open Document Text (the open source version of Word) has several hundred lines of code.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43</a:t>
            </a:fld>
            <a:endParaRPr lang="en-US"/>
          </a:p>
        </p:txBody>
      </p:sp>
    </p:spTree>
    <p:extLst>
      <p:ext uri="{BB962C8B-B14F-4D97-AF65-F5344CB8AC3E}">
        <p14:creationId xmlns:p14="http://schemas.microsoft.com/office/powerpoint/2010/main" val="1507021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Pressbooks</a:t>
            </a:r>
            <a:r>
              <a:rPr lang="en-US" baseline="0" dirty="0" smtClean="0"/>
              <a:t> developers have done their best to create an import routine that allows </a:t>
            </a:r>
            <a:r>
              <a:rPr lang="en-US" baseline="0" dirty="0" err="1" smtClean="0"/>
              <a:t>Pressbooks</a:t>
            </a:r>
            <a:r>
              <a:rPr lang="en-US" baseline="0" dirty="0" smtClean="0"/>
              <a:t> to accept a Word document. However, here are some items to be aware of.</a:t>
            </a:r>
          </a:p>
          <a:p>
            <a:endParaRPr lang="en-US" baseline="0" dirty="0" smtClean="0"/>
          </a:p>
          <a:p>
            <a:r>
              <a:rPr lang="en-US" baseline="0" dirty="0" smtClean="0"/>
              <a:t>Most standard formatting, such as:</a:t>
            </a:r>
          </a:p>
          <a:p>
            <a:pPr marL="228600" indent="-228600">
              <a:buAutoNum type="arabicPeriod"/>
            </a:pPr>
            <a:r>
              <a:rPr lang="en-US" baseline="0" dirty="0" smtClean="0"/>
              <a:t>Bold</a:t>
            </a:r>
          </a:p>
          <a:p>
            <a:pPr marL="228600" indent="-228600">
              <a:buAutoNum type="arabicPeriod"/>
            </a:pPr>
            <a:r>
              <a:rPr lang="en-US" baseline="0" dirty="0" smtClean="0"/>
              <a:t>Italics and </a:t>
            </a:r>
          </a:p>
          <a:p>
            <a:pPr marL="228600" indent="-228600">
              <a:buAutoNum type="arabicPeriod"/>
            </a:pPr>
            <a:r>
              <a:rPr lang="en-US" baseline="0" dirty="0" smtClean="0"/>
              <a:t>Bulleted lists </a:t>
            </a:r>
          </a:p>
          <a:p>
            <a:pPr marL="0" indent="0">
              <a:buNone/>
            </a:pPr>
            <a:r>
              <a:rPr lang="mr-IN" b="0" u="none" dirty="0" smtClean="0"/>
              <a:t>…</a:t>
            </a:r>
            <a:r>
              <a:rPr lang="en-US" b="0" u="none" dirty="0" smtClean="0"/>
              <a:t> </a:t>
            </a:r>
            <a:r>
              <a:rPr lang="en-US" b="1" u="sng" dirty="0" smtClean="0"/>
              <a:t>should</a:t>
            </a:r>
            <a:r>
              <a:rPr lang="en-US" baseline="0" dirty="0" smtClean="0"/>
              <a:t> remain intact during the import </a:t>
            </a:r>
            <a:r>
              <a:rPr lang="en-US" dirty="0" smtClean="0"/>
              <a:t>if standard markup language was used to insert these in the original Word document. (In other words, if the standard Style menu is used </a:t>
            </a:r>
            <a:r>
              <a:rPr lang="mr-IN" dirty="0" smtClean="0"/>
              <a:t>–</a:t>
            </a:r>
            <a:r>
              <a:rPr lang="en-US" dirty="0" smtClean="0"/>
              <a:t> at the top of the Word Home</a:t>
            </a:r>
            <a:r>
              <a:rPr lang="en-US" baseline="0" dirty="0" smtClean="0"/>
              <a:t> page, as shown in this screenshot.)</a:t>
            </a:r>
          </a:p>
          <a:p>
            <a:pPr marL="0" inden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cleaner your Word file is to begin with,</a:t>
            </a:r>
            <a:r>
              <a:rPr lang="en-US" baseline="0" dirty="0" smtClean="0"/>
              <a:t> </a:t>
            </a:r>
            <a:r>
              <a:rPr lang="en-US" dirty="0" smtClean="0"/>
              <a:t>with as little formatting as possible except for bold,</a:t>
            </a:r>
            <a:r>
              <a:rPr lang="en-US" baseline="0" dirty="0" smtClean="0"/>
              <a:t> italics, bulleted lists, and headings</a:t>
            </a:r>
            <a:r>
              <a:rPr lang="en-US" dirty="0" smtClean="0"/>
              <a:t>, the less clean-up you’ll need to do after</a:t>
            </a:r>
            <a:r>
              <a:rPr lang="en-US" baseline="0" dirty="0" smtClean="0"/>
              <a:t> it’s</a:t>
            </a:r>
            <a:r>
              <a:rPr lang="en-US" dirty="0" smtClean="0"/>
              <a:t> been imported into </a:t>
            </a:r>
            <a:r>
              <a:rPr lang="en-US" dirty="0" err="1" smtClean="0"/>
              <a:t>Pressbooks</a:t>
            </a:r>
            <a:r>
              <a:rPr lang="en-US" dirty="0" smtClean="0"/>
              <a:t>.</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Take note of the following:</a:t>
            </a:r>
          </a:p>
          <a:p>
            <a:pPr marL="171450" indent="-171450">
              <a:buFont typeface="Arial" charset="0"/>
              <a:buChar char="•"/>
            </a:pPr>
            <a:r>
              <a:rPr lang="en-US" baseline="0" dirty="0" smtClean="0"/>
              <a:t>More exotic styling, such as different font types and </a:t>
            </a:r>
            <a:r>
              <a:rPr lang="en-US" baseline="0" dirty="0" err="1" smtClean="0"/>
              <a:t>coloured</a:t>
            </a:r>
            <a:r>
              <a:rPr lang="en-US" baseline="0" dirty="0" smtClean="0"/>
              <a:t> text, are lost during import</a:t>
            </a:r>
          </a:p>
          <a:p>
            <a:pPr marL="171450" indent="-171450">
              <a:buFont typeface="Arial" charset="0"/>
              <a:buChar char="•"/>
            </a:pPr>
            <a:r>
              <a:rPr lang="en-US" baseline="0" dirty="0" smtClean="0"/>
              <a:t>Underlines are also lost</a:t>
            </a:r>
          </a:p>
          <a:p>
            <a:pPr marL="171450" indent="-171450">
              <a:buFont typeface="Arial" charset="0"/>
              <a:buChar char="•"/>
            </a:pPr>
            <a:r>
              <a:rPr lang="en-US" baseline="0" dirty="0" smtClean="0"/>
              <a:t>Numbered lists will appear as bulleted lists</a:t>
            </a:r>
          </a:p>
          <a:p>
            <a:pPr marL="171450" indent="-171450">
              <a:buFont typeface="Arial" charset="0"/>
              <a:buChar char="•"/>
            </a:pPr>
            <a:r>
              <a:rPr lang="en-US" baseline="0" dirty="0" smtClean="0"/>
              <a:t>Smart Art images will be lost during import</a:t>
            </a:r>
          </a:p>
        </p:txBody>
      </p:sp>
      <p:sp>
        <p:nvSpPr>
          <p:cNvPr id="4" name="Slide Number Placeholder 3"/>
          <p:cNvSpPr>
            <a:spLocks noGrp="1"/>
          </p:cNvSpPr>
          <p:nvPr>
            <p:ph type="sldNum" sz="quarter" idx="10"/>
          </p:nvPr>
        </p:nvSpPr>
        <p:spPr/>
        <p:txBody>
          <a:bodyPr/>
          <a:lstStyle/>
          <a:p>
            <a:fld id="{E50CC43B-D8B0-AD49-926B-D2166CE8727F}" type="slidenum">
              <a:rPr lang="en-US" smtClean="0"/>
              <a:t>44</a:t>
            </a:fld>
            <a:endParaRPr lang="en-US"/>
          </a:p>
        </p:txBody>
      </p:sp>
    </p:spTree>
    <p:extLst>
      <p:ext uri="{BB962C8B-B14F-4D97-AF65-F5344CB8AC3E}">
        <p14:creationId xmlns:p14="http://schemas.microsoft.com/office/powerpoint/2010/main" val="1255061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a book is divided into parts or chapters in Word, this layout will be lost during the import to </a:t>
            </a:r>
            <a:r>
              <a:rPr lang="en-US" baseline="0" dirty="0" err="1" smtClean="0"/>
              <a:t>Pressbooks</a:t>
            </a:r>
            <a:r>
              <a:rPr lang="en-US" baseline="0" dirty="0" smtClean="0"/>
              <a:t>. However, there is a work-around.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err="1" smtClean="0"/>
              <a:t>Pressbooks</a:t>
            </a:r>
            <a:r>
              <a:rPr lang="en-US" dirty="0" smtClean="0"/>
              <a:t> will create a new chapter every time Heading 1 is used in Word.</a:t>
            </a:r>
            <a:r>
              <a:rPr lang="en-US" baseline="0" dirty="0" smtClean="0"/>
              <a:t> </a:t>
            </a:r>
            <a:r>
              <a:rPr lang="en-US" dirty="0" smtClean="0"/>
              <a:t>So if you want your book to import into separate chapters, make</a:t>
            </a:r>
            <a:r>
              <a:rPr lang="en-US" baseline="0" dirty="0" smtClean="0"/>
              <a:t> </a:t>
            </a:r>
            <a:r>
              <a:rPr lang="en-US" dirty="0" smtClean="0"/>
              <a:t>sure that each</a:t>
            </a:r>
            <a:r>
              <a:rPr lang="en-US" baseline="0" dirty="0" smtClean="0"/>
              <a:t> chapter title is set as </a:t>
            </a:r>
            <a:r>
              <a:rPr lang="en-US" dirty="0" smtClean="0"/>
              <a:t>Heading 1.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Heading</a:t>
            </a:r>
            <a:r>
              <a:rPr lang="en-US" baseline="0" dirty="0" smtClean="0"/>
              <a:t> levels lower than “1” should display accurately throughout the chapter.</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This slide shows how this works.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On the left side, notice how Heading 1 is used to mark each chapter in a Word document.</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The right side of the slide shows the view from the “Organize” page after this Word document has been imported into </a:t>
            </a:r>
            <a:r>
              <a:rPr lang="en-US" baseline="0" dirty="0" err="1" smtClean="0"/>
              <a:t>Pressbooks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45</a:t>
            </a:fld>
            <a:endParaRPr lang="en-US"/>
          </a:p>
        </p:txBody>
      </p:sp>
    </p:spTree>
    <p:extLst>
      <p:ext uri="{BB962C8B-B14F-4D97-AF65-F5344CB8AC3E}">
        <p14:creationId xmlns:p14="http://schemas.microsoft.com/office/powerpoint/2010/main" val="986834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import</a:t>
            </a:r>
            <a:r>
              <a:rPr lang="en-US" baseline="0" dirty="0" smtClean="0"/>
              <a:t> a Word document, begin by setting up a book shell ahead of time (like is done to import a </a:t>
            </a:r>
            <a:r>
              <a:rPr lang="en-US" baseline="0" dirty="0" err="1" smtClean="0"/>
              <a:t>Pressbooks</a:t>
            </a:r>
            <a:r>
              <a:rPr lang="en-US" baseline="0" dirty="0" smtClean="0"/>
              <a:t> file).</a:t>
            </a:r>
          </a:p>
          <a:p>
            <a:pPr marL="228600" indent="-228600">
              <a:buFont typeface="+mj-lt"/>
              <a:buAutoNum type="arabicPeriod"/>
            </a:pPr>
            <a:r>
              <a:rPr lang="en-US" baseline="0" dirty="0" smtClean="0"/>
              <a:t>Go to the “Import” link on the Dashboard of the book shell</a:t>
            </a:r>
          </a:p>
          <a:p>
            <a:pPr marL="228600" indent="-228600">
              <a:buAutoNum type="arabicPeriod"/>
            </a:pPr>
            <a:r>
              <a:rPr lang="en-US" baseline="0" dirty="0" smtClean="0"/>
              <a:t>From the “Import Type” drop-down list select “Microsoft Word (.</a:t>
            </a:r>
            <a:r>
              <a:rPr lang="en-US" baseline="0" dirty="0" err="1" smtClean="0"/>
              <a:t>docx</a:t>
            </a:r>
            <a:r>
              <a:rPr lang="en-US" baseline="0" dirty="0" smtClean="0"/>
              <a:t>)”</a:t>
            </a:r>
          </a:p>
          <a:p>
            <a:pPr marL="228600" indent="-228600">
              <a:buAutoNum type="arabicPeriod"/>
            </a:pPr>
            <a:r>
              <a:rPr lang="en-US" baseline="0" dirty="0" smtClean="0"/>
              <a:t>Make sure that “Upload File” is selected as the “Import Source”</a:t>
            </a:r>
          </a:p>
          <a:p>
            <a:pPr marL="685800" lvl="1" indent="-228600">
              <a:buFont typeface="+mj-lt"/>
              <a:buAutoNum type="alphaLcPeriod"/>
            </a:pPr>
            <a:r>
              <a:rPr lang="en-US" baseline="0" dirty="0" smtClean="0"/>
              <a:t>Browse and select Word file</a:t>
            </a:r>
          </a:p>
          <a:p>
            <a:pPr marL="228600" indent="-228600">
              <a:buAutoNum type="arabicPeriod"/>
            </a:pPr>
            <a:r>
              <a:rPr lang="en-US" baseline="0" dirty="0" smtClean="0"/>
              <a:t>Click the “Begin Import” button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46</a:t>
            </a:fld>
            <a:endParaRPr lang="en-US"/>
          </a:p>
        </p:txBody>
      </p:sp>
    </p:spTree>
    <p:extLst>
      <p:ext uri="{BB962C8B-B14F-4D97-AF65-F5344CB8AC3E}">
        <p14:creationId xmlns:p14="http://schemas.microsoft.com/office/powerpoint/2010/main" val="713340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of the import process takes you to this page.</a:t>
            </a:r>
          </a:p>
          <a:p>
            <a:endParaRPr lang="en-US" dirty="0" smtClean="0"/>
          </a:p>
          <a:p>
            <a:pPr marL="228600" indent="-228600">
              <a:buAutoNum type="arabicPeriod"/>
            </a:pPr>
            <a:r>
              <a:rPr lang="en-US" baseline="0" dirty="0" smtClean="0"/>
              <a:t>The name of your Word document file</a:t>
            </a:r>
          </a:p>
          <a:p>
            <a:pPr marL="228600" indent="-228600">
              <a:buAutoNum type="arabicPeriod"/>
            </a:pPr>
            <a:r>
              <a:rPr lang="en-US" baseline="0" dirty="0" smtClean="0"/>
              <a:t>Decide which chapters you want to import: some or all of them</a:t>
            </a:r>
          </a:p>
          <a:p>
            <a:pPr marL="228600" indent="-228600">
              <a:buAutoNum type="arabicPeriod"/>
            </a:pPr>
            <a:r>
              <a:rPr lang="en-US" baseline="0" dirty="0" smtClean="0"/>
              <a:t>Determine if you want to move some chapters to other parts of the book. Here the “Preface” has been moved to the front matter.</a:t>
            </a:r>
          </a:p>
          <a:p>
            <a:pPr marL="228600" indent="-228600">
              <a:buAutoNum type="arabicPeriod"/>
            </a:pPr>
            <a:r>
              <a:rPr lang="en-US" baseline="0" dirty="0" smtClean="0"/>
              <a:t>The “Glossary” and “About the Authors” section have been moved to the back matter</a:t>
            </a:r>
          </a:p>
          <a:p>
            <a:pPr marL="228600" indent="-228600">
              <a:buAutoNum type="arabicPeriod"/>
            </a:pPr>
            <a:r>
              <a:rPr lang="en-US" baseline="0" dirty="0" smtClean="0"/>
              <a:t>Select “Show imported content in web” if you want all chapters and sections to display in the online version of your book. If this is not selected, you will need to check each chapter after the import.</a:t>
            </a:r>
          </a:p>
          <a:p>
            <a:pPr marL="228600" indent="-228600">
              <a:buAutoNum type="arabicPeriod"/>
            </a:pPr>
            <a:r>
              <a:rPr lang="en-US" baseline="0" dirty="0" smtClean="0"/>
              <a:t>Click the “Import Selection” button to complete the import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47</a:t>
            </a:fld>
            <a:endParaRPr lang="en-US"/>
          </a:p>
        </p:txBody>
      </p:sp>
    </p:spTree>
    <p:extLst>
      <p:ext uri="{BB962C8B-B14F-4D97-AF65-F5344CB8AC3E}">
        <p14:creationId xmlns:p14="http://schemas.microsoft.com/office/powerpoint/2010/main" val="1508137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Here is the book in the “Organize” view. Each Heading 1 section has imported as a separate chapter, and added to the part (front matter, main body, or back matter) selected.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48</a:t>
            </a:fld>
            <a:endParaRPr lang="en-US"/>
          </a:p>
        </p:txBody>
      </p:sp>
    </p:spTree>
    <p:extLst>
      <p:ext uri="{BB962C8B-B14F-4D97-AF65-F5344CB8AC3E}">
        <p14:creationId xmlns:p14="http://schemas.microsoft.com/office/powerpoint/2010/main" val="745732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Now we’ll look at how you can export a variety of file types such as XML files</a:t>
            </a:r>
            <a:r>
              <a:rPr lang="en-US" sz="1200" baseline="0" dirty="0" smtClean="0">
                <a:latin typeface="Arial"/>
                <a:cs typeface="Arial"/>
              </a:rPr>
              <a:t> (for use with </a:t>
            </a:r>
            <a:r>
              <a:rPr lang="en-US" sz="1200" baseline="0" dirty="0" err="1" smtClean="0">
                <a:latin typeface="Arial"/>
                <a:cs typeface="Arial"/>
              </a:rPr>
              <a:t>Pressbooks</a:t>
            </a:r>
            <a:r>
              <a:rPr lang="en-US" sz="1200" baseline="0" dirty="0" smtClean="0">
                <a:latin typeface="Arial"/>
                <a:cs typeface="Arial"/>
              </a:rPr>
              <a:t> and WordPress), PDFs, </a:t>
            </a:r>
            <a:r>
              <a:rPr lang="en-US" sz="1200" baseline="0" dirty="0" err="1" smtClean="0">
                <a:latin typeface="Arial"/>
                <a:cs typeface="Arial"/>
              </a:rPr>
              <a:t>ePUB</a:t>
            </a:r>
            <a:r>
              <a:rPr lang="en-US" sz="1200" baseline="0" dirty="0" smtClean="0">
                <a:latin typeface="Arial"/>
                <a:cs typeface="Arial"/>
              </a:rPr>
              <a:t> for </a:t>
            </a:r>
            <a:r>
              <a:rPr lang="en-US" sz="1200" baseline="0" dirty="0" err="1" smtClean="0">
                <a:latin typeface="Arial"/>
                <a:cs typeface="Arial"/>
              </a:rPr>
              <a:t>eReaders</a:t>
            </a:r>
            <a:r>
              <a:rPr lang="en-US" sz="1200" baseline="0" dirty="0" smtClean="0">
                <a:latin typeface="Arial"/>
                <a:cs typeface="Arial"/>
              </a:rPr>
              <a:t> or eBooks, MOBI for Kindles, ODT (Open Document Text files, and HTML files.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This function is covered by video tutorial 12.</a:t>
            </a:r>
          </a:p>
        </p:txBody>
      </p:sp>
      <p:sp>
        <p:nvSpPr>
          <p:cNvPr id="4" name="Slide Number Placeholder 3"/>
          <p:cNvSpPr>
            <a:spLocks noGrp="1"/>
          </p:cNvSpPr>
          <p:nvPr>
            <p:ph type="sldNum" sz="quarter" idx="10"/>
          </p:nvPr>
        </p:nvSpPr>
        <p:spPr/>
        <p:txBody>
          <a:bodyPr/>
          <a:lstStyle/>
          <a:p>
            <a:fld id="{E50CC43B-D8B0-AD49-926B-D2166CE8727F}" type="slidenum">
              <a:rPr lang="en-US" smtClean="0"/>
              <a:t>49</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begin, log into your </a:t>
            </a:r>
            <a:r>
              <a:rPr lang="en-US" baseline="0" dirty="0" err="1" smtClean="0"/>
              <a:t>Pressbooks</a:t>
            </a:r>
            <a:r>
              <a:rPr lang="en-US" baseline="0" dirty="0" smtClean="0"/>
              <a:t> account.</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a:t>
            </a:fld>
            <a:endParaRPr lang="en-US"/>
          </a:p>
        </p:txBody>
      </p:sp>
    </p:spTree>
    <p:extLst>
      <p:ext uri="{BB962C8B-B14F-4D97-AF65-F5344CB8AC3E}">
        <p14:creationId xmlns:p14="http://schemas.microsoft.com/office/powerpoint/2010/main" val="342379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advantages of using </a:t>
            </a:r>
            <a:r>
              <a:rPr lang="en-US" dirty="0" err="1" smtClean="0"/>
              <a:t>Pressbooks</a:t>
            </a:r>
            <a:r>
              <a:rPr lang="en-US" dirty="0" smtClean="0"/>
              <a:t> as an authoring platform is that</a:t>
            </a:r>
            <a:r>
              <a:rPr lang="en-US" baseline="0" dirty="0" smtClean="0"/>
              <a:t> a variety of file types can be generated for a book.</a:t>
            </a:r>
          </a:p>
          <a:p>
            <a:endParaRPr lang="en-US" dirty="0" smtClean="0"/>
          </a:p>
          <a:p>
            <a:r>
              <a:rPr lang="en-US" dirty="0" smtClean="0"/>
              <a:t>To export a variety of file types: </a:t>
            </a:r>
          </a:p>
          <a:p>
            <a:pPr marL="228600" indent="-228600">
              <a:buAutoNum type="arabicPeriod"/>
            </a:pPr>
            <a:r>
              <a:rPr lang="en-US" dirty="0" smtClean="0"/>
              <a:t>Log into your </a:t>
            </a:r>
            <a:r>
              <a:rPr lang="en-US" dirty="0" err="1" smtClean="0"/>
              <a:t>Pressbooks</a:t>
            </a:r>
            <a:r>
              <a:rPr lang="en-US" dirty="0" smtClean="0"/>
              <a:t> account</a:t>
            </a:r>
          </a:p>
          <a:p>
            <a:pPr marL="228600" indent="-228600">
              <a:buAutoNum type="arabicPeriod"/>
            </a:pPr>
            <a:r>
              <a:rPr lang="en-US" dirty="0" smtClean="0"/>
              <a:t>Go to the Dashboard</a:t>
            </a:r>
          </a:p>
          <a:p>
            <a:pPr marL="228600" indent="-228600">
              <a:buAutoNum type="arabicPeriod"/>
            </a:pPr>
            <a:r>
              <a:rPr lang="en-US" dirty="0" smtClean="0"/>
              <a:t>Select “Export”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50</a:t>
            </a:fld>
            <a:endParaRPr lang="en-US"/>
          </a:p>
        </p:txBody>
      </p:sp>
    </p:spTree>
    <p:extLst>
      <p:ext uri="{BB962C8B-B14F-4D97-AF65-F5344CB8AC3E}">
        <p14:creationId xmlns:p14="http://schemas.microsoft.com/office/powerpoint/2010/main" val="229971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Export page where you can see two categories of available file formats. </a:t>
            </a:r>
          </a:p>
          <a:p>
            <a:endParaRPr lang="en-US" dirty="0" smtClean="0"/>
          </a:p>
          <a:p>
            <a:r>
              <a:rPr lang="en-US" dirty="0" smtClean="0"/>
              <a:t>1. “Supported formats” include:</a:t>
            </a:r>
          </a:p>
          <a:p>
            <a:pPr marL="685800" lvl="1" indent="-228600">
              <a:buFont typeface="+mj-lt"/>
              <a:buAutoNum type="alphaLcPeriod"/>
            </a:pPr>
            <a:r>
              <a:rPr lang="en-US" dirty="0" smtClean="0"/>
              <a:t>PDF (for print)</a:t>
            </a:r>
          </a:p>
          <a:p>
            <a:pPr marL="685800" lvl="1" indent="-228600">
              <a:buAutoNum type="alphaLcPeriod"/>
            </a:pPr>
            <a:r>
              <a:rPr lang="en-US" dirty="0" smtClean="0"/>
              <a:t>PDF (for digital distribution)</a:t>
            </a:r>
          </a:p>
          <a:p>
            <a:pPr marL="685800" lvl="1" indent="-228600">
              <a:buAutoNum type="alphaLcPeriod"/>
            </a:pPr>
            <a:r>
              <a:rPr lang="en-US" dirty="0" smtClean="0"/>
              <a:t>EPUB (for </a:t>
            </a:r>
            <a:r>
              <a:rPr lang="en-US" dirty="0" err="1" smtClean="0"/>
              <a:t>eReaders</a:t>
            </a:r>
            <a:r>
              <a:rPr lang="en-US" dirty="0" smtClean="0"/>
              <a:t> or eBooks such as Nook, </a:t>
            </a:r>
            <a:r>
              <a:rPr lang="en-US" dirty="0" err="1" smtClean="0"/>
              <a:t>iBooks</a:t>
            </a:r>
            <a:r>
              <a:rPr lang="en-US" dirty="0" smtClean="0"/>
              <a:t>,</a:t>
            </a:r>
            <a:r>
              <a:rPr lang="en-US" baseline="0" dirty="0" smtClean="0"/>
              <a:t> Kobo</a:t>
            </a:r>
            <a:r>
              <a:rPr lang="en-US" dirty="0" smtClean="0"/>
              <a:t>), and</a:t>
            </a:r>
          </a:p>
          <a:p>
            <a:pPr marL="685800" lvl="1" indent="-228600">
              <a:buAutoNum type="alphaLcPeriod"/>
            </a:pPr>
            <a:r>
              <a:rPr lang="en-US" dirty="0" smtClean="0"/>
              <a:t>MOBI (for Kindle)</a:t>
            </a:r>
          </a:p>
          <a:p>
            <a:pPr marL="228600" lvl="0" indent="-228600">
              <a:buFont typeface="+mj-lt"/>
              <a:buAutoNum type="arabicPeriod" startAt="2"/>
            </a:pPr>
            <a:r>
              <a:rPr lang="en-US" dirty="0" smtClean="0"/>
              <a:t>”Other formats”,</a:t>
            </a:r>
            <a:r>
              <a:rPr lang="en-US" baseline="0" dirty="0" smtClean="0"/>
              <a:t> i.e. file types that are used less frequently, include:</a:t>
            </a:r>
          </a:p>
          <a:p>
            <a:pPr marL="685800" lvl="1" indent="-228600">
              <a:buFont typeface="+mj-lt"/>
              <a:buAutoNum type="alphaLcPeriod"/>
            </a:pPr>
            <a:r>
              <a:rPr lang="en-US" dirty="0" smtClean="0"/>
              <a:t>EPUB 3 (</a:t>
            </a:r>
            <a:r>
              <a:rPr lang="en-US" baseline="0" dirty="0" smtClean="0"/>
              <a:t>beta version of EPUB)</a:t>
            </a:r>
            <a:endParaRPr lang="en-US" dirty="0" smtClean="0"/>
          </a:p>
          <a:p>
            <a:pPr marL="685800" lvl="1" indent="-228600">
              <a:buAutoNum type="alphaLcPeriod"/>
            </a:pPr>
            <a:r>
              <a:rPr lang="en-US" dirty="0" smtClean="0"/>
              <a:t>XHTML</a:t>
            </a:r>
          </a:p>
          <a:p>
            <a:pPr marL="685800" lvl="1" indent="-228600">
              <a:buAutoNum type="alphaLcPeriod"/>
            </a:pPr>
            <a:r>
              <a:rPr lang="en-US" dirty="0" smtClean="0"/>
              <a:t>HTML Book</a:t>
            </a:r>
          </a:p>
          <a:p>
            <a:pPr marL="685800" lvl="1" indent="-228600">
              <a:buAutoNum type="alphaLcPeriod"/>
            </a:pPr>
            <a:r>
              <a:rPr lang="en-US" dirty="0" smtClean="0"/>
              <a:t>OpenDocument (or ODT, an open source version of Word)</a:t>
            </a:r>
          </a:p>
          <a:p>
            <a:pPr marL="685800" lvl="1" indent="-228600">
              <a:buAutoNum type="alphaLcPeriod"/>
            </a:pPr>
            <a:r>
              <a:rPr lang="en-US" baseline="0" dirty="0" err="1" smtClean="0"/>
              <a:t>Pressbooks</a:t>
            </a:r>
            <a:r>
              <a:rPr lang="en-US" baseline="0" dirty="0" smtClean="0"/>
              <a:t> (XML), used to import an existing book</a:t>
            </a:r>
          </a:p>
          <a:p>
            <a:pPr marL="685800" lvl="1" indent="-228600">
              <a:buAutoNum type="alphaLcPeriod"/>
            </a:pPr>
            <a:r>
              <a:rPr lang="en-US" baseline="0" dirty="0" smtClean="0"/>
              <a:t>WordPress (XML)</a:t>
            </a:r>
          </a:p>
          <a:p>
            <a:pPr marL="685800" lvl="1" indent="-228600">
              <a:buAutoNum type="alphaLcPeriod"/>
            </a:pPr>
            <a:r>
              <a:rPr lang="en-US" baseline="0" dirty="0" smtClean="0"/>
              <a:t>Common Cartridge (in beta), used to import a book into an LMS such as D2L or Moodle</a:t>
            </a:r>
          </a:p>
          <a:p>
            <a:pPr marL="228600" lvl="0" indent="-228600">
              <a:buAutoNum type="arabicPeriod" startAt="2"/>
            </a:pPr>
            <a:r>
              <a:rPr lang="en-US" baseline="0" dirty="0" smtClean="0"/>
              <a:t>Notice that when you land on the Export page, these three files are already checked (by default); however you can select whichever file types you want to export. The default files are:</a:t>
            </a:r>
          </a:p>
          <a:p>
            <a:pPr marL="685800" lvl="1" indent="-228600">
              <a:buFont typeface="+mj-lt"/>
              <a:buAutoNum type="alphaLcPeriod"/>
            </a:pPr>
            <a:r>
              <a:rPr lang="en-US" dirty="0" smtClean="0"/>
              <a:t>PDF (for digital distribution)</a:t>
            </a:r>
          </a:p>
          <a:p>
            <a:pPr marL="685800" lvl="1" indent="-228600">
              <a:buFont typeface="+mj-lt"/>
              <a:buAutoNum type="alphaLcPeriod"/>
            </a:pPr>
            <a:r>
              <a:rPr lang="en-US" dirty="0" smtClean="0"/>
              <a:t>EPUB (for </a:t>
            </a:r>
            <a:r>
              <a:rPr lang="en-US" dirty="0" err="1" smtClean="0"/>
              <a:t>eReaders</a:t>
            </a:r>
            <a:r>
              <a:rPr lang="en-US" dirty="0" smtClean="0"/>
              <a:t> or eBooks such as Nook, </a:t>
            </a:r>
            <a:r>
              <a:rPr lang="en-US" dirty="0" err="1" smtClean="0"/>
              <a:t>iBooks</a:t>
            </a:r>
            <a:r>
              <a:rPr lang="en-US" dirty="0" smtClean="0"/>
              <a:t>,</a:t>
            </a:r>
            <a:r>
              <a:rPr lang="en-US" baseline="0" dirty="0" smtClean="0"/>
              <a:t> Kobo</a:t>
            </a:r>
            <a:r>
              <a:rPr lang="en-US" dirty="0" smtClean="0"/>
              <a:t>), and</a:t>
            </a:r>
          </a:p>
          <a:p>
            <a:pPr marL="685800" lvl="1" indent="-228600">
              <a:buFont typeface="+mj-lt"/>
              <a:buAutoNum type="alphaLcPeriod"/>
            </a:pPr>
            <a:r>
              <a:rPr lang="en-US" dirty="0" smtClean="0"/>
              <a:t>MOBI (for Kindle)</a:t>
            </a:r>
          </a:p>
          <a:p>
            <a:pPr marL="228600" lvl="0" indent="-228600">
              <a:buAutoNum type="arabicPeriod" startAt="2"/>
            </a:pPr>
            <a:r>
              <a:rPr lang="en-US" baseline="0" dirty="0" smtClean="0"/>
              <a:t>The theme for the book is displayed on this page too. This is important to know because the styling used by each theme affects the look of the exported files.</a:t>
            </a:r>
          </a:p>
          <a:p>
            <a:pPr marL="685800" lvl="1" indent="-228600">
              <a:buFont typeface="+mj-lt"/>
              <a:buAutoNum type="alphaLcPeriod"/>
            </a:pPr>
            <a:r>
              <a:rPr lang="en-US" baseline="0" dirty="0" smtClean="0"/>
              <a:t>The theme can be changed on this page by hovering over the “Open Textbooks” bottom banner </a:t>
            </a:r>
          </a:p>
          <a:p>
            <a:pPr marL="685800" lvl="1" indent="-228600">
              <a:buAutoNum type="alphaLcPeriod"/>
            </a:pPr>
            <a:endParaRPr lang="en-US" baseline="0"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51</a:t>
            </a:fld>
            <a:endParaRPr lang="en-US"/>
          </a:p>
        </p:txBody>
      </p:sp>
    </p:spTree>
    <p:extLst>
      <p:ext uri="{BB962C8B-B14F-4D97-AF65-F5344CB8AC3E}">
        <p14:creationId xmlns:p14="http://schemas.microsoft.com/office/powerpoint/2010/main" val="4123391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export one, two, or all of these files at once. Just select the checkbox by the files you want to export, and then click on the red “Export Your Book” button. Depending on the size of book, this process can take seconds to several minutes to complete.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file types are exported for open textbooks published by </a:t>
            </a:r>
            <a:r>
              <a:rPr lang="en-US" baseline="0" dirty="0" err="1" smtClean="0"/>
              <a:t>BCcampus</a:t>
            </a:r>
            <a:r>
              <a:rPr lang="en-US" baseline="0" dirty="0" smtClean="0"/>
              <a:t> Open Education. This is done to give instructors, students, and other readers the full range of options afforded by the book’s open-copyright </a:t>
            </a:r>
            <a:r>
              <a:rPr lang="en-US" baseline="0" dirty="0" err="1" smtClean="0"/>
              <a:t>licence</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52</a:t>
            </a:fld>
            <a:endParaRPr lang="en-US"/>
          </a:p>
        </p:txBody>
      </p:sp>
    </p:spTree>
    <p:extLst>
      <p:ext uri="{BB962C8B-B14F-4D97-AF65-F5344CB8AC3E}">
        <p14:creationId xmlns:p14="http://schemas.microsoft.com/office/powerpoint/2010/main" val="990727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completed export. </a:t>
            </a:r>
          </a:p>
          <a:p>
            <a:endParaRPr lang="en-US" baseline="0" dirty="0" smtClean="0"/>
          </a:p>
          <a:p>
            <a:r>
              <a:rPr lang="en-US" baseline="0" dirty="0" smtClean="0"/>
              <a:t>Take note of:</a:t>
            </a:r>
          </a:p>
          <a:p>
            <a:pPr marL="228600" indent="-228600">
              <a:buFont typeface="+mj-lt"/>
              <a:buAutoNum type="arabicPeriod"/>
            </a:pPr>
            <a:r>
              <a:rPr lang="en-US" baseline="0" dirty="0" smtClean="0"/>
              <a:t>A warning message at the top that reports “validation errors”</a:t>
            </a:r>
          </a:p>
          <a:p>
            <a:pPr marL="228600" indent="-228600">
              <a:buFont typeface="+mj-lt"/>
              <a:buAutoNum type="arabicPeriod"/>
            </a:pPr>
            <a:r>
              <a:rPr lang="en-US" baseline="0" dirty="0" smtClean="0"/>
              <a:t>The exported files and, above them, the date and time when the export occurred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t>
            </a:r>
            <a:r>
              <a:rPr lang="en-US" baseline="0" dirty="0" err="1" smtClean="0"/>
              <a:t>Pressbooks</a:t>
            </a:r>
            <a:r>
              <a:rPr lang="en-US" baseline="0" dirty="0" smtClean="0"/>
              <a:t> saves your last 5 batches of exported files”. However, unless there is a reason to keep old files, we suggest that once you’re ready to publish your book, keep one complete set of exported files. </a:t>
            </a:r>
            <a:r>
              <a:rPr lang="en-US" baseline="0" dirty="0" smtClean="0"/>
              <a:t>The </a:t>
            </a:r>
            <a:r>
              <a:rPr lang="en-US" baseline="0" dirty="0" err="1" smtClean="0"/>
              <a:t>Pressbooks</a:t>
            </a:r>
            <a:r>
              <a:rPr lang="en-US" baseline="0" dirty="0" smtClean="0"/>
              <a:t> homepage of your book will display the last full set of exported files which I’ll show you in a moment.</a:t>
            </a: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endParaRPr lang="en-US" baseline="0" dirty="0" smtClean="0"/>
          </a:p>
          <a:p>
            <a:r>
              <a:rPr lang="en-US" dirty="0" smtClean="0"/>
              <a:t>Here are idiosyncrasies to note:</a:t>
            </a:r>
          </a:p>
          <a:p>
            <a:pPr marL="228600" indent="-228600">
              <a:buFont typeface="Arial" charset="0"/>
              <a:buChar char="•"/>
            </a:pPr>
            <a:r>
              <a:rPr lang="en-US" dirty="0" smtClean="0"/>
              <a:t>The</a:t>
            </a:r>
            <a:r>
              <a:rPr lang="en-US" baseline="0" dirty="0" smtClean="0"/>
              <a:t> blue WXR icon is the WordPress XML file</a:t>
            </a:r>
          </a:p>
          <a:p>
            <a:pPr marL="228600" indent="-228600">
              <a:buFont typeface="Arial" charset="0"/>
              <a:buChar char="•"/>
            </a:pPr>
            <a:r>
              <a:rPr lang="en-US" baseline="0" dirty="0" smtClean="0"/>
              <a:t>The red WXR icon is the </a:t>
            </a:r>
            <a:r>
              <a:rPr lang="en-US" baseline="0" dirty="0" err="1" smtClean="0"/>
              <a:t>Pressbooks</a:t>
            </a:r>
            <a:r>
              <a:rPr lang="en-US" baseline="0" dirty="0" smtClean="0"/>
              <a:t> XML file</a:t>
            </a:r>
          </a:p>
          <a:p>
            <a:pPr marL="228600" indent="-228600">
              <a:buFont typeface="Arial" charset="0"/>
              <a:buChar char="•"/>
            </a:pPr>
            <a:r>
              <a:rPr lang="en-US" baseline="0" dirty="0" smtClean="0"/>
              <a:t>The green PDF icon is the digital PDF</a:t>
            </a:r>
          </a:p>
          <a:p>
            <a:pPr marL="228600" indent="-228600">
              <a:buFont typeface="Arial" charset="0"/>
              <a:buChar char="•"/>
            </a:pPr>
            <a:r>
              <a:rPr lang="en-US" baseline="0" dirty="0" smtClean="0"/>
              <a:t>The red PDF icon is the print PDF</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53</a:t>
            </a:fld>
            <a:endParaRPr lang="en-US"/>
          </a:p>
        </p:txBody>
      </p:sp>
    </p:spTree>
    <p:extLst>
      <p:ext uri="{BB962C8B-B14F-4D97-AF65-F5344CB8AC3E}">
        <p14:creationId xmlns:p14="http://schemas.microsoft.com/office/powerpoint/2010/main" val="491702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scroll</a:t>
            </a:r>
            <a:r>
              <a:rPr lang="en-US" baseline="0" dirty="0" smtClean="0"/>
              <a:t> over one of the file formats (here, the green PDF icon has been chosen), several items will appear.</a:t>
            </a:r>
          </a:p>
          <a:p>
            <a:pPr marL="228600" indent="-228600">
              <a:buFont typeface="+mj-lt"/>
              <a:buAutoNum type="arabicPeriod"/>
            </a:pPr>
            <a:r>
              <a:rPr lang="en-US" baseline="0" dirty="0" smtClean="0"/>
              <a:t>The download icon</a:t>
            </a:r>
          </a:p>
          <a:p>
            <a:pPr marL="228600" indent="-228600">
              <a:buAutoNum type="arabicPeriod"/>
            </a:pPr>
            <a:r>
              <a:rPr lang="en-US" baseline="0" dirty="0" smtClean="0"/>
              <a:t>The delete or trash icon</a:t>
            </a:r>
          </a:p>
          <a:p>
            <a:pPr marL="228600" indent="-228600">
              <a:buAutoNum type="arabicPeriod"/>
            </a:pPr>
            <a:r>
              <a:rPr lang="en-US" baseline="0" dirty="0" smtClean="0"/>
              <a:t>The URL for the downloaded PDF file</a:t>
            </a:r>
          </a:p>
          <a:p>
            <a:pPr marL="228600" indent="-228600">
              <a:buAutoNum type="arabicPeriod"/>
            </a:pPr>
            <a:endParaRPr lang="en-US" baseline="0" dirty="0" smtClean="0"/>
          </a:p>
          <a:p>
            <a:pPr marL="0" indent="0">
              <a:buNone/>
            </a:pPr>
            <a:r>
              <a:rPr lang="en-US" baseline="0" dirty="0" smtClean="0"/>
              <a:t>Use the download icon/function to save each file, individually, to a desktop, or a folder on your computer. </a:t>
            </a:r>
            <a:r>
              <a:rPr lang="en-US" baseline="0" dirty="0" err="1" smtClean="0"/>
              <a:t>BCcampus</a:t>
            </a:r>
            <a:r>
              <a:rPr lang="en-US" baseline="0" dirty="0" smtClean="0"/>
              <a:t> Open Education uses the download feature extensively so that files can be uploaded to our open textbook repository for display in the B.C. Open Textbook Collection.</a:t>
            </a:r>
          </a:p>
        </p:txBody>
      </p:sp>
      <p:sp>
        <p:nvSpPr>
          <p:cNvPr id="4" name="Slide Number Placeholder 3"/>
          <p:cNvSpPr>
            <a:spLocks noGrp="1"/>
          </p:cNvSpPr>
          <p:nvPr>
            <p:ph type="sldNum" sz="quarter" idx="10"/>
          </p:nvPr>
        </p:nvSpPr>
        <p:spPr/>
        <p:txBody>
          <a:bodyPr/>
          <a:lstStyle/>
          <a:p>
            <a:fld id="{E50CC43B-D8B0-AD49-926B-D2166CE8727F}" type="slidenum">
              <a:rPr lang="en-US" smtClean="0"/>
              <a:t>54</a:t>
            </a:fld>
            <a:endParaRPr lang="en-US"/>
          </a:p>
        </p:txBody>
      </p:sp>
    </p:spTree>
    <p:extLst>
      <p:ext uri="{BB962C8B-B14F-4D97-AF65-F5344CB8AC3E}">
        <p14:creationId xmlns:p14="http://schemas.microsoft.com/office/powerpoint/2010/main" val="726310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t>
            </a:r>
            <a:r>
              <a:rPr lang="en-US" baseline="0" dirty="0" smtClean="0"/>
              <a:t>you want to delete all files that have been exported, select the “Delete All Exports” button. A warning message “Are you sure you want to delete </a:t>
            </a:r>
            <a:r>
              <a:rPr lang="en-US" baseline="0" dirty="0" smtClean="0"/>
              <a:t>ALL your current exports?” pops up </a:t>
            </a:r>
            <a:r>
              <a:rPr lang="en-US" baseline="0" dirty="0" smtClean="0"/>
              <a:t>when any delete </a:t>
            </a:r>
            <a:r>
              <a:rPr lang="en-US" baseline="0" dirty="0" smtClean="0"/>
              <a:t>function </a:t>
            </a:r>
            <a:r>
              <a:rPr lang="en-US" baseline="0" dirty="0" smtClean="0"/>
              <a:t>on this page </a:t>
            </a:r>
            <a:r>
              <a:rPr lang="en-US" baseline="0" dirty="0" smtClean="0"/>
              <a:t>is </a:t>
            </a:r>
            <a:r>
              <a:rPr lang="en-US" baseline="0" dirty="0" smtClean="0"/>
              <a:t>initiated to prevent you from accidentally deleting </a:t>
            </a:r>
            <a:r>
              <a:rPr lang="en-US" baseline="0" smtClean="0"/>
              <a:t>files</a:t>
            </a:r>
            <a:r>
              <a:rPr lang="en-US" baseline="0" smtClean="0"/>
              <a:t>.</a:t>
            </a: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55</a:t>
            </a:fld>
            <a:endParaRPr lang="en-US"/>
          </a:p>
        </p:txBody>
      </p:sp>
    </p:spTree>
    <p:extLst>
      <p:ext uri="{BB962C8B-B14F-4D97-AF65-F5344CB8AC3E}">
        <p14:creationId xmlns:p14="http://schemas.microsoft.com/office/powerpoint/2010/main" val="839744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regards to the “validation errors” that appeared at the top of the Export page, you can control whether or not this information is reported to you. </a:t>
            </a:r>
          </a:p>
          <a:p>
            <a:pPr marL="228600" indent="-228600">
              <a:buFont typeface="+mj-lt"/>
              <a:buAutoNum type="arabicPeriod"/>
            </a:pPr>
            <a:r>
              <a:rPr lang="en-US" baseline="0" dirty="0" smtClean="0"/>
              <a:t>Go to the book’s Dashboard</a:t>
            </a:r>
          </a:p>
          <a:p>
            <a:pPr marL="228600" indent="-228600">
              <a:buFont typeface="+mj-lt"/>
              <a:buAutoNum type="arabicPeriod"/>
            </a:pPr>
            <a:r>
              <a:rPr lang="en-US" baseline="0" dirty="0" smtClean="0"/>
              <a:t>Select “Settings” and</a:t>
            </a:r>
          </a:p>
          <a:p>
            <a:pPr marL="228600" indent="-228600">
              <a:buFont typeface="+mj-lt"/>
              <a:buAutoNum type="arabicPeriod"/>
            </a:pPr>
            <a:r>
              <a:rPr lang="en-US" baseline="0" dirty="0" smtClean="0"/>
              <a:t>“Export”</a:t>
            </a:r>
          </a:p>
          <a:p>
            <a:pPr marL="228600" indent="-228600">
              <a:buFont typeface="+mj-lt"/>
              <a:buAutoNum type="arabicPeriod"/>
            </a:pPr>
            <a:endParaRPr lang="en-US" baseline="0" dirty="0" smtClean="0"/>
          </a:p>
          <a:p>
            <a:pPr marL="0" indent="0">
              <a:buFont typeface="+mj-lt"/>
              <a:buNone/>
            </a:pPr>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56</a:t>
            </a:fld>
            <a:endParaRPr lang="en-US"/>
          </a:p>
        </p:txBody>
      </p:sp>
    </p:spTree>
    <p:extLst>
      <p:ext uri="{BB962C8B-B14F-4D97-AF65-F5344CB8AC3E}">
        <p14:creationId xmlns:p14="http://schemas.microsoft.com/office/powerpoint/2010/main" val="164081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then:</a:t>
            </a:r>
          </a:p>
          <a:p>
            <a:pPr marL="228600" indent="-228600">
              <a:buFont typeface="+mj-lt"/>
              <a:buAutoNum type="arabicPeriod"/>
            </a:pPr>
            <a:r>
              <a:rPr lang="en-US" baseline="0" dirty="0" smtClean="0"/>
              <a:t>Select “No” or “Yes” by the “Email Validation Logs” option</a:t>
            </a:r>
          </a:p>
          <a:p>
            <a:pPr marL="228600" indent="-228600">
              <a:buFont typeface="+mj-lt"/>
              <a:buAutoNum type="arabicPeriod"/>
            </a:pPr>
            <a:r>
              <a:rPr lang="en-US" baseline="0" dirty="0" smtClean="0"/>
              <a:t>Select the checkbox by “Lock your theme at its current version” if you want to prevent changes to your book’s appearance and page count when themes are updated</a:t>
            </a:r>
          </a:p>
          <a:p>
            <a:pPr marL="228600" indent="-228600">
              <a:buFont typeface="+mj-lt"/>
              <a:buAutoNum type="arabicPeriod"/>
            </a:pPr>
            <a:r>
              <a:rPr lang="en-US" baseline="0" dirty="0" smtClean="0"/>
              <a:t>Click the red “Save Changes” button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suggested that you receive validation error reports if you want information about problems with individual files.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57</a:t>
            </a:fld>
            <a:endParaRPr lang="en-US"/>
          </a:p>
        </p:txBody>
      </p:sp>
    </p:spTree>
    <p:extLst>
      <p:ext uri="{BB962C8B-B14F-4D97-AF65-F5344CB8AC3E}">
        <p14:creationId xmlns:p14="http://schemas.microsoft.com/office/powerpoint/2010/main" val="10600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At the top of this slide is a screenshot showing the four emails received when exporting a book: one for each of the EPUB</a:t>
            </a:r>
            <a:r>
              <a:rPr lang="en-US" baseline="0" dirty="0" smtClean="0"/>
              <a:t> files, and one each for the PDF files.</a:t>
            </a:r>
          </a:p>
          <a:p>
            <a:pPr marL="171450" indent="-171450">
              <a:buFont typeface="Arial" charset="0"/>
              <a:buChar char="•"/>
            </a:pPr>
            <a:r>
              <a:rPr lang="en-US" baseline="0" dirty="0" smtClean="0"/>
              <a:t>At the bottom of this slide, is the contents of the email for one of the PDF files.</a:t>
            </a:r>
          </a:p>
          <a:p>
            <a:endParaRPr lang="en-US" baseline="0" dirty="0" smtClean="0"/>
          </a:p>
          <a:p>
            <a:r>
              <a:rPr lang="en-US" baseline="0" dirty="0" smtClean="0"/>
              <a:t>We point this out just for your information, and will not go into details about how to interpret these reports during this webinar.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58</a:t>
            </a:fld>
            <a:endParaRPr lang="en-US"/>
          </a:p>
        </p:txBody>
      </p:sp>
    </p:spTree>
    <p:extLst>
      <p:ext uri="{BB962C8B-B14F-4D97-AF65-F5344CB8AC3E}">
        <p14:creationId xmlns:p14="http://schemas.microsoft.com/office/powerpoint/2010/main" val="63716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display the</a:t>
            </a:r>
            <a:r>
              <a:rPr lang="en-US" baseline="0" dirty="0" smtClean="0"/>
              <a:t> most recent set of exported files on the </a:t>
            </a:r>
            <a:r>
              <a:rPr lang="en-US" baseline="0" dirty="0" err="1" smtClean="0"/>
              <a:t>Pressbooks</a:t>
            </a:r>
            <a:r>
              <a:rPr lang="en-US" baseline="0" dirty="0" smtClean="0"/>
              <a:t>’ home page of your book, go to “Settings” on the Dashboard, and select “Sharing &amp; Privacy”.</a:t>
            </a:r>
          </a:p>
          <a:p>
            <a:endParaRPr lang="en-US" baseline="0" dirty="0" smtClean="0"/>
          </a:p>
          <a:p>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59</a:t>
            </a:fld>
            <a:endParaRPr lang="en-US"/>
          </a:p>
        </p:txBody>
      </p:sp>
    </p:spTree>
    <p:extLst>
      <p:ext uri="{BB962C8B-B14F-4D97-AF65-F5344CB8AC3E}">
        <p14:creationId xmlns:p14="http://schemas.microsoft.com/office/powerpoint/2010/main" val="87877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must have a book shell created and ready to receive the imported </a:t>
            </a:r>
            <a:r>
              <a:rPr lang="en-US" dirty="0" err="1" smtClean="0"/>
              <a:t>Pressbooks</a:t>
            </a:r>
            <a:r>
              <a:rPr lang="en-US" dirty="0" smtClean="0"/>
              <a:t> file.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you do this, think about the name of the book you will be importing. This name doesn’t need to be the exact title of the existing book, but could be a customized version especially if you’re planning on creating an adaptation of the original.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remember: all book URLs in </a:t>
            </a:r>
            <a:r>
              <a:rPr lang="en-US" baseline="0" dirty="0" err="1" smtClean="0"/>
              <a:t>Pressbooks</a:t>
            </a:r>
            <a:r>
              <a:rPr lang="en-US" baseline="0" dirty="0" smtClean="0"/>
              <a:t> are unique so you can’t reuse an existing link name.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our purposes here, the book shell has been titled “Sample Textbook 2”.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Notice the empty chapters or sections: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“Introduction” in the  front matter</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“Chapter 1” in the Main Body part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“Appendix” in the back matter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chapters are mainly empty, but do contain a sentence or two of instructions. These can be deleted before you begin the import, or left in place and deleted later if you don’t need them. The imported file does not insert content into these sample chapters. For this demonstration, these empty chapters will be left alone.</a:t>
            </a:r>
          </a:p>
        </p:txBody>
      </p:sp>
      <p:sp>
        <p:nvSpPr>
          <p:cNvPr id="4" name="Slide Number Placeholder 3"/>
          <p:cNvSpPr>
            <a:spLocks noGrp="1"/>
          </p:cNvSpPr>
          <p:nvPr>
            <p:ph type="sldNum" sz="quarter" idx="10"/>
          </p:nvPr>
        </p:nvSpPr>
        <p:spPr/>
        <p:txBody>
          <a:bodyPr/>
          <a:lstStyle/>
          <a:p>
            <a:fld id="{E50CC43B-D8B0-AD49-926B-D2166CE8727F}" type="slidenum">
              <a:rPr lang="en-US" smtClean="0"/>
              <a:t>6</a:t>
            </a:fld>
            <a:endParaRPr lang="en-US"/>
          </a:p>
        </p:txBody>
      </p:sp>
    </p:spTree>
    <p:extLst>
      <p:ext uri="{BB962C8B-B14F-4D97-AF65-F5344CB8AC3E}">
        <p14:creationId xmlns:p14="http://schemas.microsoft.com/office/powerpoint/2010/main" val="193611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by the “Share Latest Export Files” item:</a:t>
            </a:r>
          </a:p>
          <a:p>
            <a:pPr marL="228600" indent="-228600">
              <a:buAutoNum type="arabicPeriod"/>
            </a:pPr>
            <a:r>
              <a:rPr lang="en-US" baseline="0" dirty="0" smtClean="0"/>
              <a:t>Choose “Yes. I would like the latest export files to be available on the homepage for free, to everyone.”  (“Yes” is the default setting.)</a:t>
            </a:r>
          </a:p>
          <a:p>
            <a:pPr marL="228600" indent="-228600">
              <a:buAutoNum type="arabicPeriod"/>
            </a:pPr>
            <a:r>
              <a:rPr lang="en-US" baseline="0" dirty="0" smtClean="0"/>
              <a:t>Click the red “Save Changes” button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60</a:t>
            </a:fld>
            <a:endParaRPr lang="en-US"/>
          </a:p>
        </p:txBody>
      </p:sp>
    </p:spTree>
    <p:extLst>
      <p:ext uri="{BB962C8B-B14F-4D97-AF65-F5344CB8AC3E}">
        <p14:creationId xmlns:p14="http://schemas.microsoft.com/office/powerpoint/2010/main" val="585531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an example of the </a:t>
            </a:r>
            <a:r>
              <a:rPr lang="en-US" dirty="0" smtClean="0"/>
              <a:t>result,</a:t>
            </a:r>
            <a:r>
              <a:rPr lang="en-US" baseline="0" dirty="0" smtClean="0"/>
              <a:t> which displays the last full set of exported files.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download f</a:t>
            </a:r>
            <a:r>
              <a:rPr lang="en-US" dirty="0" smtClean="0"/>
              <a:t>iles:</a:t>
            </a:r>
          </a:p>
          <a:p>
            <a:pPr marL="228600" indent="-228600">
              <a:buAutoNum type="arabicPeriod"/>
            </a:pPr>
            <a:r>
              <a:rPr lang="en-US" dirty="0" smtClean="0"/>
              <a:t>Click</a:t>
            </a:r>
            <a:r>
              <a:rPr lang="en-US" baseline="0" dirty="0" smtClean="0"/>
              <a:t> on the the arrow by “Download this book”</a:t>
            </a:r>
          </a:p>
          <a:p>
            <a:pPr marL="228600" indent="-228600">
              <a:buAutoNum type="arabicPeriod"/>
            </a:pPr>
            <a:r>
              <a:rPr lang="en-US" dirty="0" smtClean="0"/>
              <a:t>Select a file, e.g. “</a:t>
            </a:r>
            <a:r>
              <a:rPr lang="en-US" dirty="0" err="1" smtClean="0"/>
              <a:t>Pressbooks</a:t>
            </a:r>
            <a:r>
              <a:rPr lang="en-US" dirty="0" smtClean="0"/>
              <a:t> XML”,</a:t>
            </a:r>
            <a:r>
              <a:rPr lang="en-US" baseline="0" dirty="0" smtClean="0"/>
              <a:t> </a:t>
            </a:r>
            <a:r>
              <a:rPr lang="en-US" dirty="0" smtClean="0"/>
              <a:t>from the drop-down list</a:t>
            </a:r>
          </a:p>
          <a:p>
            <a:pPr marL="228600" indent="-228600">
              <a:buAutoNum type="arabicPeriod"/>
            </a:pPr>
            <a:r>
              <a:rPr lang="en-US" dirty="0" smtClean="0"/>
              <a:t>Click on the</a:t>
            </a:r>
            <a:r>
              <a:rPr lang="en-US" baseline="0" dirty="0" smtClean="0"/>
              <a:t> link and a pop-up box will allow you to open or</a:t>
            </a:r>
            <a:r>
              <a:rPr lang="en-US" dirty="0" smtClean="0"/>
              <a:t> download </a:t>
            </a:r>
            <a:r>
              <a:rPr lang="en-US" dirty="0" smtClean="0"/>
              <a:t>it</a:t>
            </a:r>
          </a:p>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61</a:t>
            </a:fld>
            <a:endParaRPr lang="en-US"/>
          </a:p>
        </p:txBody>
      </p:sp>
    </p:spTree>
    <p:extLst>
      <p:ext uri="{BB962C8B-B14F-4D97-AF65-F5344CB8AC3E}">
        <p14:creationId xmlns:p14="http://schemas.microsoft.com/office/powerpoint/2010/main" val="12634136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Lesson 5: How to add multiple books to one </a:t>
            </a:r>
            <a:r>
              <a:rPr lang="en-US" sz="1200" baseline="0" dirty="0" err="1" smtClean="0">
                <a:latin typeface="Arial"/>
                <a:cs typeface="Arial"/>
              </a:rPr>
              <a:t>Pressbooks</a:t>
            </a:r>
            <a:r>
              <a:rPr lang="en-US" sz="1200" baseline="0" dirty="0" smtClean="0">
                <a:latin typeface="Arial"/>
                <a:cs typeface="Arial"/>
              </a:rPr>
              <a:t> account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Your </a:t>
            </a:r>
            <a:r>
              <a:rPr lang="en-US" sz="1200" baseline="0" dirty="0" err="1" smtClean="0">
                <a:latin typeface="Arial"/>
                <a:cs typeface="Arial"/>
              </a:rPr>
              <a:t>Pressbooks</a:t>
            </a:r>
            <a:r>
              <a:rPr lang="en-US" sz="1200" baseline="0" dirty="0" smtClean="0">
                <a:latin typeface="Arial"/>
                <a:cs typeface="Arial"/>
              </a:rPr>
              <a:t> account can hold several books. This lesson will describe how this is done and how you can locate and access these books.</a:t>
            </a:r>
          </a:p>
        </p:txBody>
      </p:sp>
      <p:sp>
        <p:nvSpPr>
          <p:cNvPr id="4" name="Slide Number Placeholder 3"/>
          <p:cNvSpPr>
            <a:spLocks noGrp="1"/>
          </p:cNvSpPr>
          <p:nvPr>
            <p:ph type="sldNum" sz="quarter" idx="10"/>
          </p:nvPr>
        </p:nvSpPr>
        <p:spPr/>
        <p:txBody>
          <a:bodyPr/>
          <a:lstStyle/>
          <a:p>
            <a:fld id="{E50CC43B-D8B0-AD49-926B-D2166CE8727F}" type="slidenum">
              <a:rPr lang="en-US" smtClean="0"/>
              <a:t>62</a:t>
            </a:fld>
            <a:endParaRPr lang="en-US"/>
          </a:p>
        </p:txBody>
      </p:sp>
    </p:spTree>
    <p:extLst>
      <p:ext uri="{BB962C8B-B14F-4D97-AF65-F5344CB8AC3E}">
        <p14:creationId xmlns:p14="http://schemas.microsoft.com/office/powerpoint/2010/main" val="646801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back in the Introductory webinar when you were learning how to create a </a:t>
            </a:r>
            <a:r>
              <a:rPr lang="en-US" baseline="0" dirty="0" err="1" smtClean="0"/>
              <a:t>Pressbooks</a:t>
            </a:r>
            <a:r>
              <a:rPr lang="en-US" baseline="0" dirty="0" smtClean="0"/>
              <a:t> account, there were two ways to create the first book. Either, by using the “Register my book now” option during the account creation process or</a:t>
            </a:r>
            <a:r>
              <a:rPr lang="mr-IN" baseline="0" dirty="0" smtClean="0"/>
              <a:t>…</a:t>
            </a:r>
            <a:r>
              <a:rPr lang="en-US" baseline="0" dirty="0" smtClean="0"/>
              <a:t>.</a:t>
            </a:r>
          </a:p>
          <a:p>
            <a:endParaRPr lang="en-US" baseline="0" dirty="0" smtClean="0"/>
          </a:p>
          <a:p>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63</a:t>
            </a:fld>
            <a:endParaRPr lang="en-US"/>
          </a:p>
        </p:txBody>
      </p:sp>
    </p:spTree>
    <p:extLst>
      <p:ext uri="{BB962C8B-B14F-4D97-AF65-F5344CB8AC3E}">
        <p14:creationId xmlns:p14="http://schemas.microsoft.com/office/powerpoint/2010/main" val="524014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or after</a:t>
            </a:r>
            <a:r>
              <a:rPr lang="en-US" baseline="0" dirty="0" smtClean="0"/>
              <a:t> creating an account. I</a:t>
            </a:r>
            <a:r>
              <a:rPr lang="en-US" dirty="0" smtClean="0"/>
              <a:t>f you did not create a book during account creation, you were taken to the “Create a new book” page immediately</a:t>
            </a:r>
            <a:r>
              <a:rPr lang="en-US" baseline="0" dirty="0" smtClean="0"/>
              <a:t> after logging in. Each of these opportunities allows you to create the first book in your </a:t>
            </a:r>
            <a:r>
              <a:rPr lang="en-US" baseline="0" dirty="0" err="1" smtClean="0"/>
              <a:t>Pressbooks</a:t>
            </a:r>
            <a:r>
              <a:rPr lang="en-US" baseline="0" dirty="0" smtClean="0"/>
              <a:t> account.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64</a:t>
            </a:fld>
            <a:endParaRPr lang="en-US"/>
          </a:p>
        </p:txBody>
      </p:sp>
    </p:spTree>
    <p:extLst>
      <p:ext uri="{BB962C8B-B14F-4D97-AF65-F5344CB8AC3E}">
        <p14:creationId xmlns:p14="http://schemas.microsoft.com/office/powerpoint/2010/main" val="1175854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 each </a:t>
            </a:r>
            <a:r>
              <a:rPr lang="en-US" dirty="0" err="1" smtClean="0"/>
              <a:t>Pressbooks</a:t>
            </a:r>
            <a:r>
              <a:rPr lang="en-US" dirty="0" smtClean="0"/>
              <a:t> account</a:t>
            </a:r>
            <a:r>
              <a:rPr lang="en-US" baseline="0" dirty="0" smtClean="0"/>
              <a:t> can hold many books. </a:t>
            </a:r>
          </a:p>
          <a:p>
            <a:endParaRPr lang="en-US" baseline="0" dirty="0" smtClean="0"/>
          </a:p>
          <a:p>
            <a:r>
              <a:rPr lang="en-US" baseline="0" dirty="0" smtClean="0"/>
              <a:t>To add another book:</a:t>
            </a:r>
          </a:p>
          <a:p>
            <a:pPr marL="228600" indent="-228600">
              <a:buAutoNum type="arabicPeriod"/>
            </a:pPr>
            <a:r>
              <a:rPr lang="en-US" baseline="0" dirty="0" smtClean="0"/>
              <a:t>Hover over the “My Catalogue” link in the top-left corner of the red toolbar</a:t>
            </a:r>
          </a:p>
          <a:p>
            <a:pPr marL="228600" indent="-228600">
              <a:buAutoNum type="arabicPeriod"/>
            </a:pPr>
            <a:r>
              <a:rPr lang="en-US" baseline="0" dirty="0" smtClean="0"/>
              <a:t>Select “Add a New Book”</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65</a:t>
            </a:fld>
            <a:endParaRPr lang="en-US"/>
          </a:p>
        </p:txBody>
      </p:sp>
    </p:spTree>
    <p:extLst>
      <p:ext uri="{BB962C8B-B14F-4D97-AF65-F5344CB8AC3E}">
        <p14:creationId xmlns:p14="http://schemas.microsoft.com/office/powerpoint/2010/main" val="15238327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“Create a new book” page will appear again, but this time it will list the URLs of all books in your account.</a:t>
            </a:r>
          </a:p>
          <a:p>
            <a:endParaRPr lang="en-US" baseline="0" dirty="0" smtClean="0"/>
          </a:p>
          <a:p>
            <a:r>
              <a:rPr lang="en-US" baseline="0" dirty="0" smtClean="0"/>
              <a:t>Fill out the form as you did the first time.</a:t>
            </a:r>
          </a:p>
        </p:txBody>
      </p:sp>
      <p:sp>
        <p:nvSpPr>
          <p:cNvPr id="4" name="Slide Number Placeholder 3"/>
          <p:cNvSpPr>
            <a:spLocks noGrp="1"/>
          </p:cNvSpPr>
          <p:nvPr>
            <p:ph type="sldNum" sz="quarter" idx="10"/>
          </p:nvPr>
        </p:nvSpPr>
        <p:spPr/>
        <p:txBody>
          <a:bodyPr/>
          <a:lstStyle/>
          <a:p>
            <a:fld id="{E50CC43B-D8B0-AD49-926B-D2166CE8727F}" type="slidenum">
              <a:rPr lang="en-US" smtClean="0"/>
              <a:t>66</a:t>
            </a:fld>
            <a:endParaRPr lang="en-US"/>
          </a:p>
        </p:txBody>
      </p:sp>
    </p:spTree>
    <p:extLst>
      <p:ext uri="{BB962C8B-B14F-4D97-AF65-F5344CB8AC3E}">
        <p14:creationId xmlns:p14="http://schemas.microsoft.com/office/powerpoint/2010/main" val="662349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you create a new book, you will land on its Dashboard page. </a:t>
            </a:r>
          </a:p>
          <a:p>
            <a:endParaRPr lang="en-US" baseline="0" dirty="0" smtClean="0"/>
          </a:p>
          <a:p>
            <a:r>
              <a:rPr lang="en-US" baseline="0" dirty="0" smtClean="0"/>
              <a:t>Now you can use this book shell to:</a:t>
            </a:r>
          </a:p>
          <a:p>
            <a:pPr marL="228600" indent="-228600">
              <a:buAutoNum type="arabicPeriod"/>
            </a:pPr>
            <a:r>
              <a:rPr lang="en-US" baseline="0" dirty="0" smtClean="0"/>
              <a:t>Import an existing book </a:t>
            </a:r>
          </a:p>
          <a:p>
            <a:pPr marL="228600" indent="-228600">
              <a:buAutoNum type="arabicPeriod"/>
            </a:pPr>
            <a:r>
              <a:rPr lang="en-US" baseline="0" dirty="0" smtClean="0"/>
              <a:t>Upload the </a:t>
            </a:r>
            <a:r>
              <a:rPr lang="en-US" baseline="0" dirty="0" err="1" smtClean="0"/>
              <a:t>Pressbooks</a:t>
            </a:r>
            <a:r>
              <a:rPr lang="en-US" baseline="0" dirty="0" smtClean="0"/>
              <a:t> or other file </a:t>
            </a:r>
            <a:r>
              <a:rPr lang="en-US" baseline="0" dirty="0" err="1" smtClean="0"/>
              <a:t>frk</a:t>
            </a:r>
            <a:r>
              <a:rPr lang="en-US" baseline="0" dirty="0" smtClean="0"/>
              <a:t>  an existing book, or </a:t>
            </a:r>
          </a:p>
          <a:p>
            <a:pPr marL="228600" indent="-228600">
              <a:buAutoNum type="arabicPeriod"/>
            </a:pPr>
            <a:r>
              <a:rPr lang="en-US" baseline="0" dirty="0" smtClean="0"/>
              <a:t>Begin the writing process from scratch</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67</a:t>
            </a:fld>
            <a:endParaRPr lang="en-US"/>
          </a:p>
        </p:txBody>
      </p:sp>
    </p:spTree>
    <p:extLst>
      <p:ext uri="{BB962C8B-B14F-4D97-AF65-F5344CB8AC3E}">
        <p14:creationId xmlns:p14="http://schemas.microsoft.com/office/powerpoint/2010/main" val="1697242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time a new book is added to your account:</a:t>
            </a:r>
          </a:p>
          <a:p>
            <a:pPr marL="228600" indent="-228600">
              <a:buAutoNum type="arabicPeriod"/>
            </a:pPr>
            <a:r>
              <a:rPr lang="en-US" baseline="0" dirty="0" smtClean="0"/>
              <a:t>It is added to the list of books that display when you scroll over the “My Catalogue” link in the top left corner.</a:t>
            </a:r>
          </a:p>
          <a:p>
            <a:pPr marL="228600" indent="-228600">
              <a:buAutoNum type="arabicPeriod"/>
            </a:pPr>
            <a:r>
              <a:rPr lang="en-US" baseline="0" dirty="0" smtClean="0"/>
              <a:t>Click the arrow by the name of a book to reveal </a:t>
            </a:r>
            <a:r>
              <a:rPr lang="mr-IN" baseline="0" dirty="0" smtClean="0"/>
              <a:t>…</a:t>
            </a:r>
            <a:r>
              <a:rPr lang="en-US" baseline="0" dirty="0" smtClean="0"/>
              <a:t> </a:t>
            </a:r>
          </a:p>
          <a:p>
            <a:pPr marL="228600" indent="-228600">
              <a:buAutoNum type="arabicPeriod"/>
            </a:pPr>
            <a:r>
              <a:rPr lang="en-US" baseline="0" dirty="0" smtClean="0"/>
              <a:t>Other options including the book’s Dashboard and, the “Visit Book” link which redirects to the book or reader’s view</a:t>
            </a:r>
          </a:p>
          <a:p>
            <a:pPr marL="228600" indent="-228600">
              <a:buAutoNum type="arabicPeriod"/>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68</a:t>
            </a:fld>
            <a:endParaRPr lang="en-US"/>
          </a:p>
        </p:txBody>
      </p:sp>
    </p:spTree>
    <p:extLst>
      <p:ext uri="{BB962C8B-B14F-4D97-AF65-F5344CB8AC3E}">
        <p14:creationId xmlns:p14="http://schemas.microsoft.com/office/powerpoint/2010/main" val="3036363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Lesson 6: How to delete a book, chapter, or part</a:t>
            </a:r>
          </a:p>
        </p:txBody>
      </p:sp>
      <p:sp>
        <p:nvSpPr>
          <p:cNvPr id="4" name="Slide Number Placeholder 3"/>
          <p:cNvSpPr>
            <a:spLocks noGrp="1"/>
          </p:cNvSpPr>
          <p:nvPr>
            <p:ph type="sldNum" sz="quarter" idx="10"/>
          </p:nvPr>
        </p:nvSpPr>
        <p:spPr/>
        <p:txBody>
          <a:bodyPr/>
          <a:lstStyle/>
          <a:p>
            <a:fld id="{E50CC43B-D8B0-AD49-926B-D2166CE8727F}" type="slidenum">
              <a:rPr lang="en-US" smtClean="0"/>
              <a:t>69</a:t>
            </a:fld>
            <a:endParaRPr lang="en-US"/>
          </a:p>
        </p:txBody>
      </p:sp>
    </p:spTree>
    <p:extLst>
      <p:ext uri="{BB962C8B-B14F-4D97-AF65-F5344CB8AC3E}">
        <p14:creationId xmlns:p14="http://schemas.microsoft.com/office/powerpoint/2010/main" val="130604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looking for a specific topic, or particular book, you can use the “Search and Import” feature found under “Textbooks for PB” on the Dashboard. PB stands for </a:t>
            </a:r>
            <a:r>
              <a:rPr lang="en-US" baseline="0" dirty="0" err="1" smtClean="0"/>
              <a:t>Pressbooks</a:t>
            </a:r>
            <a:r>
              <a:rPr lang="en-US" baseline="0" dirty="0" smtClean="0"/>
              <a:t>.</a:t>
            </a:r>
          </a:p>
          <a:p>
            <a:endParaRPr lang="en-US" baseline="0" dirty="0" smtClean="0"/>
          </a:p>
          <a:p>
            <a:r>
              <a:rPr lang="en-US" baseline="0" dirty="0" smtClean="0"/>
              <a:t>This tool is particularly useful if you know that the book you want to import already exists in the B.C. Open Textbook Collection (most of which live in the </a:t>
            </a:r>
            <a:r>
              <a:rPr lang="en-US" baseline="0" dirty="0" err="1" smtClean="0"/>
              <a:t>opentextbc.ca</a:t>
            </a:r>
            <a:r>
              <a:rPr lang="en-US" baseline="0" dirty="0" smtClean="0"/>
              <a:t> instance of </a:t>
            </a:r>
            <a:r>
              <a:rPr lang="en-US" baseline="0" dirty="0" err="1" smtClean="0"/>
              <a:t>Pressbooks</a:t>
            </a:r>
            <a:r>
              <a:rPr lang="en-US" baseline="0" dirty="0" smtClean="0"/>
              <a:t>) or within the B.C. Faculty </a:t>
            </a:r>
            <a:r>
              <a:rPr lang="en-US" baseline="0" dirty="0" err="1" smtClean="0"/>
              <a:t>Pressbooks</a:t>
            </a:r>
            <a:r>
              <a:rPr lang="en-US" baseline="0" dirty="0" smtClean="0"/>
              <a:t>, self-serve instance at </a:t>
            </a:r>
            <a:r>
              <a:rPr lang="en-US" baseline="0" dirty="0" err="1" smtClean="0"/>
              <a:t>pressbooks.bccampus.ca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a:t>
            </a:fld>
            <a:endParaRPr lang="en-US"/>
          </a:p>
        </p:txBody>
      </p:sp>
    </p:spTree>
    <p:extLst>
      <p:ext uri="{BB962C8B-B14F-4D97-AF65-F5344CB8AC3E}">
        <p14:creationId xmlns:p14="http://schemas.microsoft.com/office/powerpoint/2010/main" val="859211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Account owners can now delete a book from their account.</a:t>
            </a:r>
            <a:r>
              <a:rPr lang="en-US" baseline="0" dirty="0" smtClean="0"/>
              <a:t> </a:t>
            </a:r>
          </a:p>
          <a:p>
            <a:endParaRPr lang="en-US" baseline="0" dirty="0" smtClean="0"/>
          </a:p>
          <a:p>
            <a:r>
              <a:rPr lang="en-US" dirty="0" smtClean="0"/>
              <a:t>To do</a:t>
            </a:r>
            <a:r>
              <a:rPr lang="en-US" baseline="0" dirty="0" smtClean="0"/>
              <a:t> this</a:t>
            </a:r>
            <a:r>
              <a:rPr lang="en-US" dirty="0" smtClean="0"/>
              <a:t>:</a:t>
            </a:r>
          </a:p>
          <a:p>
            <a:pPr marL="228600" indent="-228600">
              <a:buFont typeface="+mj-lt"/>
              <a:buAutoNum type="arabicPeriod"/>
            </a:pPr>
            <a:r>
              <a:rPr lang="en-US" dirty="0" smtClean="0"/>
              <a:t>Go to that book’s Dashboard</a:t>
            </a:r>
          </a:p>
          <a:p>
            <a:pPr marL="228600" indent="-228600">
              <a:buFont typeface="+mj-lt"/>
              <a:buAutoNum type="arabicPeriod"/>
            </a:pPr>
            <a:r>
              <a:rPr lang="en-US" dirty="0" smtClean="0"/>
              <a:t>Scroll</a:t>
            </a:r>
            <a:r>
              <a:rPr lang="en-US" baseline="0" dirty="0" smtClean="0"/>
              <a:t> over the book’s title in the top, red menu bar</a:t>
            </a:r>
          </a:p>
          <a:p>
            <a:pPr marL="228600" indent="-228600">
              <a:buFont typeface="+mj-lt"/>
              <a:buAutoNum type="arabicPeriod"/>
            </a:pPr>
            <a:r>
              <a:rPr lang="en-US" dirty="0" smtClean="0"/>
              <a:t> Select “Delete Book” from the</a:t>
            </a:r>
            <a:r>
              <a:rPr lang="en-US" baseline="0" dirty="0" smtClean="0"/>
              <a:t>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70</a:t>
            </a:fld>
            <a:endParaRPr lang="en-US"/>
          </a:p>
        </p:txBody>
      </p:sp>
    </p:spTree>
    <p:extLst>
      <p:ext uri="{BB962C8B-B14F-4D97-AF65-F5344CB8AC3E}">
        <p14:creationId xmlns:p14="http://schemas.microsoft.com/office/powerpoint/2010/main" val="1429790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“Delete</a:t>
            </a:r>
            <a:r>
              <a:rPr lang="en-US" baseline="0" dirty="0" smtClean="0"/>
              <a:t> Site” page, the following warning message states:</a:t>
            </a:r>
          </a:p>
          <a:p>
            <a:endParaRPr lang="en-US" baseline="0" dirty="0" smtClean="0"/>
          </a:p>
          <a:p>
            <a:r>
              <a:rPr lang="en-US" i="1" dirty="0" smtClean="0"/>
              <a:t>If you do not want to use your BC Faculty </a:t>
            </a:r>
            <a:r>
              <a:rPr lang="en-US" i="1" dirty="0" err="1" smtClean="0"/>
              <a:t>Pressbooks</a:t>
            </a:r>
            <a:r>
              <a:rPr lang="en-US" i="1" baseline="0" dirty="0" smtClean="0"/>
              <a:t> Sites site </a:t>
            </a:r>
            <a:r>
              <a:rPr lang="en-US" i="0" baseline="0" dirty="0" smtClean="0"/>
              <a:t>(this refers to the book you want to delete) </a:t>
            </a:r>
            <a:r>
              <a:rPr lang="en-US" i="1" baseline="0" dirty="0" smtClean="0"/>
              <a:t>any more, you can delete it using the form below. When you click Delete My Site Permanently, you will be sent an email with a link in it. Click on this link to delete your site </a:t>
            </a:r>
            <a:r>
              <a:rPr lang="en-US" i="0" baseline="0" dirty="0" smtClean="0"/>
              <a:t>(your book</a:t>
            </a:r>
            <a:r>
              <a:rPr lang="en-US" i="1" baseline="0" dirty="0" smtClean="0"/>
              <a:t>). Remember, once deleted your site </a:t>
            </a:r>
            <a:r>
              <a:rPr lang="en-US" i="0" baseline="0" dirty="0" smtClean="0"/>
              <a:t>(your book) </a:t>
            </a:r>
            <a:r>
              <a:rPr lang="en-US" i="1" baseline="0" dirty="0" smtClean="0"/>
              <a:t>cannot be restored</a:t>
            </a:r>
            <a:r>
              <a:rPr lang="en-US" baseline="0" dirty="0" smtClean="0"/>
              <a:t>.</a:t>
            </a:r>
          </a:p>
          <a:p>
            <a:endParaRPr lang="en-US" baseline="0" dirty="0" smtClean="0"/>
          </a:p>
          <a:p>
            <a:r>
              <a:rPr lang="en-US" baseline="0" dirty="0" smtClean="0"/>
              <a:t>If you are sure, then:</a:t>
            </a:r>
          </a:p>
          <a:p>
            <a:pPr marL="228600" indent="-228600">
              <a:buAutoNum type="arabicPeriod"/>
            </a:pPr>
            <a:r>
              <a:rPr lang="en-US" baseline="0" dirty="0" smtClean="0"/>
              <a:t>Select the checkbox by “I’m sure I want to permanently disable my site (your book), and I am aware I can never get it back or use (the URL of the book is listed) again.”</a:t>
            </a:r>
          </a:p>
          <a:p>
            <a:pPr marL="228600" indent="-228600">
              <a:buAutoNum type="arabicPeriod"/>
            </a:pPr>
            <a:r>
              <a:rPr lang="en-US" baseline="0" dirty="0" smtClean="0"/>
              <a:t>Click on the “Delete My Site Permanently” button</a:t>
            </a:r>
          </a:p>
          <a:p>
            <a:pPr marL="228600" indent="-228600">
              <a:buAutoNum type="arabicPeriod"/>
            </a:pPr>
            <a:endParaRPr lang="en-US" baseline="0" dirty="0" smtClean="0"/>
          </a:p>
          <a:p>
            <a:pPr marL="0" indent="0">
              <a:buNone/>
            </a:pPr>
            <a:r>
              <a:rPr lang="en-US" baseline="0" dirty="0" smtClean="0"/>
              <a:t>The </a:t>
            </a:r>
            <a:r>
              <a:rPr lang="en-US" baseline="0" dirty="0" err="1" smtClean="0"/>
              <a:t>Pressbooks</a:t>
            </a:r>
            <a:r>
              <a:rPr lang="en-US" baseline="0" dirty="0" smtClean="0"/>
              <a:t> developers have done their best to caution that once this is action is taken, the book is gone.</a:t>
            </a:r>
          </a:p>
        </p:txBody>
      </p:sp>
      <p:sp>
        <p:nvSpPr>
          <p:cNvPr id="4" name="Slide Number Placeholder 3"/>
          <p:cNvSpPr>
            <a:spLocks noGrp="1"/>
          </p:cNvSpPr>
          <p:nvPr>
            <p:ph type="sldNum" sz="quarter" idx="10"/>
          </p:nvPr>
        </p:nvSpPr>
        <p:spPr/>
        <p:txBody>
          <a:bodyPr/>
          <a:lstStyle/>
          <a:p>
            <a:fld id="{E50CC43B-D8B0-AD49-926B-D2166CE8727F}" type="slidenum">
              <a:rPr lang="en-US" smtClean="0"/>
              <a:t>71</a:t>
            </a:fld>
            <a:endParaRPr lang="en-US"/>
          </a:p>
        </p:txBody>
      </p:sp>
    </p:spTree>
    <p:extLst>
      <p:ext uri="{BB962C8B-B14F-4D97-AF65-F5344CB8AC3E}">
        <p14:creationId xmlns:p14="http://schemas.microsoft.com/office/powerpoint/2010/main" val="10747219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you choose to delete your book,</a:t>
            </a:r>
            <a:r>
              <a:rPr lang="en-US" dirty="0" smtClean="0"/>
              <a:t> you</a:t>
            </a:r>
            <a:r>
              <a:rPr lang="en-US" baseline="0" dirty="0" smtClean="0"/>
              <a:t> are given one more chance to back out. The next message reads: “Thank you. Please check your email for a link to confirm your action. Your site (book) will not be deleted until this link is clicked.”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72</a:t>
            </a:fld>
            <a:endParaRPr lang="en-US"/>
          </a:p>
        </p:txBody>
      </p:sp>
    </p:spTree>
    <p:extLst>
      <p:ext uri="{BB962C8B-B14F-4D97-AF65-F5344CB8AC3E}">
        <p14:creationId xmlns:p14="http://schemas.microsoft.com/office/powerpoint/2010/main" val="20216895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email with the link.</a:t>
            </a:r>
          </a:p>
          <a:p>
            <a:endParaRPr lang="en-US" dirty="0" smtClean="0"/>
          </a:p>
          <a:p>
            <a:r>
              <a:rPr lang="en-US" dirty="0" smtClean="0"/>
              <a:t>And</a:t>
            </a:r>
            <a:r>
              <a:rPr lang="en-US" baseline="0" dirty="0" smtClean="0"/>
              <a:t> just in case you’ve haven’t understood the consequences of deleting your book yet, the email says:</a:t>
            </a:r>
          </a:p>
          <a:p>
            <a:pPr marL="171450" indent="-171450">
              <a:buFont typeface="Arial" charset="0"/>
              <a:buChar char="•"/>
            </a:pPr>
            <a:r>
              <a:rPr lang="en-US" baseline="0" dirty="0" smtClean="0"/>
              <a:t>“You will not be asked to confirm again so only click this link if you are absolutely certain</a:t>
            </a:r>
            <a:r>
              <a:rPr lang="mr-IN" baseline="0" dirty="0" smtClean="0"/>
              <a:t>…</a:t>
            </a:r>
            <a:r>
              <a:rPr lang="en-US" baseline="0" dirty="0" smtClean="0"/>
              <a:t>” and</a:t>
            </a:r>
          </a:p>
          <a:p>
            <a:pPr marL="171450" indent="-171450">
              <a:buFont typeface="Arial" charset="0"/>
              <a:buChar char="•"/>
            </a:pPr>
            <a:r>
              <a:rPr lang="en-US" baseline="0" dirty="0" smtClean="0"/>
              <a:t>“..remember your current book is gone forever.”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73</a:t>
            </a:fld>
            <a:endParaRPr lang="en-US"/>
          </a:p>
        </p:txBody>
      </p:sp>
    </p:spTree>
    <p:extLst>
      <p:ext uri="{BB962C8B-B14F-4D97-AF65-F5344CB8AC3E}">
        <p14:creationId xmlns:p14="http://schemas.microsoft.com/office/powerpoint/2010/main" val="15311931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Chapters,</a:t>
            </a:r>
            <a:r>
              <a:rPr lang="en-US" baseline="0" dirty="0" smtClean="0"/>
              <a:t> parts, and sections from the front and back matter can be deleted from the “Organize” page.</a:t>
            </a:r>
          </a:p>
          <a:p>
            <a:endParaRPr lang="en-US" baseline="0" dirty="0" smtClean="0"/>
          </a:p>
          <a:p>
            <a:r>
              <a:rPr lang="en-US" baseline="0" dirty="0" smtClean="0"/>
              <a:t>To delete a chapter:</a:t>
            </a:r>
          </a:p>
          <a:p>
            <a:pPr marL="228600" indent="-228600">
              <a:buFont typeface="+mj-lt"/>
              <a:buAutoNum type="arabicPeriod"/>
            </a:pPr>
            <a:r>
              <a:rPr lang="en-US" baseline="0" dirty="0" smtClean="0"/>
              <a:t>Scroll over the chapter’s title, e.g. Chapter 1 from the Main Body, to reveal Edit, Trash, View, Move Down</a:t>
            </a:r>
          </a:p>
          <a:p>
            <a:pPr marL="228600" indent="-228600">
              <a:buFont typeface="+mj-lt"/>
              <a:buAutoNum type="arabicPeriod"/>
            </a:pPr>
            <a:r>
              <a:rPr lang="en-US" baseline="0" dirty="0" smtClean="0"/>
              <a:t>Click on “Trash” and the chapter will be deleted.</a:t>
            </a:r>
          </a:p>
          <a:p>
            <a:pPr marL="228600" indent="-228600">
              <a:buFont typeface="+mj-lt"/>
              <a:buAutoNum type="arabicPeriod"/>
            </a:pPr>
            <a:r>
              <a:rPr lang="en-US" baseline="0" dirty="0" smtClean="0"/>
              <a:t>Note: you will not have an opportunity to confirm this action. (We are aware that this message is missing and are working to resolve this issue.)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74</a:t>
            </a:fld>
            <a:endParaRPr lang="en-US"/>
          </a:p>
        </p:txBody>
      </p:sp>
    </p:spTree>
    <p:extLst>
      <p:ext uri="{BB962C8B-B14F-4D97-AF65-F5344CB8AC3E}">
        <p14:creationId xmlns:p14="http://schemas.microsoft.com/office/powerpoint/2010/main" val="3805709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delete a part, follow the same steps:</a:t>
            </a:r>
          </a:p>
          <a:p>
            <a:pPr marL="228600" indent="-228600">
              <a:buFont typeface="+mj-lt"/>
              <a:buAutoNum type="arabicPeriod"/>
            </a:pPr>
            <a:r>
              <a:rPr lang="en-US" baseline="0" dirty="0" smtClean="0"/>
              <a:t>Scroll over the part’s title, e.g. “Main Body”, to reveal Edit, Trash, View</a:t>
            </a:r>
          </a:p>
          <a:p>
            <a:pPr marL="228600" indent="-228600">
              <a:buFont typeface="+mj-lt"/>
              <a:buAutoNum type="arabicPeriod"/>
            </a:pPr>
            <a:r>
              <a:rPr lang="en-US" baseline="0" dirty="0" smtClean="0"/>
              <a:t>Click on “Trash” and the part will be deleted.</a:t>
            </a:r>
          </a:p>
          <a:p>
            <a:pPr marL="228600" indent="-228600">
              <a:buFont typeface="+mj-lt"/>
              <a:buAutoNum type="arabicPeriod"/>
            </a:pPr>
            <a:r>
              <a:rPr lang="en-US" baseline="0" dirty="0" smtClean="0"/>
              <a:t>Again, no confirmation message appears.</a:t>
            </a:r>
          </a:p>
        </p:txBody>
      </p:sp>
      <p:sp>
        <p:nvSpPr>
          <p:cNvPr id="4" name="Slide Number Placeholder 3"/>
          <p:cNvSpPr>
            <a:spLocks noGrp="1"/>
          </p:cNvSpPr>
          <p:nvPr>
            <p:ph type="sldNum" sz="quarter" idx="10"/>
          </p:nvPr>
        </p:nvSpPr>
        <p:spPr/>
        <p:txBody>
          <a:bodyPr/>
          <a:lstStyle/>
          <a:p>
            <a:fld id="{E50CC43B-D8B0-AD49-926B-D2166CE8727F}" type="slidenum">
              <a:rPr lang="en-US" smtClean="0"/>
              <a:t>75</a:t>
            </a:fld>
            <a:endParaRPr lang="en-US"/>
          </a:p>
        </p:txBody>
      </p:sp>
    </p:spTree>
    <p:extLst>
      <p:ext uri="{BB962C8B-B14F-4D97-AF65-F5344CB8AC3E}">
        <p14:creationId xmlns:p14="http://schemas.microsoft.com/office/powerpoint/2010/main" val="14438729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wish to retrieve a deleted chapter or part, go the “Trash” under “Organize” on the Dashboard</a:t>
            </a:r>
            <a:r>
              <a:rPr lang="mr-IN" dirty="0" smtClean="0"/>
              <a:t>…</a:t>
            </a:r>
            <a:endParaRPr lang="en-US" dirty="0" smtClean="0"/>
          </a:p>
          <a:p>
            <a:endParaRPr lang="en-US" dirty="0" smtClean="0"/>
          </a:p>
          <a:p>
            <a:r>
              <a:rPr lang="en-US" dirty="0" smtClean="0"/>
              <a:t>GO</a:t>
            </a:r>
            <a:r>
              <a:rPr lang="en-US" baseline="0" dirty="0" smtClean="0"/>
              <a:t>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76</a:t>
            </a:fld>
            <a:endParaRPr lang="en-US"/>
          </a:p>
        </p:txBody>
      </p:sp>
    </p:spTree>
    <p:extLst>
      <p:ext uri="{BB962C8B-B14F-4D97-AF65-F5344CB8AC3E}">
        <p14:creationId xmlns:p14="http://schemas.microsoft.com/office/powerpoint/2010/main" val="1401445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where</a:t>
            </a:r>
            <a:r>
              <a:rPr lang="en-US" baseline="0" dirty="0" smtClean="0"/>
              <a:t> you can restore a deleted part or chapter.</a:t>
            </a:r>
          </a:p>
          <a:p>
            <a:endParaRPr lang="en-US" baseline="0" dirty="0" smtClean="0"/>
          </a:p>
          <a:p>
            <a:r>
              <a:rPr lang="en-US" baseline="0" dirty="0" smtClean="0"/>
              <a:t>Note that items in the Trash are permanently deleted after one day.</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77</a:t>
            </a:fld>
            <a:endParaRPr lang="en-US"/>
          </a:p>
        </p:txBody>
      </p:sp>
    </p:spTree>
    <p:extLst>
      <p:ext uri="{BB962C8B-B14F-4D97-AF65-F5344CB8AC3E}">
        <p14:creationId xmlns:p14="http://schemas.microsoft.com/office/powerpoint/2010/main" val="3975654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decide to delete a part</a:t>
            </a:r>
            <a:r>
              <a:rPr lang="en-US" baseline="0" dirty="0" smtClean="0"/>
              <a:t> containing chapters (in this example, you are deleting the part called “Chapter 3”) by clicking on “Trash” </a:t>
            </a:r>
            <a:r>
              <a:rPr lang="mr-IN" baseline="0" dirty="0" smtClean="0"/>
              <a:t>…</a:t>
            </a:r>
            <a:endParaRPr lang="en-US" baseline="0" dirty="0" smtClean="0"/>
          </a:p>
          <a:p>
            <a:endParaRPr lang="en-US" baseline="0" dirty="0" smtClean="0"/>
          </a:p>
          <a:p>
            <a:r>
              <a:rPr lang="en-US" baseline="0" dirty="0" smtClean="0"/>
              <a:t>GO TO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78</a:t>
            </a:fld>
            <a:endParaRPr lang="en-US"/>
          </a:p>
        </p:txBody>
      </p:sp>
    </p:spTree>
    <p:extLst>
      <p:ext uri="{BB962C8B-B14F-4D97-AF65-F5344CB8AC3E}">
        <p14:creationId xmlns:p14="http://schemas.microsoft.com/office/powerpoint/2010/main" val="1430326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the chapters will be reassigned</a:t>
            </a:r>
            <a:r>
              <a:rPr lang="en-US" baseline="0" dirty="0" smtClean="0"/>
              <a:t> to the part called “Chapter 1” which is the first part of the book’s main body. (The front matter is not considered the first part as it is outside of the main body, and separate.)</a:t>
            </a:r>
          </a:p>
          <a:p>
            <a:endParaRPr lang="en-US" baseline="0" dirty="0" smtClean="0"/>
          </a:p>
          <a:p>
            <a:r>
              <a:rPr lang="en-US" baseline="0" dirty="0" smtClean="0"/>
              <a:t>This happens even if another part, positioned elsewhere, is empty with no chapters.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79</a:t>
            </a:fld>
            <a:endParaRPr lang="en-US"/>
          </a:p>
        </p:txBody>
      </p:sp>
    </p:spTree>
    <p:extLst>
      <p:ext uri="{BB962C8B-B14F-4D97-AF65-F5344CB8AC3E}">
        <p14:creationId xmlns:p14="http://schemas.microsoft.com/office/powerpoint/2010/main" val="117368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case you’re unaware, </a:t>
            </a:r>
            <a:r>
              <a:rPr lang="en-US" dirty="0" err="1" smtClean="0"/>
              <a:t>BCcampus</a:t>
            </a:r>
            <a:r>
              <a:rPr lang="en-US" dirty="0" smtClean="0"/>
              <a:t> hosts two instances or </a:t>
            </a:r>
            <a:r>
              <a:rPr lang="en-US" dirty="0" err="1" smtClean="0"/>
              <a:t>Pressbooks</a:t>
            </a:r>
            <a:r>
              <a:rPr lang="en-US" baseline="0" dirty="0" smtClean="0"/>
              <a:t> websites.</a:t>
            </a:r>
          </a:p>
          <a:p>
            <a:endParaRPr lang="en-US" baseline="0" dirty="0" smtClean="0"/>
          </a:p>
          <a:p>
            <a:pPr marL="228600" indent="-228600">
              <a:buAutoNum type="arabicPeriod"/>
            </a:pPr>
            <a:r>
              <a:rPr lang="en-US" baseline="0" dirty="0" smtClean="0"/>
              <a:t>The URL or web address for the internal </a:t>
            </a:r>
            <a:r>
              <a:rPr lang="en-US" baseline="0" dirty="0" err="1" smtClean="0"/>
              <a:t>Pressbooks</a:t>
            </a:r>
            <a:r>
              <a:rPr lang="en-US" baseline="0" dirty="0" smtClean="0"/>
              <a:t> instance, used to host most of the books written by faculty during the first funding phase of </a:t>
            </a:r>
            <a:r>
              <a:rPr lang="en-US" baseline="0" dirty="0" err="1" smtClean="0"/>
              <a:t>BCcampus</a:t>
            </a:r>
            <a:r>
              <a:rPr lang="en-US" baseline="0" dirty="0" smtClean="0"/>
              <a:t> Open Education, is </a:t>
            </a:r>
            <a:r>
              <a:rPr lang="en-US" baseline="0" dirty="0" err="1" smtClean="0"/>
              <a:t>opentextbc.ca</a:t>
            </a:r>
            <a:r>
              <a:rPr lang="en-US" baseline="0" dirty="0" smtClean="0"/>
              <a:t>.</a:t>
            </a:r>
          </a:p>
          <a:p>
            <a:pPr marL="228600" indent="-228600">
              <a:buAutoNum type="arabicPeriod"/>
            </a:pPr>
            <a:endParaRPr lang="en-US" baseline="0" dirty="0" smtClean="0"/>
          </a:p>
          <a:p>
            <a:pPr marL="0" indent="0">
              <a:buNone/>
            </a:pPr>
            <a:r>
              <a:rPr lang="en-US" baseline="0" dirty="0" smtClean="0"/>
              <a:t>GO TO NEXT SLIDE</a:t>
            </a:r>
          </a:p>
          <a:p>
            <a:endParaRPr lang="en-US" baseline="0" dirty="0" smtClean="0"/>
          </a:p>
          <a:p>
            <a:endParaRPr lang="en-US" dirty="0" smtClean="0"/>
          </a:p>
          <a:p>
            <a:endParaRPr lang="en-US" dirty="0" smtClean="0"/>
          </a:p>
          <a:p>
            <a:r>
              <a:rPr lang="en-US" dirty="0" smtClean="0"/>
              <a:t>EXPLAIN</a:t>
            </a:r>
            <a:r>
              <a:rPr lang="en-US" baseline="0" dirty="0" smtClean="0"/>
              <a:t> AND SHOW THE TWO INSTANCES OF PRESSBOOKS HOSTED BY BCCAMPUS. HOW EACH IS USED, AND THEIR URLS.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a:t>
            </a:fld>
            <a:endParaRPr lang="en-US"/>
          </a:p>
        </p:txBody>
      </p:sp>
    </p:spTree>
    <p:extLst>
      <p:ext uri="{BB962C8B-B14F-4D97-AF65-F5344CB8AC3E}">
        <p14:creationId xmlns:p14="http://schemas.microsoft.com/office/powerpoint/2010/main" val="870208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delete the first part in the main body, in this case the part called “Chapter</a:t>
            </a:r>
            <a:r>
              <a:rPr lang="en-US" baseline="0" dirty="0" smtClean="0"/>
              <a:t> 1”, its chapters are reassigned to the first part after it, in this case the part called “Chapter 2”. In other words, Chapter 2 becomes the first part.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80</a:t>
            </a:fld>
            <a:endParaRPr lang="en-US"/>
          </a:p>
        </p:txBody>
      </p:sp>
    </p:spTree>
    <p:extLst>
      <p:ext uri="{BB962C8B-B14F-4D97-AF65-F5344CB8AC3E}">
        <p14:creationId xmlns:p14="http://schemas.microsoft.com/office/powerpoint/2010/main" val="3602672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Notice too, that once you are down to one part in the main body (called “Chapter 1” in this slide), the “Trash” option for this part is removed. This is because a book must contain at least one main body part.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front matter and back matter (which are special parts) cannot be deleted, and do not have “Trash” links. However, you can delete the chapters or sections within each of these special parts.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81</a:t>
            </a:fld>
            <a:endParaRPr lang="en-US"/>
          </a:p>
        </p:txBody>
      </p:sp>
    </p:spTree>
    <p:extLst>
      <p:ext uri="{BB962C8B-B14F-4D97-AF65-F5344CB8AC3E}">
        <p14:creationId xmlns:p14="http://schemas.microsoft.com/office/powerpoint/2010/main" val="2735142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welcome</a:t>
            </a:r>
            <a:r>
              <a:rPr lang="en-US" baseline="0" dirty="0" smtClean="0"/>
              <a:t> your feedback about this webinar and </a:t>
            </a:r>
            <a:r>
              <a:rPr lang="en-US" baseline="0" dirty="0" err="1" smtClean="0"/>
              <a:t>Pressbooks</a:t>
            </a:r>
            <a:r>
              <a:rPr lang="en-US" baseline="0" dirty="0" smtClean="0"/>
              <a:t> in general and ask that you fill out our </a:t>
            </a:r>
            <a:r>
              <a:rPr lang="en-US" baseline="0" dirty="0" err="1" smtClean="0"/>
              <a:t>Pressbooks</a:t>
            </a:r>
            <a:r>
              <a:rPr lang="en-US" baseline="0" dirty="0" smtClean="0"/>
              <a:t> Feedback form. </a:t>
            </a:r>
          </a:p>
          <a:p>
            <a:endParaRPr lang="en-US" baseline="0" dirty="0" smtClean="0"/>
          </a:p>
          <a:p>
            <a:r>
              <a:rPr lang="en-US" baseline="0" dirty="0" smtClean="0"/>
              <a:t>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Support”, and then “</a:t>
            </a:r>
            <a:r>
              <a:rPr lang="en-US" baseline="0" dirty="0" err="1" smtClean="0"/>
              <a:t>Pressbooks</a:t>
            </a:r>
            <a:r>
              <a:rPr lang="en-US" baseline="0" dirty="0" smtClean="0"/>
              <a:t> Feedback” at the bottom of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82</a:t>
            </a:fld>
            <a:endParaRPr lang="en-US"/>
          </a:p>
        </p:txBody>
      </p:sp>
    </p:spTree>
    <p:extLst>
      <p:ext uri="{BB962C8B-B14F-4D97-AF65-F5344CB8AC3E}">
        <p14:creationId xmlns:p14="http://schemas.microsoft.com/office/powerpoint/2010/main" val="60180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second instance is at https://</a:t>
            </a:r>
            <a:r>
              <a:rPr lang="en-US" baseline="0" dirty="0" err="1" smtClean="0"/>
              <a:t>pressbooks.bccampus.ca</a:t>
            </a:r>
            <a:r>
              <a:rPr lang="en-US" baseline="0" dirty="0" smtClean="0"/>
              <a:t> and is the free, self-serve </a:t>
            </a:r>
            <a:r>
              <a:rPr lang="en-US" baseline="0" dirty="0" err="1" smtClean="0"/>
              <a:t>Pressbooks</a:t>
            </a:r>
            <a:r>
              <a:rPr lang="en-US" baseline="0" dirty="0" smtClean="0"/>
              <a:t> instance for B.C./Yukon faculty and staff</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a:t>
            </a:fld>
            <a:endParaRPr lang="en-US"/>
          </a:p>
        </p:txBody>
      </p:sp>
    </p:spTree>
    <p:extLst>
      <p:ext uri="{BB962C8B-B14F-4D97-AF65-F5344CB8AC3E}">
        <p14:creationId xmlns:p14="http://schemas.microsoft.com/office/powerpoint/2010/main" val="5215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46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2273300" y="5029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18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5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40000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85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32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84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6469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9.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58039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BC Campus_N-Revers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19164779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 pos="50000">
              <a:srgbClr val="1293DA">
                <a:alpha val="7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spTree>
    <p:extLst>
      <p:ext uri="{BB962C8B-B14F-4D97-AF65-F5344CB8AC3E}">
        <p14:creationId xmlns:p14="http://schemas.microsoft.com/office/powerpoint/2010/main" val="157389697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2" name="Picture 11" descr="OpenEd OTProject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3" name="Subtitle 2"/>
          <p:cNvSpPr txBox="1">
            <a:spLocks/>
          </p:cNvSpPr>
          <p:nvPr/>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3518911709"/>
      </p:ext>
    </p:extLst>
  </p:cSld>
  <p:clrMap bg1="lt1" tx1="dk1" bg2="lt2" tx2="dk2" accent1="accent1" accent2="accent2" accent3="accent3" accent4="accent4" accent5="accent5" accent6="accent6" hlink="hlink" folHlink="folHlink"/>
  <p:sldLayoutIdLst>
    <p:sldLayoutId id="2147483666"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23281"/>
      </p:ext>
    </p:extLst>
  </p:cSld>
  <p:clrMap bg1="lt1" tx1="dk1" bg2="lt2" tx2="dk2" accent1="accent1" accent2="accent2" accent3="accent3" accent4="accent4" accent5="accent5" accent6="accent6" hlink="hlink" folHlink="folHlink"/>
  <p:sldLayoutIdLst>
    <p:sldLayoutId id="2147483676" r:id="rId1"/>
    <p:sldLayoutId id="214748368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28530"/>
      </p:ext>
    </p:extLst>
  </p:cSld>
  <p:clrMap bg1="lt1" tx1="dk1" bg2="lt2" tx2="dk2" accent1="accent1" accent2="accent2" accent3="accent3" accent4="accent4" accent5="accent5" accent6="accent6" hlink="hlink" folHlink="folHlink"/>
  <p:sldLayoutIdLst>
    <p:sldLayoutId id="2147483668" r:id="rId1"/>
    <p:sldLayoutId id="214748368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pic>
        <p:nvPicPr>
          <p:cNvPr id="7" name="Picture 6"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275285663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321" y="2232660"/>
            <a:ext cx="8508729" cy="2320642"/>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b="1" i="1" dirty="0" err="1" smtClean="0">
                <a:solidFill>
                  <a:schemeClr val="bg1"/>
                </a:solidFill>
                <a:latin typeface="Arial"/>
                <a:cs typeface="Arial"/>
              </a:rPr>
              <a:t>Pressbooks</a:t>
            </a:r>
            <a:r>
              <a:rPr lang="en-US" sz="4000" b="1" i="1" dirty="0" smtClean="0">
                <a:solidFill>
                  <a:schemeClr val="bg1"/>
                </a:solidFill>
                <a:latin typeface="Arial"/>
                <a:cs typeface="Arial"/>
              </a:rPr>
              <a:t> Training </a:t>
            </a:r>
            <a:r>
              <a:rPr lang="en-US" sz="3600" b="1" i="1" dirty="0" smtClean="0">
                <a:solidFill>
                  <a:schemeClr val="bg1"/>
                </a:solidFill>
                <a:latin typeface="Arial"/>
                <a:cs typeface="Arial"/>
              </a:rPr>
              <a:t>Webinar series</a:t>
            </a:r>
          </a:p>
          <a:p>
            <a:pPr algn="ctr"/>
            <a:endParaRPr lang="en-US" sz="2000" b="1" i="1" dirty="0" smtClean="0">
              <a:solidFill>
                <a:schemeClr val="bg1"/>
              </a:solidFill>
              <a:latin typeface="Arial"/>
              <a:cs typeface="Arial"/>
            </a:endParaRPr>
          </a:p>
          <a:p>
            <a:pPr algn="ctr"/>
            <a:r>
              <a:rPr lang="en-US" sz="6000" b="1" dirty="0" smtClean="0">
                <a:solidFill>
                  <a:schemeClr val="bg1"/>
                </a:solidFill>
                <a:latin typeface="Arial"/>
                <a:cs typeface="Arial"/>
              </a:rPr>
              <a:t>Intermediate 1</a:t>
            </a:r>
          </a:p>
          <a:p>
            <a:pPr algn="ctr"/>
            <a:r>
              <a:rPr lang="en-US" sz="4000" b="1" dirty="0" smtClean="0">
                <a:solidFill>
                  <a:schemeClr val="bg1"/>
                </a:solidFill>
                <a:latin typeface="Arial"/>
                <a:cs typeface="Arial"/>
              </a:rPr>
              <a:t>How to Import &amp; Export Files</a:t>
            </a:r>
          </a:p>
        </p:txBody>
      </p:sp>
      <p:sp>
        <p:nvSpPr>
          <p:cNvPr id="3" name="Subtitle 2"/>
          <p:cNvSpPr txBox="1">
            <a:spLocks/>
          </p:cNvSpPr>
          <p:nvPr/>
        </p:nvSpPr>
        <p:spPr>
          <a:xfrm>
            <a:off x="274321" y="4826000"/>
            <a:ext cx="6863079" cy="1181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US" sz="1600" dirty="0">
              <a:solidFill>
                <a:srgbClr val="FFFFFF"/>
              </a:solidFill>
              <a:latin typeface="Arial"/>
              <a:cs typeface="Arial"/>
            </a:endParaRPr>
          </a:p>
        </p:txBody>
      </p:sp>
      <p:pic>
        <p:nvPicPr>
          <p:cNvPr id="1026" name="Picture 2" descr="C:\Users\Chris\Desktop\cc-by 3.0.png"/>
          <p:cNvPicPr>
            <a:picLocks noChangeAspect="1" noChangeArrowheads="1"/>
          </p:cNvPicPr>
          <p:nvPr/>
        </p:nvPicPr>
        <p:blipFill>
          <a:blip r:embed="rId3"/>
          <a:srcRect/>
          <a:stretch>
            <a:fillRect/>
          </a:stretch>
        </p:blipFill>
        <p:spPr bwMode="auto">
          <a:xfrm>
            <a:off x="4046219" y="6203427"/>
            <a:ext cx="777239" cy="270344"/>
          </a:xfrm>
          <a:prstGeom prst="rect">
            <a:avLst/>
          </a:prstGeom>
          <a:noFill/>
        </p:spPr>
      </p:pic>
      <p:pic>
        <p:nvPicPr>
          <p:cNvPr id="6" name="Picture 5"/>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76249" y="6111693"/>
            <a:ext cx="1200150" cy="422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hape 47"/>
          <p:cNvSpPr txBox="1"/>
          <p:nvPr/>
        </p:nvSpPr>
        <p:spPr>
          <a:xfrm>
            <a:off x="2260600" y="6108882"/>
            <a:ext cx="6355839" cy="406399"/>
          </a:xfrm>
          <a:prstGeom prst="rect">
            <a:avLst/>
          </a:prstGeom>
          <a:solidFill>
            <a:schemeClr val="lt1"/>
          </a:solidFill>
          <a:ln>
            <a:noFill/>
          </a:ln>
        </p:spPr>
        <p:txBody>
          <a:bodyPr lIns="91425" tIns="45700" rIns="91425" bIns="45700" anchor="t" anchorCtr="0">
            <a:noAutofit/>
          </a:bodyPr>
          <a:lstStyle/>
          <a:p>
            <a:pPr marL="0" marR="0" lvl="0" indent="0" rtl="0">
              <a:lnSpc>
                <a:spcPct val="90000"/>
              </a:lnSpc>
              <a:spcBef>
                <a:spcPts val="0"/>
              </a:spcBef>
              <a:spcAft>
                <a:spcPts val="0"/>
              </a:spcAft>
              <a:buClr>
                <a:srgbClr val="7F7F7F"/>
              </a:buClr>
              <a:buSzPct val="25000"/>
              <a:buFont typeface="Arial"/>
              <a:buNone/>
            </a:pPr>
            <a:r>
              <a:rPr lang="en-US" sz="1200" b="0" u="none" dirty="0">
                <a:solidFill>
                  <a:srgbClr val="7F7F7F"/>
                </a:solidFill>
                <a:latin typeface="Arial"/>
                <a:ea typeface="Arial"/>
                <a:cs typeface="Arial"/>
                <a:sym typeface="Arial"/>
              </a:rPr>
              <a:t>Unless otherwise noted, this work is </a:t>
            </a:r>
            <a:r>
              <a:rPr lang="en-US" sz="1200" dirty="0" smtClean="0">
                <a:solidFill>
                  <a:srgbClr val="7F7F7F"/>
                </a:solidFill>
                <a:latin typeface="Arial"/>
                <a:ea typeface="Arial"/>
                <a:cs typeface="Arial"/>
                <a:sym typeface="Arial"/>
              </a:rPr>
              <a:t>releas</a:t>
            </a:r>
            <a:r>
              <a:rPr lang="en-US" sz="1200" b="0" u="none" dirty="0" smtClean="0">
                <a:solidFill>
                  <a:srgbClr val="7F7F7F"/>
                </a:solidFill>
                <a:latin typeface="Arial"/>
                <a:ea typeface="Arial"/>
                <a:cs typeface="Arial"/>
                <a:sym typeface="Arial"/>
              </a:rPr>
              <a:t>ed </a:t>
            </a:r>
            <a:r>
              <a:rPr lang="en-US" sz="1200" b="0" u="none" dirty="0">
                <a:solidFill>
                  <a:srgbClr val="7F7F7F"/>
                </a:solidFill>
                <a:latin typeface="Arial"/>
                <a:ea typeface="Arial"/>
                <a:cs typeface="Arial"/>
                <a:sym typeface="Arial"/>
              </a:rPr>
              <a:t>under </a:t>
            </a:r>
            <a:r>
              <a:rPr lang="en-US" sz="1200" b="0" u="none" dirty="0" smtClean="0">
                <a:solidFill>
                  <a:srgbClr val="7F7F7F"/>
                </a:solidFill>
                <a:latin typeface="Arial"/>
                <a:ea typeface="Arial"/>
                <a:cs typeface="Arial"/>
                <a:sym typeface="Arial"/>
              </a:rPr>
              <a:t>a CC</a:t>
            </a:r>
            <a:r>
              <a:rPr lang="en-US" sz="1200" dirty="0">
                <a:solidFill>
                  <a:srgbClr val="7F7F7F"/>
                </a:solidFill>
                <a:latin typeface="Arial"/>
                <a:ea typeface="Arial"/>
                <a:cs typeface="Arial"/>
                <a:sym typeface="Arial"/>
              </a:rPr>
              <a:t> </a:t>
            </a:r>
            <a:r>
              <a:rPr lang="en-US" sz="1200" b="0" u="none" dirty="0" smtClean="0">
                <a:solidFill>
                  <a:srgbClr val="7F7F7F"/>
                </a:solidFill>
                <a:latin typeface="Arial"/>
                <a:ea typeface="Arial"/>
                <a:cs typeface="Arial"/>
                <a:sym typeface="Arial"/>
              </a:rPr>
              <a:t>BY</a:t>
            </a:r>
            <a:r>
              <a:rPr lang="en-US" sz="1200" b="0" u="none" dirty="0">
                <a:solidFill>
                  <a:srgbClr val="7F7F7F"/>
                </a:solidFill>
                <a:latin typeface="Arial"/>
                <a:ea typeface="Arial"/>
                <a:cs typeface="Arial"/>
                <a:sym typeface="Arial"/>
              </a:rPr>
              <a:t>. 4.0 </a:t>
            </a:r>
            <a:r>
              <a:rPr lang="en-US" sz="1200" b="0" u="none" dirty="0" smtClean="0">
                <a:solidFill>
                  <a:srgbClr val="7F7F7F"/>
                </a:solidFill>
                <a:latin typeface="Arial"/>
                <a:ea typeface="Arial"/>
                <a:cs typeface="Arial"/>
                <a:sym typeface="Arial"/>
              </a:rPr>
              <a:t>International </a:t>
            </a:r>
            <a:r>
              <a:rPr lang="en-US" sz="1200" b="0" u="none" dirty="0" err="1" smtClean="0">
                <a:solidFill>
                  <a:srgbClr val="7F7F7F"/>
                </a:solidFill>
                <a:latin typeface="Arial"/>
                <a:ea typeface="Arial"/>
                <a:cs typeface="Arial"/>
                <a:sym typeface="Arial"/>
              </a:rPr>
              <a:t>Licence</a:t>
            </a:r>
            <a:r>
              <a:rPr lang="en-US" sz="1200" b="0" u="none" dirty="0" smtClean="0">
                <a:solidFill>
                  <a:srgbClr val="7F7F7F"/>
                </a:solidFill>
                <a:latin typeface="Arial"/>
                <a:ea typeface="Arial"/>
                <a:cs typeface="Arial"/>
                <a:sym typeface="Arial"/>
              </a:rPr>
              <a:t>.  Feel </a:t>
            </a:r>
            <a:r>
              <a:rPr lang="en-US" sz="1200" b="0" u="none" dirty="0">
                <a:solidFill>
                  <a:srgbClr val="7F7F7F"/>
                </a:solidFill>
                <a:latin typeface="Arial"/>
                <a:ea typeface="Arial"/>
                <a:cs typeface="Arial"/>
                <a:sym typeface="Arial"/>
              </a:rPr>
              <a:t>free to use, </a:t>
            </a:r>
            <a:r>
              <a:rPr lang="en-US" sz="1200" b="0" u="none" dirty="0" smtClean="0">
                <a:solidFill>
                  <a:srgbClr val="7F7F7F"/>
                </a:solidFill>
                <a:latin typeface="Arial"/>
                <a:ea typeface="Arial"/>
                <a:cs typeface="Arial"/>
                <a:sym typeface="Arial"/>
              </a:rPr>
              <a:t>modify, </a:t>
            </a:r>
            <a:r>
              <a:rPr lang="en-US" sz="1200" b="0" u="none" dirty="0">
                <a:solidFill>
                  <a:srgbClr val="7F7F7F"/>
                </a:solidFill>
                <a:latin typeface="Arial"/>
                <a:ea typeface="Arial"/>
                <a:cs typeface="Arial"/>
                <a:sym typeface="Arial"/>
              </a:rPr>
              <a:t>or distribute any or all of this presentation with attribution</a:t>
            </a:r>
            <a:r>
              <a:rPr lang="en-US" sz="1200" b="0" u="none"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7554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4953000"/>
          </a:xfrm>
          <a:prstGeom prst="rect">
            <a:avLst/>
          </a:prstGeom>
        </p:spPr>
      </p:pic>
    </p:spTree>
    <p:extLst>
      <p:ext uri="{BB962C8B-B14F-4D97-AF65-F5344CB8AC3E}">
        <p14:creationId xmlns:p14="http://schemas.microsoft.com/office/powerpoint/2010/main" val="67291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88901"/>
            <a:ext cx="7783060" cy="5979820"/>
          </a:xfrm>
          <a:prstGeom prst="rect">
            <a:avLst/>
          </a:prstGeom>
        </p:spPr>
      </p:pic>
    </p:spTree>
    <p:extLst>
      <p:ext uri="{BB962C8B-B14F-4D97-AF65-F5344CB8AC3E}">
        <p14:creationId xmlns:p14="http://schemas.microsoft.com/office/powerpoint/2010/main" val="118419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165101"/>
            <a:ext cx="8369300" cy="5885808"/>
          </a:xfrm>
          <a:prstGeom prst="rect">
            <a:avLst/>
          </a:prstGeom>
        </p:spPr>
      </p:pic>
    </p:spTree>
    <p:extLst>
      <p:ext uri="{BB962C8B-B14F-4D97-AF65-F5344CB8AC3E}">
        <p14:creationId xmlns:p14="http://schemas.microsoft.com/office/powerpoint/2010/main" val="136821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3100"/>
            <a:ext cx="9144000" cy="4132316"/>
          </a:xfrm>
          <a:prstGeom prst="rect">
            <a:avLst/>
          </a:prstGeom>
        </p:spPr>
      </p:pic>
    </p:spTree>
    <p:extLst>
      <p:ext uri="{BB962C8B-B14F-4D97-AF65-F5344CB8AC3E}">
        <p14:creationId xmlns:p14="http://schemas.microsoft.com/office/powerpoint/2010/main" val="91736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4132316"/>
          </a:xfrm>
          <a:prstGeom prst="rect">
            <a:avLst/>
          </a:prstGeom>
        </p:spPr>
      </p:pic>
    </p:spTree>
    <p:extLst>
      <p:ext uri="{BB962C8B-B14F-4D97-AF65-F5344CB8AC3E}">
        <p14:creationId xmlns:p14="http://schemas.microsoft.com/office/powerpoint/2010/main" val="813967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9144000" cy="4694400"/>
          </a:xfrm>
          <a:prstGeom prst="rect">
            <a:avLst/>
          </a:prstGeom>
        </p:spPr>
      </p:pic>
    </p:spTree>
    <p:extLst>
      <p:ext uri="{BB962C8B-B14F-4D97-AF65-F5344CB8AC3E}">
        <p14:creationId xmlns:p14="http://schemas.microsoft.com/office/powerpoint/2010/main" val="1058434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9144000" cy="4626385"/>
          </a:xfrm>
          <a:prstGeom prst="rect">
            <a:avLst/>
          </a:prstGeom>
        </p:spPr>
      </p:pic>
    </p:spTree>
    <p:extLst>
      <p:ext uri="{BB962C8B-B14F-4D97-AF65-F5344CB8AC3E}">
        <p14:creationId xmlns:p14="http://schemas.microsoft.com/office/powerpoint/2010/main" val="201990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4213130"/>
          </a:xfrm>
          <a:prstGeom prst="rect">
            <a:avLst/>
          </a:prstGeom>
        </p:spPr>
      </p:pic>
    </p:spTree>
    <p:extLst>
      <p:ext uri="{BB962C8B-B14F-4D97-AF65-F5344CB8AC3E}">
        <p14:creationId xmlns:p14="http://schemas.microsoft.com/office/powerpoint/2010/main" val="1504736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6300"/>
            <a:ext cx="9144000" cy="4122354"/>
          </a:xfrm>
          <a:prstGeom prst="rect">
            <a:avLst/>
          </a:prstGeom>
        </p:spPr>
      </p:pic>
    </p:spTree>
    <p:extLst>
      <p:ext uri="{BB962C8B-B14F-4D97-AF65-F5344CB8AC3E}">
        <p14:creationId xmlns:p14="http://schemas.microsoft.com/office/powerpoint/2010/main" val="179421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4729655"/>
          </a:xfrm>
          <a:prstGeom prst="rect">
            <a:avLst/>
          </a:prstGeom>
        </p:spPr>
      </p:pic>
    </p:spTree>
    <p:extLst>
      <p:ext uri="{BB962C8B-B14F-4D97-AF65-F5344CB8AC3E}">
        <p14:creationId xmlns:p14="http://schemas.microsoft.com/office/powerpoint/2010/main" val="1971438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Curriculum</a:t>
            </a:r>
            <a:endParaRPr lang="en-US" sz="2800" b="1" dirty="0">
              <a:solidFill>
                <a:srgbClr val="1C9FDC"/>
              </a:solidFill>
              <a:latin typeface="Arial"/>
              <a:cs typeface="Arial"/>
            </a:endParaRPr>
          </a:p>
        </p:txBody>
      </p:sp>
      <p:sp>
        <p:nvSpPr>
          <p:cNvPr id="3" name="Title 1"/>
          <p:cNvSpPr txBox="1">
            <a:spLocks/>
          </p:cNvSpPr>
          <p:nvPr/>
        </p:nvSpPr>
        <p:spPr>
          <a:xfrm>
            <a:off x="800100" y="1244600"/>
            <a:ext cx="7924801"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pPr algn="l">
              <a:lnSpc>
                <a:spcPct val="200000"/>
              </a:lnSpc>
            </a:pPr>
            <a:r>
              <a:rPr lang="en-US" sz="2000" b="1" dirty="0" smtClean="0">
                <a:solidFill>
                  <a:srgbClr val="1C9FDC"/>
                </a:solidFill>
                <a:latin typeface="Arial"/>
                <a:cs typeface="Arial"/>
              </a:rPr>
              <a:t>Lesson 1</a:t>
            </a:r>
            <a:r>
              <a:rPr lang="en-US" sz="2000" dirty="0" smtClean="0">
                <a:solidFill>
                  <a:srgbClr val="1C9FDC"/>
                </a:solidFill>
                <a:latin typeface="Arial"/>
                <a:cs typeface="Arial"/>
              </a:rPr>
              <a:t>: How </a:t>
            </a:r>
            <a:r>
              <a:rPr lang="en-US" sz="2000" dirty="0">
                <a:solidFill>
                  <a:srgbClr val="1C9FDC"/>
                </a:solidFill>
                <a:latin typeface="Arial"/>
                <a:cs typeface="Arial"/>
              </a:rPr>
              <a:t>to </a:t>
            </a:r>
            <a:r>
              <a:rPr lang="en-US" sz="2000" dirty="0" smtClean="0">
                <a:solidFill>
                  <a:srgbClr val="1C9FDC"/>
                </a:solidFill>
                <a:latin typeface="Arial"/>
                <a:cs typeface="Arial"/>
              </a:rPr>
              <a:t>import a </a:t>
            </a:r>
            <a:r>
              <a:rPr lang="en-US" sz="2000" dirty="0" err="1" smtClean="0">
                <a:solidFill>
                  <a:srgbClr val="1C9FDC"/>
                </a:solidFill>
                <a:latin typeface="Arial"/>
                <a:cs typeface="Arial"/>
              </a:rPr>
              <a:t>Pressbooks</a:t>
            </a:r>
            <a:r>
              <a:rPr lang="en-US" sz="2000" dirty="0" smtClean="0">
                <a:solidFill>
                  <a:srgbClr val="1C9FDC"/>
                </a:solidFill>
                <a:latin typeface="Arial"/>
                <a:cs typeface="Arial"/>
              </a:rPr>
              <a:t> file</a:t>
            </a:r>
            <a:endParaRPr lang="en-US" sz="1000" dirty="0" smtClean="0">
              <a:solidFill>
                <a:srgbClr val="1C9FDC"/>
              </a:solidFill>
              <a:latin typeface="Arial"/>
              <a:cs typeface="Arial"/>
            </a:endParaRPr>
          </a:p>
          <a:p>
            <a:pPr algn="l">
              <a:lnSpc>
                <a:spcPct val="200000"/>
              </a:lnSpc>
            </a:pPr>
            <a:r>
              <a:rPr lang="en-US" sz="2000" b="1" dirty="0" smtClean="0">
                <a:solidFill>
                  <a:srgbClr val="1C9FDC"/>
                </a:solidFill>
                <a:latin typeface="Arial"/>
                <a:cs typeface="Arial"/>
              </a:rPr>
              <a:t>Lesson 2</a:t>
            </a:r>
            <a:r>
              <a:rPr lang="en-US" sz="2000" dirty="0" smtClean="0">
                <a:solidFill>
                  <a:srgbClr val="1C9FDC"/>
                </a:solidFill>
                <a:latin typeface="Arial"/>
                <a:cs typeface="Arial"/>
              </a:rPr>
              <a:t>: How to clone a textbook</a:t>
            </a:r>
            <a:endParaRPr lang="en-US" sz="1800" dirty="0" smtClean="0">
              <a:solidFill>
                <a:srgbClr val="1C9FDC"/>
              </a:solidFill>
              <a:latin typeface="Arial"/>
              <a:cs typeface="Arial"/>
            </a:endParaRPr>
          </a:p>
          <a:p>
            <a:pPr algn="l">
              <a:lnSpc>
                <a:spcPct val="200000"/>
              </a:lnSpc>
            </a:pPr>
            <a:r>
              <a:rPr lang="en-US" sz="2000" b="1" dirty="0" smtClean="0">
                <a:solidFill>
                  <a:srgbClr val="1C9FDC"/>
                </a:solidFill>
                <a:latin typeface="Arial"/>
                <a:cs typeface="Arial"/>
              </a:rPr>
              <a:t>Lesson 3</a:t>
            </a:r>
            <a:r>
              <a:rPr lang="en-US" sz="2000" dirty="0" smtClean="0">
                <a:solidFill>
                  <a:srgbClr val="1C9FDC"/>
                </a:solidFill>
                <a:latin typeface="Arial"/>
                <a:cs typeface="Arial"/>
              </a:rPr>
              <a:t>: How </a:t>
            </a:r>
            <a:r>
              <a:rPr lang="en-US" sz="2000" dirty="0">
                <a:solidFill>
                  <a:srgbClr val="1C9FDC"/>
                </a:solidFill>
                <a:latin typeface="Arial"/>
                <a:cs typeface="Arial"/>
              </a:rPr>
              <a:t>to </a:t>
            </a:r>
            <a:r>
              <a:rPr lang="en-US" sz="2000" dirty="0" smtClean="0">
                <a:solidFill>
                  <a:srgbClr val="1C9FDC"/>
                </a:solidFill>
                <a:latin typeface="Arial"/>
                <a:cs typeface="Arial"/>
              </a:rPr>
              <a:t>import a Word document</a:t>
            </a:r>
            <a:endParaRPr lang="en-US" sz="1800" dirty="0" smtClean="0">
              <a:latin typeface="Arial"/>
              <a:cs typeface="Arial"/>
            </a:endParaRPr>
          </a:p>
          <a:p>
            <a:pPr algn="l">
              <a:lnSpc>
                <a:spcPct val="200000"/>
              </a:lnSpc>
            </a:pPr>
            <a:r>
              <a:rPr lang="en-US" sz="2000" b="1" dirty="0" smtClean="0">
                <a:solidFill>
                  <a:srgbClr val="1C9FDC"/>
                </a:solidFill>
                <a:latin typeface="Arial"/>
                <a:cs typeface="Arial"/>
              </a:rPr>
              <a:t>Lesson 4</a:t>
            </a:r>
            <a:r>
              <a:rPr lang="en-US" sz="2000" dirty="0" smtClean="0">
                <a:solidFill>
                  <a:srgbClr val="1C9FDC"/>
                </a:solidFill>
                <a:latin typeface="Arial"/>
                <a:cs typeface="Arial"/>
              </a:rPr>
              <a:t>: How </a:t>
            </a:r>
            <a:r>
              <a:rPr lang="en-US" sz="2000" dirty="0">
                <a:solidFill>
                  <a:srgbClr val="1C9FDC"/>
                </a:solidFill>
                <a:latin typeface="Arial"/>
                <a:cs typeface="Arial"/>
              </a:rPr>
              <a:t>to </a:t>
            </a:r>
            <a:r>
              <a:rPr lang="en-US" sz="2000" dirty="0" smtClean="0">
                <a:solidFill>
                  <a:srgbClr val="1C9FDC"/>
                </a:solidFill>
                <a:latin typeface="Arial"/>
                <a:cs typeface="Arial"/>
              </a:rPr>
              <a:t>export many file types for one book </a:t>
            </a:r>
          </a:p>
          <a:p>
            <a:pPr algn="l">
              <a:lnSpc>
                <a:spcPct val="200000"/>
              </a:lnSpc>
            </a:pPr>
            <a:r>
              <a:rPr lang="en-US" sz="2000" b="1" dirty="0" smtClean="0">
                <a:solidFill>
                  <a:srgbClr val="1C9FDC"/>
                </a:solidFill>
                <a:latin typeface="Arial"/>
                <a:cs typeface="Arial"/>
              </a:rPr>
              <a:t>Lesson 5</a:t>
            </a:r>
            <a:r>
              <a:rPr lang="en-US" sz="2000" dirty="0" smtClean="0">
                <a:solidFill>
                  <a:srgbClr val="1C9FDC"/>
                </a:solidFill>
                <a:latin typeface="Arial"/>
                <a:cs typeface="Arial"/>
              </a:rPr>
              <a:t>: </a:t>
            </a:r>
            <a:r>
              <a:rPr lang="en-US" sz="2000" dirty="0">
                <a:solidFill>
                  <a:srgbClr val="1C9FDC"/>
                </a:solidFill>
                <a:latin typeface="Arial"/>
                <a:cs typeface="Arial"/>
              </a:rPr>
              <a:t>How to add multiple books to a </a:t>
            </a:r>
            <a:r>
              <a:rPr lang="en-US" sz="2000" dirty="0" err="1">
                <a:solidFill>
                  <a:srgbClr val="1C9FDC"/>
                </a:solidFill>
                <a:latin typeface="Arial"/>
                <a:cs typeface="Arial"/>
              </a:rPr>
              <a:t>Pressbooks</a:t>
            </a:r>
            <a:r>
              <a:rPr lang="en-US" sz="2000" dirty="0">
                <a:solidFill>
                  <a:srgbClr val="1C9FDC"/>
                </a:solidFill>
                <a:latin typeface="Arial"/>
                <a:cs typeface="Arial"/>
              </a:rPr>
              <a:t> </a:t>
            </a:r>
            <a:r>
              <a:rPr lang="en-US" sz="2000" dirty="0" smtClean="0">
                <a:solidFill>
                  <a:srgbClr val="1C9FDC"/>
                </a:solidFill>
                <a:latin typeface="Arial"/>
                <a:cs typeface="Arial"/>
              </a:rPr>
              <a:t>account</a:t>
            </a:r>
            <a:endParaRPr lang="en-US" sz="1800" b="1" dirty="0" smtClean="0">
              <a:solidFill>
                <a:srgbClr val="1C9FDC"/>
              </a:solidFill>
              <a:latin typeface="Arial"/>
              <a:cs typeface="Arial"/>
            </a:endParaRPr>
          </a:p>
          <a:p>
            <a:pPr algn="l">
              <a:lnSpc>
                <a:spcPct val="200000"/>
              </a:lnSpc>
            </a:pPr>
            <a:r>
              <a:rPr lang="en-US" sz="2000" b="1" dirty="0" smtClean="0">
                <a:solidFill>
                  <a:srgbClr val="1C9FDC"/>
                </a:solidFill>
                <a:latin typeface="Arial"/>
                <a:cs typeface="Arial"/>
              </a:rPr>
              <a:t>Lesson 6</a:t>
            </a:r>
            <a:r>
              <a:rPr lang="en-US" sz="2000" dirty="0" smtClean="0">
                <a:solidFill>
                  <a:srgbClr val="1C9FDC"/>
                </a:solidFill>
                <a:latin typeface="Arial"/>
                <a:cs typeface="Arial"/>
              </a:rPr>
              <a:t>: </a:t>
            </a:r>
            <a:r>
              <a:rPr lang="en-US" sz="2000" dirty="0">
                <a:solidFill>
                  <a:srgbClr val="1C9FDC"/>
                </a:solidFill>
                <a:latin typeface="Arial"/>
                <a:cs typeface="Arial"/>
              </a:rPr>
              <a:t>How to </a:t>
            </a:r>
            <a:r>
              <a:rPr lang="en-US" sz="2000" dirty="0" smtClean="0">
                <a:solidFill>
                  <a:srgbClr val="1C9FDC"/>
                </a:solidFill>
                <a:latin typeface="Arial"/>
                <a:cs typeface="Arial"/>
              </a:rPr>
              <a:t>delete a book, chapter, or part</a:t>
            </a: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929399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9144000" cy="4665919"/>
          </a:xfrm>
          <a:prstGeom prst="rect">
            <a:avLst/>
          </a:prstGeom>
        </p:spPr>
      </p:pic>
    </p:spTree>
    <p:extLst>
      <p:ext uri="{BB962C8B-B14F-4D97-AF65-F5344CB8AC3E}">
        <p14:creationId xmlns:p14="http://schemas.microsoft.com/office/powerpoint/2010/main" val="16534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4695365"/>
          </a:xfrm>
          <a:prstGeom prst="rect">
            <a:avLst/>
          </a:prstGeom>
        </p:spPr>
      </p:pic>
      <p:sp>
        <p:nvSpPr>
          <p:cNvPr id="3" name="TextBox 2"/>
          <p:cNvSpPr txBox="1"/>
          <p:nvPr/>
        </p:nvSpPr>
        <p:spPr>
          <a:xfrm>
            <a:off x="2577843" y="5232400"/>
            <a:ext cx="3988313" cy="584775"/>
          </a:xfrm>
          <a:prstGeom prst="rect">
            <a:avLst/>
          </a:prstGeom>
          <a:noFill/>
        </p:spPr>
        <p:txBody>
          <a:bodyPr wrap="square" rtlCol="0">
            <a:spAutoFit/>
          </a:bodyPr>
          <a:lstStyle/>
          <a:p>
            <a:pPr algn="ctr"/>
            <a:r>
              <a:rPr lang="en-US" sz="3200" dirty="0" err="1">
                <a:solidFill>
                  <a:srgbClr val="1C26DC"/>
                </a:solidFill>
                <a:latin typeface="Arial Rounded MT Bold" charset="0"/>
                <a:ea typeface="Arial Rounded MT Bold" charset="0"/>
                <a:cs typeface="Arial Rounded MT Bold" charset="0"/>
              </a:rPr>
              <a:t>o</a:t>
            </a:r>
            <a:r>
              <a:rPr lang="en-US" sz="3200" dirty="0" err="1" smtClean="0">
                <a:solidFill>
                  <a:srgbClr val="1C26DC"/>
                </a:solidFill>
                <a:latin typeface="Arial Rounded MT Bold" charset="0"/>
                <a:ea typeface="Arial Rounded MT Bold" charset="0"/>
                <a:cs typeface="Arial Rounded MT Bold" charset="0"/>
              </a:rPr>
              <a:t>pen.bccampus.ca</a:t>
            </a:r>
            <a:endParaRPr lang="en-US" sz="3200" dirty="0">
              <a:solidFill>
                <a:srgbClr val="1C26DC"/>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043130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3917717"/>
          </a:xfrm>
          <a:prstGeom prst="rect">
            <a:avLst/>
          </a:prstGeom>
        </p:spPr>
      </p:pic>
    </p:spTree>
    <p:extLst>
      <p:ext uri="{BB962C8B-B14F-4D97-AF65-F5344CB8AC3E}">
        <p14:creationId xmlns:p14="http://schemas.microsoft.com/office/powerpoint/2010/main" val="1501310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245203"/>
          </a:xfrm>
          <a:prstGeom prst="rect">
            <a:avLst/>
          </a:prstGeom>
        </p:spPr>
      </p:pic>
    </p:spTree>
    <p:extLst>
      <p:ext uri="{BB962C8B-B14F-4D97-AF65-F5344CB8AC3E}">
        <p14:creationId xmlns:p14="http://schemas.microsoft.com/office/powerpoint/2010/main" val="593586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698500"/>
            <a:ext cx="8216900" cy="4673600"/>
          </a:xfrm>
          <a:prstGeom prst="rect">
            <a:avLst/>
          </a:prstGeom>
        </p:spPr>
      </p:pic>
    </p:spTree>
    <p:extLst>
      <p:ext uri="{BB962C8B-B14F-4D97-AF65-F5344CB8AC3E}">
        <p14:creationId xmlns:p14="http://schemas.microsoft.com/office/powerpoint/2010/main" val="84562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5646295"/>
          </a:xfrm>
          <a:prstGeom prst="rect">
            <a:avLst/>
          </a:prstGeom>
        </p:spPr>
      </p:pic>
    </p:spTree>
    <p:extLst>
      <p:ext uri="{BB962C8B-B14F-4D97-AF65-F5344CB8AC3E}">
        <p14:creationId xmlns:p14="http://schemas.microsoft.com/office/powerpoint/2010/main" val="1876765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8891639" cy="4953000"/>
          </a:xfrm>
          <a:prstGeom prst="rect">
            <a:avLst/>
          </a:prstGeom>
        </p:spPr>
      </p:pic>
    </p:spTree>
    <p:extLst>
      <p:ext uri="{BB962C8B-B14F-4D97-AF65-F5344CB8AC3E}">
        <p14:creationId xmlns:p14="http://schemas.microsoft.com/office/powerpoint/2010/main" val="799472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101600"/>
            <a:ext cx="7735309" cy="5899150"/>
          </a:xfrm>
          <a:prstGeom prst="rect">
            <a:avLst/>
          </a:prstGeom>
        </p:spPr>
      </p:pic>
    </p:spTree>
    <p:extLst>
      <p:ext uri="{BB962C8B-B14F-4D97-AF65-F5344CB8AC3E}">
        <p14:creationId xmlns:p14="http://schemas.microsoft.com/office/powerpoint/2010/main" val="1387256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400"/>
            <a:ext cx="9144000" cy="36848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784600"/>
            <a:ext cx="4622800" cy="1587500"/>
          </a:xfrm>
          <a:prstGeom prst="rect">
            <a:avLst/>
          </a:prstGeom>
        </p:spPr>
      </p:pic>
      <p:sp>
        <p:nvSpPr>
          <p:cNvPr id="5" name="TextBox 4"/>
          <p:cNvSpPr txBox="1"/>
          <p:nvPr/>
        </p:nvSpPr>
        <p:spPr>
          <a:xfrm>
            <a:off x="5848817" y="3599934"/>
            <a:ext cx="3142783" cy="369332"/>
          </a:xfrm>
          <a:prstGeom prst="rect">
            <a:avLst/>
          </a:prstGeom>
          <a:solidFill>
            <a:schemeClr val="accent3">
              <a:lumMod val="20000"/>
              <a:lumOff val="80000"/>
            </a:schemeClr>
          </a:solidFill>
          <a:ln>
            <a:solidFill>
              <a:schemeClr val="tx1"/>
            </a:solidFill>
          </a:ln>
        </p:spPr>
        <p:txBody>
          <a:bodyPr wrap="none" rtlCol="0">
            <a:spAutoFit/>
          </a:bodyPr>
          <a:lstStyle/>
          <a:p>
            <a:r>
              <a:rPr lang="en-US" b="1" dirty="0" smtClean="0">
                <a:latin typeface="Arial" charset="0"/>
                <a:ea typeface="Arial" charset="0"/>
                <a:cs typeface="Arial" charset="0"/>
              </a:rPr>
              <a:t>Import Type drop-down list</a:t>
            </a:r>
            <a:endParaRPr lang="en-US" b="1" dirty="0">
              <a:latin typeface="Arial" charset="0"/>
              <a:ea typeface="Arial" charset="0"/>
              <a:cs typeface="Arial" charset="0"/>
            </a:endParaRPr>
          </a:p>
        </p:txBody>
      </p:sp>
    </p:spTree>
    <p:extLst>
      <p:ext uri="{BB962C8B-B14F-4D97-AF65-F5344CB8AC3E}">
        <p14:creationId xmlns:p14="http://schemas.microsoft.com/office/powerpoint/2010/main" val="80316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5011983"/>
          </a:xfrm>
          <a:prstGeom prst="rect">
            <a:avLst/>
          </a:prstGeom>
        </p:spPr>
      </p:pic>
    </p:spTree>
    <p:extLst>
      <p:ext uri="{BB962C8B-B14F-4D97-AF65-F5344CB8AC3E}">
        <p14:creationId xmlns:p14="http://schemas.microsoft.com/office/powerpoint/2010/main" val="111288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27" y="749300"/>
            <a:ext cx="2742424" cy="2184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1" y="1054101"/>
            <a:ext cx="5962887" cy="4991100"/>
          </a:xfrm>
          <a:prstGeom prst="rect">
            <a:avLst/>
          </a:prstGeom>
        </p:spPr>
      </p:pic>
      <p:sp>
        <p:nvSpPr>
          <p:cNvPr id="5" name="Title 1"/>
          <p:cNvSpPr txBox="1">
            <a:spLocks/>
          </p:cNvSpPr>
          <p:nvPr/>
        </p:nvSpPr>
        <p:spPr>
          <a:xfrm>
            <a:off x="4254500" y="317476"/>
            <a:ext cx="4000500"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Updates</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74775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4749378"/>
          </a:xfrm>
          <a:prstGeom prst="rect">
            <a:avLst/>
          </a:prstGeom>
        </p:spPr>
      </p:pic>
    </p:spTree>
    <p:extLst>
      <p:ext uri="{BB962C8B-B14F-4D97-AF65-F5344CB8AC3E}">
        <p14:creationId xmlns:p14="http://schemas.microsoft.com/office/powerpoint/2010/main" val="933320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9144000" cy="4294582"/>
          </a:xfrm>
          <a:prstGeom prst="rect">
            <a:avLst/>
          </a:prstGeom>
        </p:spPr>
      </p:pic>
    </p:spTree>
    <p:extLst>
      <p:ext uri="{BB962C8B-B14F-4D97-AF65-F5344CB8AC3E}">
        <p14:creationId xmlns:p14="http://schemas.microsoft.com/office/powerpoint/2010/main" val="1707555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
            <a:ext cx="9144000" cy="4788341"/>
          </a:xfrm>
          <a:prstGeom prst="rect">
            <a:avLst/>
          </a:prstGeom>
        </p:spPr>
      </p:pic>
    </p:spTree>
    <p:extLst>
      <p:ext uri="{BB962C8B-B14F-4D97-AF65-F5344CB8AC3E}">
        <p14:creationId xmlns:p14="http://schemas.microsoft.com/office/powerpoint/2010/main" val="1490538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2</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clone a textbook </a:t>
            </a:r>
            <a:endParaRPr lang="en-US" sz="7200" dirty="0">
              <a:solidFill>
                <a:schemeClr val="bg1"/>
              </a:solidFill>
              <a:latin typeface="Arial"/>
              <a:cs typeface="Arial"/>
            </a:endParaRPr>
          </a:p>
        </p:txBody>
      </p:sp>
    </p:spTree>
    <p:extLst>
      <p:ext uri="{BB962C8B-B14F-4D97-AF65-F5344CB8AC3E}">
        <p14:creationId xmlns:p14="http://schemas.microsoft.com/office/powerpoint/2010/main" val="3632647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9" y="736600"/>
            <a:ext cx="8307701" cy="4064000"/>
          </a:xfrm>
          <a:prstGeom prst="rect">
            <a:avLst/>
          </a:prstGeom>
        </p:spPr>
      </p:pic>
    </p:spTree>
    <p:extLst>
      <p:ext uri="{BB962C8B-B14F-4D97-AF65-F5344CB8AC3E}">
        <p14:creationId xmlns:p14="http://schemas.microsoft.com/office/powerpoint/2010/main" val="1809183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5200"/>
            <a:ext cx="9144000" cy="3414623"/>
          </a:xfrm>
          <a:prstGeom prst="rect">
            <a:avLst/>
          </a:prstGeom>
        </p:spPr>
      </p:pic>
    </p:spTree>
    <p:extLst>
      <p:ext uri="{BB962C8B-B14F-4D97-AF65-F5344CB8AC3E}">
        <p14:creationId xmlns:p14="http://schemas.microsoft.com/office/powerpoint/2010/main" val="332886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800"/>
            <a:ext cx="9144000" cy="3444312"/>
          </a:xfrm>
          <a:prstGeom prst="rect">
            <a:avLst/>
          </a:prstGeom>
        </p:spPr>
      </p:pic>
    </p:spTree>
    <p:extLst>
      <p:ext uri="{BB962C8B-B14F-4D97-AF65-F5344CB8AC3E}">
        <p14:creationId xmlns:p14="http://schemas.microsoft.com/office/powerpoint/2010/main" val="980524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9144000" cy="4963050"/>
          </a:xfrm>
          <a:prstGeom prst="rect">
            <a:avLst/>
          </a:prstGeom>
        </p:spPr>
      </p:pic>
    </p:spTree>
    <p:extLst>
      <p:ext uri="{BB962C8B-B14F-4D97-AF65-F5344CB8AC3E}">
        <p14:creationId xmlns:p14="http://schemas.microsoft.com/office/powerpoint/2010/main" val="1451272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21" y="0"/>
            <a:ext cx="7698779" cy="5928622"/>
          </a:xfrm>
          <a:prstGeom prst="rect">
            <a:avLst/>
          </a:prstGeom>
        </p:spPr>
      </p:pic>
    </p:spTree>
    <p:extLst>
      <p:ext uri="{BB962C8B-B14F-4D97-AF65-F5344CB8AC3E}">
        <p14:creationId xmlns:p14="http://schemas.microsoft.com/office/powerpoint/2010/main" val="1673080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3</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import a Word document</a:t>
            </a:r>
            <a:endParaRPr lang="en-US" sz="7200" dirty="0">
              <a:solidFill>
                <a:schemeClr val="bg1"/>
              </a:solidFill>
              <a:latin typeface="Arial"/>
              <a:cs typeface="Arial"/>
            </a:endParaRPr>
          </a:p>
        </p:txBody>
      </p:sp>
    </p:spTree>
    <p:extLst>
      <p:ext uri="{BB962C8B-B14F-4D97-AF65-F5344CB8AC3E}">
        <p14:creationId xmlns:p14="http://schemas.microsoft.com/office/powerpoint/2010/main" val="1572606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1</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import a </a:t>
            </a:r>
            <a:r>
              <a:rPr lang="en-US" sz="7200" dirty="0" err="1" smtClean="0">
                <a:solidFill>
                  <a:schemeClr val="bg1"/>
                </a:solidFill>
                <a:latin typeface="Arial"/>
                <a:cs typeface="Arial"/>
              </a:rPr>
              <a:t>Pressbooks</a:t>
            </a:r>
            <a:r>
              <a:rPr lang="en-US" sz="7200" dirty="0" smtClean="0">
                <a:solidFill>
                  <a:schemeClr val="bg1"/>
                </a:solidFill>
                <a:latin typeface="Arial"/>
                <a:cs typeface="Arial"/>
              </a:rPr>
              <a:t> file</a:t>
            </a: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180026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68400" y="457200"/>
            <a:ext cx="4445000" cy="24003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r>
              <a:rPr lang="en-US" sz="3600" b="1" dirty="0" smtClean="0">
                <a:solidFill>
                  <a:srgbClr val="00B0F0"/>
                </a:solidFill>
                <a:latin typeface="Arial"/>
                <a:cs typeface="Arial"/>
              </a:rPr>
              <a:t>Word document</a:t>
            </a:r>
          </a:p>
          <a:p>
            <a:pPr algn="l"/>
            <a:endParaRPr lang="en-US" sz="1400" dirty="0" smtClean="0">
              <a:latin typeface="Arial"/>
              <a:cs typeface="Arial"/>
            </a:endParaRPr>
          </a:p>
          <a:p>
            <a:r>
              <a:rPr lang="en-US" sz="2800" dirty="0" smtClean="0">
                <a:latin typeface="Arial"/>
                <a:cs typeface="Arial"/>
              </a:rPr>
              <a:t>.doc</a:t>
            </a:r>
          </a:p>
          <a:p>
            <a:r>
              <a:rPr lang="en-US" sz="2800" dirty="0" smtClean="0">
                <a:latin typeface="Arial"/>
                <a:cs typeface="Arial"/>
              </a:rPr>
              <a:t>.</a:t>
            </a:r>
            <a:r>
              <a:rPr lang="en-US" sz="2800" dirty="0" err="1" smtClean="0">
                <a:latin typeface="Arial"/>
                <a:cs typeface="Arial"/>
              </a:rPr>
              <a:t>docx</a:t>
            </a:r>
            <a:endParaRPr lang="en-US" sz="2800" dirty="0" smtClean="0">
              <a:latin typeface="Arial"/>
              <a:cs typeface="Arial"/>
            </a:endParaRPr>
          </a:p>
          <a:p>
            <a:pPr algn="l"/>
            <a:endParaRPr lang="en-US" sz="2800" dirty="0" smtClean="0">
              <a:latin typeface="Arial"/>
              <a:cs typeface="Arial"/>
            </a:endParaRPr>
          </a:p>
          <a:p>
            <a:endParaRPr lang="en-US" sz="2000" dirty="0" smtClean="0">
              <a:latin typeface="Arial"/>
              <a:cs typeface="Arial"/>
            </a:endParaRPr>
          </a:p>
          <a:p>
            <a:endParaRPr lang="en-US" sz="2000" dirty="0">
              <a:latin typeface="Arial"/>
              <a:cs typeface="Arial"/>
            </a:endParaRPr>
          </a:p>
          <a:p>
            <a:endParaRPr lang="en-US" sz="2000" dirty="0" smtClean="0">
              <a:latin typeface="Arial"/>
              <a:cs typeface="Arial"/>
            </a:endParaRPr>
          </a:p>
          <a:p>
            <a:r>
              <a:rPr lang="en-US" sz="3600" i="1" dirty="0" smtClean="0">
                <a:latin typeface="Arial"/>
                <a:cs typeface="Arial"/>
              </a:rPr>
              <a:t> </a:t>
            </a:r>
            <a:endParaRPr lang="en-US" sz="3600" dirty="0" smtClean="0">
              <a:latin typeface="Arial"/>
              <a:cs typeface="Arial"/>
            </a:endParaRP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
        <p:nvSpPr>
          <p:cNvPr id="5" name="TextBox 4"/>
          <p:cNvSpPr txBox="1"/>
          <p:nvPr/>
        </p:nvSpPr>
        <p:spPr>
          <a:xfrm>
            <a:off x="3352800" y="4686300"/>
            <a:ext cx="184731" cy="646331"/>
          </a:xfrm>
          <a:prstGeom prst="rect">
            <a:avLst/>
          </a:prstGeom>
          <a:noFill/>
        </p:spPr>
        <p:txBody>
          <a:bodyPr wrap="none" rtlCol="0">
            <a:spAutoFit/>
          </a:bodyPr>
          <a:lstStyle/>
          <a:p>
            <a:endParaRPr lang="en-US" dirty="0" smtClean="0"/>
          </a:p>
          <a:p>
            <a:endParaRPr lang="en-US" dirty="0"/>
          </a:p>
        </p:txBody>
      </p:sp>
      <p:sp>
        <p:nvSpPr>
          <p:cNvPr id="6" name="TextBox 5"/>
          <p:cNvSpPr txBox="1"/>
          <p:nvPr/>
        </p:nvSpPr>
        <p:spPr>
          <a:xfrm>
            <a:off x="584200" y="3978414"/>
            <a:ext cx="7073900" cy="1231106"/>
          </a:xfrm>
          <a:prstGeom prst="rect">
            <a:avLst/>
          </a:prstGeom>
          <a:noFill/>
        </p:spPr>
        <p:txBody>
          <a:bodyPr wrap="square" rtlCol="0">
            <a:spAutoFit/>
          </a:bodyPr>
          <a:lstStyle/>
          <a:p>
            <a:pPr algn="ctr"/>
            <a:r>
              <a:rPr lang="en-US" sz="2800" i="1" dirty="0">
                <a:latin typeface="Arial"/>
                <a:cs typeface="Arial"/>
              </a:rPr>
              <a:t>Several </a:t>
            </a:r>
            <a:r>
              <a:rPr lang="en-US" sz="2800" i="1" dirty="0" smtClean="0">
                <a:latin typeface="Arial"/>
                <a:cs typeface="Arial"/>
              </a:rPr>
              <a:t>formatting and </a:t>
            </a:r>
            <a:r>
              <a:rPr lang="en-US" sz="2800" i="1" dirty="0">
                <a:latin typeface="Arial"/>
                <a:cs typeface="Arial"/>
              </a:rPr>
              <a:t>styling items will be </a:t>
            </a:r>
            <a:endParaRPr lang="en-US" sz="2800" i="1" dirty="0" smtClean="0">
              <a:latin typeface="Arial"/>
              <a:cs typeface="Arial"/>
            </a:endParaRPr>
          </a:p>
          <a:p>
            <a:pPr algn="ctr"/>
            <a:r>
              <a:rPr lang="en-US" sz="2800" i="1" dirty="0" smtClean="0">
                <a:latin typeface="Arial"/>
                <a:cs typeface="Arial"/>
              </a:rPr>
              <a:t>lost </a:t>
            </a:r>
            <a:r>
              <a:rPr lang="en-US" sz="2800" i="1" dirty="0">
                <a:latin typeface="Arial"/>
                <a:cs typeface="Arial"/>
              </a:rPr>
              <a:t>during this import routine. </a:t>
            </a:r>
            <a:endParaRPr lang="en-US" sz="2800" dirty="0">
              <a:latin typeface="Arial"/>
              <a:cs typeface="Arial"/>
            </a:endParaRP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700" y="366288"/>
            <a:ext cx="2572742" cy="3219071"/>
          </a:xfrm>
          <a:prstGeom prst="rect">
            <a:avLst/>
          </a:prstGeom>
        </p:spPr>
      </p:pic>
      <p:sp>
        <p:nvSpPr>
          <p:cNvPr id="7" name="Shape 47"/>
          <p:cNvSpPr txBox="1"/>
          <p:nvPr/>
        </p:nvSpPr>
        <p:spPr>
          <a:xfrm>
            <a:off x="1028700" y="5757230"/>
            <a:ext cx="7737219" cy="283287"/>
          </a:xfrm>
          <a:prstGeom prst="rect">
            <a:avLst/>
          </a:prstGeom>
          <a:solidFill>
            <a:schemeClr val="lt1"/>
          </a:solidFill>
          <a:ln>
            <a:noFill/>
          </a:ln>
        </p:spPr>
        <p:txBody>
          <a:bodyPr lIns="91425" tIns="45700" rIns="91425" bIns="45700" anchor="t" anchorCtr="0">
            <a:noAutofit/>
          </a:bodyPr>
          <a:lstStyle/>
          <a:p>
            <a:pPr lvl="0">
              <a:lnSpc>
                <a:spcPct val="90000"/>
              </a:lnSpc>
              <a:buClr>
                <a:srgbClr val="7F7F7F"/>
              </a:buClr>
              <a:buSzPct val="25000"/>
            </a:pPr>
            <a:r>
              <a:rPr lang="en-US" sz="1200" dirty="0">
                <a:solidFill>
                  <a:srgbClr val="7F7F7F"/>
                </a:solidFill>
                <a:latin typeface="Arial"/>
                <a:ea typeface="Arial"/>
                <a:cs typeface="Arial"/>
                <a:sym typeface="Arial"/>
              </a:rPr>
              <a:t>Word-document (https://</a:t>
            </a:r>
            <a:r>
              <a:rPr lang="en-US" sz="1200" dirty="0" err="1">
                <a:solidFill>
                  <a:srgbClr val="7F7F7F"/>
                </a:solidFill>
                <a:latin typeface="Arial"/>
                <a:ea typeface="Arial"/>
                <a:cs typeface="Arial"/>
                <a:sym typeface="Arial"/>
              </a:rPr>
              <a:t>pixabay.com</a:t>
            </a:r>
            <a:r>
              <a:rPr lang="en-US" sz="1200" dirty="0">
                <a:solidFill>
                  <a:srgbClr val="7F7F7F"/>
                </a:solidFill>
                <a:latin typeface="Arial"/>
                <a:ea typeface="Arial"/>
                <a:cs typeface="Arial"/>
                <a:sym typeface="Arial"/>
              </a:rPr>
              <a:t>/</a:t>
            </a:r>
            <a:r>
              <a:rPr lang="en-US" sz="1200" dirty="0" err="1">
                <a:solidFill>
                  <a:srgbClr val="7F7F7F"/>
                </a:solidFill>
                <a:latin typeface="Arial"/>
                <a:ea typeface="Arial"/>
                <a:cs typeface="Arial"/>
                <a:sym typeface="Arial"/>
              </a:rPr>
              <a:t>en</a:t>
            </a:r>
            <a:r>
              <a:rPr lang="en-US" sz="1200" dirty="0">
                <a:solidFill>
                  <a:srgbClr val="7F7F7F"/>
                </a:solidFill>
                <a:latin typeface="Arial"/>
                <a:ea typeface="Arial"/>
                <a:cs typeface="Arial"/>
                <a:sym typeface="Arial"/>
              </a:rPr>
              <a:t>/word-document-document-text-150594/ </a:t>
            </a:r>
            <a:r>
              <a:rPr lang="en-US" sz="1200" dirty="0" smtClean="0">
                <a:solidFill>
                  <a:srgbClr val="7F7F7F"/>
                </a:solidFill>
                <a:latin typeface="Arial"/>
                <a:ea typeface="Arial"/>
                <a:cs typeface="Arial"/>
                <a:sym typeface="Arial"/>
              </a:rPr>
              <a:t>) released with CC0. </a:t>
            </a:r>
            <a:endParaRPr lang="en-US" sz="1200" b="0" u="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92645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9144000" cy="4254079"/>
          </a:xfrm>
          <a:prstGeom prst="rect">
            <a:avLst/>
          </a:prstGeom>
        </p:spPr>
      </p:pic>
    </p:spTree>
    <p:extLst>
      <p:ext uri="{BB962C8B-B14F-4D97-AF65-F5344CB8AC3E}">
        <p14:creationId xmlns:p14="http://schemas.microsoft.com/office/powerpoint/2010/main" val="133294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20859873"/>
              </p:ext>
            </p:extLst>
          </p:nvPr>
        </p:nvGraphicFramePr>
        <p:xfrm>
          <a:off x="1104900" y="1028702"/>
          <a:ext cx="6845300" cy="2445200"/>
        </p:xfrm>
        <a:graphic>
          <a:graphicData uri="http://schemas.openxmlformats.org/drawingml/2006/table">
            <a:tbl>
              <a:tblPr firstRow="1" bandRow="1">
                <a:tableStyleId>{5C22544A-7EE6-4342-B048-85BDC9FD1C3A}</a:tableStyleId>
              </a:tblPr>
              <a:tblGrid>
                <a:gridCol w="3665088"/>
                <a:gridCol w="3180212"/>
              </a:tblGrid>
              <a:tr h="489040">
                <a:tc>
                  <a:txBody>
                    <a:bodyPr/>
                    <a:lstStyle/>
                    <a:p>
                      <a:r>
                        <a:rPr lang="en-US" dirty="0" smtClean="0"/>
                        <a:t>Proprietary Source Code</a:t>
                      </a:r>
                      <a:endParaRPr lang="en-US" dirty="0"/>
                    </a:p>
                  </a:txBody>
                  <a:tcPr/>
                </a:tc>
                <a:tc>
                  <a:txBody>
                    <a:bodyPr/>
                    <a:lstStyle/>
                    <a:p>
                      <a:r>
                        <a:rPr lang="en-US" dirty="0" smtClean="0"/>
                        <a:t>Open Source Code</a:t>
                      </a:r>
                      <a:endParaRPr lang="en-US" dirty="0"/>
                    </a:p>
                  </a:txBody>
                  <a:tcPr/>
                </a:tc>
              </a:tr>
              <a:tr h="489040">
                <a:tc>
                  <a:txBody>
                    <a:bodyPr/>
                    <a:lstStyle/>
                    <a:p>
                      <a:r>
                        <a:rPr lang="en-US" dirty="0" smtClean="0"/>
                        <a:t>Owned</a:t>
                      </a:r>
                      <a:r>
                        <a:rPr lang="en-US" baseline="0" dirty="0" smtClean="0"/>
                        <a:t> by a company</a:t>
                      </a:r>
                      <a:endParaRPr lang="en-US" dirty="0"/>
                    </a:p>
                  </a:txBody>
                  <a:tcPr/>
                </a:tc>
                <a:tc>
                  <a:txBody>
                    <a:bodyPr/>
                    <a:lstStyle/>
                    <a:p>
                      <a:r>
                        <a:rPr lang="en-US" dirty="0" smtClean="0"/>
                        <a:t>In the public domain</a:t>
                      </a:r>
                    </a:p>
                  </a:txBody>
                  <a:tcPr/>
                </a:tc>
              </a:tr>
              <a:tr h="489040">
                <a:tc>
                  <a:txBody>
                    <a:bodyPr/>
                    <a:lstStyle/>
                    <a:p>
                      <a:r>
                        <a:rPr lang="en-US" dirty="0" smtClean="0"/>
                        <a:t>Guarded by</a:t>
                      </a:r>
                      <a:r>
                        <a:rPr lang="en-US" baseline="0" dirty="0" smtClean="0"/>
                        <a:t> company</a:t>
                      </a:r>
                      <a:endParaRPr lang="en-US" dirty="0"/>
                    </a:p>
                  </a:txBody>
                  <a:tcPr/>
                </a:tc>
                <a:tc>
                  <a:txBody>
                    <a:bodyPr/>
                    <a:lstStyle/>
                    <a:p>
                      <a:r>
                        <a:rPr lang="en-US" dirty="0" smtClean="0"/>
                        <a:t>Open to the public</a:t>
                      </a:r>
                    </a:p>
                  </a:txBody>
                  <a:tcPr/>
                </a:tc>
              </a:tr>
              <a:tr h="489040">
                <a:tc>
                  <a:txBody>
                    <a:bodyPr/>
                    <a:lstStyle/>
                    <a:p>
                      <a:r>
                        <a:rPr lang="en-US" dirty="0" smtClean="0"/>
                        <a:t>Complex</a:t>
                      </a:r>
                      <a:endParaRPr lang="en-US" dirty="0"/>
                    </a:p>
                  </a:txBody>
                  <a:tcPr/>
                </a:tc>
                <a:tc>
                  <a:txBody>
                    <a:bodyPr/>
                    <a:lstStyle/>
                    <a:p>
                      <a:r>
                        <a:rPr lang="en-US" dirty="0" smtClean="0"/>
                        <a:t>Simpler</a:t>
                      </a:r>
                      <a:endParaRPr lang="en-US" dirty="0"/>
                    </a:p>
                  </a:txBody>
                  <a:tcPr/>
                </a:tc>
              </a:tr>
              <a:tr h="489040">
                <a:tc>
                  <a:txBody>
                    <a:bodyPr/>
                    <a:lstStyle/>
                    <a:p>
                      <a:r>
                        <a:rPr lang="en-US" baseline="0" dirty="0" smtClean="0"/>
                        <a:t>Proprietary standards</a:t>
                      </a:r>
                      <a:endParaRPr lang="en-US" dirty="0"/>
                    </a:p>
                  </a:txBody>
                  <a:tcPr/>
                </a:tc>
                <a:tc>
                  <a:txBody>
                    <a:bodyPr/>
                    <a:lstStyle/>
                    <a:p>
                      <a:r>
                        <a:rPr lang="en-US" baseline="0" dirty="0" smtClean="0"/>
                        <a:t>Open source </a:t>
                      </a:r>
                      <a:r>
                        <a:rPr lang="en-US" dirty="0" smtClean="0"/>
                        <a:t>standards</a:t>
                      </a:r>
                      <a:endParaRPr lang="en-US" dirty="0"/>
                    </a:p>
                  </a:txBody>
                  <a:tcPr/>
                </a:tc>
              </a:tr>
            </a:tbl>
          </a:graphicData>
        </a:graphic>
      </p:graphicFrame>
    </p:spTree>
    <p:extLst>
      <p:ext uri="{BB962C8B-B14F-4D97-AF65-F5344CB8AC3E}">
        <p14:creationId xmlns:p14="http://schemas.microsoft.com/office/powerpoint/2010/main" val="406917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82" y="226140"/>
            <a:ext cx="8401218" cy="5933360"/>
          </a:xfrm>
          <a:prstGeom prst="rect">
            <a:avLst/>
          </a:prstGeom>
        </p:spPr>
      </p:pic>
      <p:sp>
        <p:nvSpPr>
          <p:cNvPr id="4" name="Shape 47"/>
          <p:cNvSpPr txBox="1"/>
          <p:nvPr/>
        </p:nvSpPr>
        <p:spPr>
          <a:xfrm>
            <a:off x="1016000" y="6392230"/>
            <a:ext cx="7737219" cy="283287"/>
          </a:xfrm>
          <a:prstGeom prst="rect">
            <a:avLst/>
          </a:prstGeom>
          <a:solidFill>
            <a:schemeClr val="lt1"/>
          </a:solidFill>
          <a:ln>
            <a:noFill/>
          </a:ln>
        </p:spPr>
        <p:txBody>
          <a:bodyPr lIns="91425" tIns="45700" rIns="91425" bIns="45700" anchor="t" anchorCtr="0">
            <a:noAutofit/>
          </a:bodyPr>
          <a:lstStyle/>
          <a:p>
            <a:pPr lvl="0">
              <a:lnSpc>
                <a:spcPct val="90000"/>
              </a:lnSpc>
              <a:buClr>
                <a:srgbClr val="7F7F7F"/>
              </a:buClr>
              <a:buSzPct val="25000"/>
            </a:pPr>
            <a:r>
              <a:rPr lang="en-US" sz="1200" dirty="0" smtClean="0">
                <a:solidFill>
                  <a:srgbClr val="7F7F7F"/>
                </a:solidFill>
                <a:latin typeface="Arial"/>
                <a:ea typeface="Arial"/>
                <a:cs typeface="Arial"/>
                <a:sym typeface="Arial"/>
              </a:rPr>
              <a:t>Digital by </a:t>
            </a:r>
            <a:r>
              <a:rPr lang="en-US" sz="1200" dirty="0" err="1" smtClean="0">
                <a:solidFill>
                  <a:srgbClr val="7F7F7F"/>
                </a:solidFill>
                <a:latin typeface="Arial"/>
                <a:ea typeface="Arial"/>
                <a:cs typeface="Arial"/>
                <a:sym typeface="Arial"/>
              </a:rPr>
              <a:t>geralt</a:t>
            </a:r>
            <a:r>
              <a:rPr lang="en-US" sz="1200" dirty="0" smtClean="0">
                <a:solidFill>
                  <a:srgbClr val="7F7F7F"/>
                </a:solidFill>
                <a:latin typeface="Arial"/>
                <a:ea typeface="Arial"/>
                <a:cs typeface="Arial"/>
                <a:sym typeface="Arial"/>
              </a:rPr>
              <a:t> </a:t>
            </a:r>
            <a:r>
              <a:rPr lang="en-US" sz="1200" dirty="0">
                <a:solidFill>
                  <a:srgbClr val="7F7F7F"/>
                </a:solidFill>
                <a:latin typeface="Arial"/>
                <a:ea typeface="Arial"/>
                <a:cs typeface="Arial"/>
                <a:sym typeface="Arial"/>
              </a:rPr>
              <a:t>(https://</a:t>
            </a:r>
            <a:r>
              <a:rPr lang="en-US" sz="1200" dirty="0" err="1">
                <a:solidFill>
                  <a:srgbClr val="7F7F7F"/>
                </a:solidFill>
                <a:latin typeface="Arial"/>
                <a:ea typeface="Arial"/>
                <a:cs typeface="Arial"/>
                <a:sym typeface="Arial"/>
              </a:rPr>
              <a:t>pixabay.com</a:t>
            </a:r>
            <a:r>
              <a:rPr lang="en-US" sz="1200" dirty="0">
                <a:solidFill>
                  <a:srgbClr val="7F7F7F"/>
                </a:solidFill>
                <a:latin typeface="Arial"/>
                <a:ea typeface="Arial"/>
                <a:cs typeface="Arial"/>
                <a:sym typeface="Arial"/>
              </a:rPr>
              <a:t>/</a:t>
            </a:r>
            <a:r>
              <a:rPr lang="en-US" sz="1200" dirty="0" err="1">
                <a:solidFill>
                  <a:srgbClr val="7F7F7F"/>
                </a:solidFill>
                <a:latin typeface="Arial"/>
                <a:ea typeface="Arial"/>
                <a:cs typeface="Arial"/>
                <a:sym typeface="Arial"/>
              </a:rPr>
              <a:t>en</a:t>
            </a:r>
            <a:r>
              <a:rPr lang="en-US" sz="1200" dirty="0">
                <a:solidFill>
                  <a:srgbClr val="7F7F7F"/>
                </a:solidFill>
                <a:latin typeface="Arial"/>
                <a:ea typeface="Arial"/>
                <a:cs typeface="Arial"/>
                <a:sym typeface="Arial"/>
              </a:rPr>
              <a:t>/digital-zeros-ones-woman-stylish-388075/) </a:t>
            </a:r>
            <a:r>
              <a:rPr lang="en-US" sz="1200" dirty="0" smtClean="0">
                <a:solidFill>
                  <a:srgbClr val="7F7F7F"/>
                </a:solidFill>
                <a:latin typeface="Arial"/>
                <a:ea typeface="Arial"/>
                <a:cs typeface="Arial"/>
                <a:sym typeface="Arial"/>
              </a:rPr>
              <a:t>released with CC0. </a:t>
            </a:r>
            <a:endParaRPr lang="en-US" sz="1200" b="0" u="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19080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2776472"/>
          </a:xfrm>
          <a:prstGeom prst="rect">
            <a:avLst/>
          </a:prstGeom>
        </p:spPr>
      </p:pic>
    </p:spTree>
    <p:extLst>
      <p:ext uri="{BB962C8B-B14F-4D97-AF65-F5344CB8AC3E}">
        <p14:creationId xmlns:p14="http://schemas.microsoft.com/office/powerpoint/2010/main" val="961823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0"/>
            <a:ext cx="4330945" cy="4933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022" y="1270000"/>
            <a:ext cx="6565678" cy="4741590"/>
          </a:xfrm>
          <a:prstGeom prst="rect">
            <a:avLst/>
          </a:prstGeom>
        </p:spPr>
      </p:pic>
    </p:spTree>
    <p:extLst>
      <p:ext uri="{BB962C8B-B14F-4D97-AF65-F5344CB8AC3E}">
        <p14:creationId xmlns:p14="http://schemas.microsoft.com/office/powerpoint/2010/main" val="3054365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
            <a:ext cx="9144000" cy="3578400"/>
          </a:xfrm>
          <a:prstGeom prst="rect">
            <a:avLst/>
          </a:prstGeom>
        </p:spPr>
      </p:pic>
    </p:spTree>
    <p:extLst>
      <p:ext uri="{BB962C8B-B14F-4D97-AF65-F5344CB8AC3E}">
        <p14:creationId xmlns:p14="http://schemas.microsoft.com/office/powerpoint/2010/main" val="1029631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500"/>
            <a:ext cx="9144000" cy="4028828"/>
          </a:xfrm>
          <a:prstGeom prst="rect">
            <a:avLst/>
          </a:prstGeom>
        </p:spPr>
      </p:pic>
    </p:spTree>
    <p:extLst>
      <p:ext uri="{BB962C8B-B14F-4D97-AF65-F5344CB8AC3E}">
        <p14:creationId xmlns:p14="http://schemas.microsoft.com/office/powerpoint/2010/main" val="201715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4968000"/>
          </a:xfrm>
          <a:prstGeom prst="rect">
            <a:avLst/>
          </a:prstGeom>
        </p:spPr>
      </p:pic>
    </p:spTree>
    <p:extLst>
      <p:ext uri="{BB962C8B-B14F-4D97-AF65-F5344CB8AC3E}">
        <p14:creationId xmlns:p14="http://schemas.microsoft.com/office/powerpoint/2010/main" val="1383438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4</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export </a:t>
            </a:r>
          </a:p>
          <a:p>
            <a:pPr>
              <a:lnSpc>
                <a:spcPct val="90000"/>
              </a:lnSpc>
            </a:pPr>
            <a:r>
              <a:rPr lang="en-US" sz="7200" dirty="0" smtClean="0">
                <a:solidFill>
                  <a:schemeClr val="bg1"/>
                </a:solidFill>
                <a:latin typeface="Arial"/>
                <a:cs typeface="Arial"/>
              </a:rPr>
              <a:t>many </a:t>
            </a:r>
            <a:r>
              <a:rPr lang="en-US" sz="7200" dirty="0">
                <a:solidFill>
                  <a:schemeClr val="bg1"/>
                </a:solidFill>
                <a:latin typeface="Arial"/>
                <a:cs typeface="Arial"/>
              </a:rPr>
              <a:t>f</a:t>
            </a:r>
            <a:r>
              <a:rPr lang="en-US" sz="7200" dirty="0" smtClean="0">
                <a:solidFill>
                  <a:schemeClr val="bg1"/>
                </a:solidFill>
                <a:latin typeface="Arial"/>
                <a:cs typeface="Arial"/>
              </a:rPr>
              <a:t>ile types</a:t>
            </a:r>
          </a:p>
          <a:p>
            <a:pPr>
              <a:lnSpc>
                <a:spcPct val="90000"/>
              </a:lnSpc>
            </a:pPr>
            <a:r>
              <a:rPr lang="en-US" sz="5000" dirty="0">
                <a:solidFill>
                  <a:schemeClr val="bg1"/>
                </a:solidFill>
                <a:latin typeface="Arial"/>
                <a:cs typeface="Arial"/>
              </a:rPr>
              <a:t>f</a:t>
            </a:r>
            <a:r>
              <a:rPr lang="en-US" sz="5000" dirty="0" smtClean="0">
                <a:solidFill>
                  <a:schemeClr val="bg1"/>
                </a:solidFill>
                <a:latin typeface="Arial"/>
                <a:cs typeface="Arial"/>
              </a:rPr>
              <a:t>or one book</a:t>
            </a:r>
          </a:p>
          <a:p>
            <a:pPr>
              <a:lnSpc>
                <a:spcPct val="90000"/>
              </a:lnSpc>
            </a:pPr>
            <a:endParaRPr lang="en-US" sz="2000" dirty="0" smtClean="0">
              <a:solidFill>
                <a:schemeClr val="bg1"/>
              </a:solidFill>
              <a:latin typeface="Arial"/>
              <a:cs typeface="Arial"/>
            </a:endParaRP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671749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0"/>
            <a:ext cx="5711155" cy="5746301"/>
          </a:xfrm>
          <a:prstGeom prst="rect">
            <a:avLst/>
          </a:prstGeom>
        </p:spPr>
      </p:pic>
    </p:spTree>
    <p:extLst>
      <p:ext uri="{BB962C8B-B14F-4D97-AF65-F5344CB8AC3E}">
        <p14:creationId xmlns:p14="http://schemas.microsoft.com/office/powerpoint/2010/main" val="211101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4409102"/>
          </a:xfrm>
          <a:prstGeom prst="rect">
            <a:avLst/>
          </a:prstGeom>
        </p:spPr>
      </p:pic>
    </p:spTree>
    <p:extLst>
      <p:ext uri="{BB962C8B-B14F-4D97-AF65-F5344CB8AC3E}">
        <p14:creationId xmlns:p14="http://schemas.microsoft.com/office/powerpoint/2010/main" val="1669625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
            <a:ext cx="9144000" cy="5033195"/>
          </a:xfrm>
          <a:prstGeom prst="rect">
            <a:avLst/>
          </a:prstGeom>
        </p:spPr>
      </p:pic>
    </p:spTree>
    <p:extLst>
      <p:ext uri="{BB962C8B-B14F-4D97-AF65-F5344CB8AC3E}">
        <p14:creationId xmlns:p14="http://schemas.microsoft.com/office/powerpoint/2010/main" val="1056419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874"/>
            <a:ext cx="9144000" cy="5029916"/>
          </a:xfrm>
          <a:prstGeom prst="rect">
            <a:avLst/>
          </a:prstGeom>
        </p:spPr>
      </p:pic>
    </p:spTree>
    <p:extLst>
      <p:ext uri="{BB962C8B-B14F-4D97-AF65-F5344CB8AC3E}">
        <p14:creationId xmlns:p14="http://schemas.microsoft.com/office/powerpoint/2010/main" val="123232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5107525"/>
          </a:xfrm>
          <a:prstGeom prst="rect">
            <a:avLst/>
          </a:prstGeom>
        </p:spPr>
      </p:pic>
    </p:spTree>
    <p:extLst>
      <p:ext uri="{BB962C8B-B14F-4D97-AF65-F5344CB8AC3E}">
        <p14:creationId xmlns:p14="http://schemas.microsoft.com/office/powerpoint/2010/main" val="210175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132098"/>
            <a:ext cx="6654800" cy="5659101"/>
          </a:xfrm>
          <a:prstGeom prst="rect">
            <a:avLst/>
          </a:prstGeom>
        </p:spPr>
      </p:pic>
    </p:spTree>
    <p:extLst>
      <p:ext uri="{BB962C8B-B14F-4D97-AF65-F5344CB8AC3E}">
        <p14:creationId xmlns:p14="http://schemas.microsoft.com/office/powerpoint/2010/main" val="702156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9144000" cy="52547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822" y="4673600"/>
            <a:ext cx="3229377" cy="1295400"/>
          </a:xfrm>
          <a:prstGeom prst="rect">
            <a:avLst/>
          </a:prstGeom>
        </p:spPr>
      </p:pic>
    </p:spTree>
    <p:extLst>
      <p:ext uri="{BB962C8B-B14F-4D97-AF65-F5344CB8AC3E}">
        <p14:creationId xmlns:p14="http://schemas.microsoft.com/office/powerpoint/2010/main" val="750528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4807670"/>
          </a:xfrm>
          <a:prstGeom prst="rect">
            <a:avLst/>
          </a:prstGeom>
        </p:spPr>
      </p:pic>
    </p:spTree>
    <p:extLst>
      <p:ext uri="{BB962C8B-B14F-4D97-AF65-F5344CB8AC3E}">
        <p14:creationId xmlns:p14="http://schemas.microsoft.com/office/powerpoint/2010/main" val="20600566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400"/>
            <a:ext cx="9144000" cy="3129923"/>
          </a:xfrm>
          <a:prstGeom prst="rect">
            <a:avLst/>
          </a:prstGeom>
        </p:spPr>
      </p:pic>
    </p:spTree>
    <p:extLst>
      <p:ext uri="{BB962C8B-B14F-4D97-AF65-F5344CB8AC3E}">
        <p14:creationId xmlns:p14="http://schemas.microsoft.com/office/powerpoint/2010/main" val="684869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53200" cy="29337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5800"/>
            <a:ext cx="9144000" cy="2499212"/>
          </a:xfrm>
          <a:prstGeom prst="rect">
            <a:avLst/>
          </a:prstGeom>
        </p:spPr>
      </p:pic>
    </p:spTree>
    <p:extLst>
      <p:ext uri="{BB962C8B-B14F-4D97-AF65-F5344CB8AC3E}">
        <p14:creationId xmlns:p14="http://schemas.microsoft.com/office/powerpoint/2010/main" val="920319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4691838"/>
          </a:xfrm>
          <a:prstGeom prst="rect">
            <a:avLst/>
          </a:prstGeom>
        </p:spPr>
      </p:pic>
    </p:spTree>
    <p:extLst>
      <p:ext uri="{BB962C8B-B14F-4D97-AF65-F5344CB8AC3E}">
        <p14:creationId xmlns:p14="http://schemas.microsoft.com/office/powerpoint/2010/main" val="1134933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9144000" cy="4210291"/>
          </a:xfrm>
          <a:prstGeom prst="rect">
            <a:avLst/>
          </a:prstGeom>
        </p:spPr>
      </p:pic>
    </p:spTree>
    <p:extLst>
      <p:ext uri="{BB962C8B-B14F-4D97-AF65-F5344CB8AC3E}">
        <p14:creationId xmlns:p14="http://schemas.microsoft.com/office/powerpoint/2010/main" val="680602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8800"/>
            <a:ext cx="9144000" cy="4636698"/>
          </a:xfrm>
          <a:prstGeom prst="rect">
            <a:avLst/>
          </a:prstGeom>
        </p:spPr>
      </p:pic>
    </p:spTree>
    <p:extLst>
      <p:ext uri="{BB962C8B-B14F-4D97-AF65-F5344CB8AC3E}">
        <p14:creationId xmlns:p14="http://schemas.microsoft.com/office/powerpoint/2010/main" val="117006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101600"/>
            <a:ext cx="7735309" cy="5899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733800"/>
            <a:ext cx="2696115" cy="2057400"/>
          </a:xfrm>
          <a:prstGeom prst="rect">
            <a:avLst/>
          </a:prstGeom>
        </p:spPr>
      </p:pic>
    </p:spTree>
    <p:extLst>
      <p:ext uri="{BB962C8B-B14F-4D97-AF65-F5344CB8AC3E}">
        <p14:creationId xmlns:p14="http://schemas.microsoft.com/office/powerpoint/2010/main" val="1641832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5</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add </a:t>
            </a:r>
          </a:p>
          <a:p>
            <a:pPr>
              <a:lnSpc>
                <a:spcPct val="90000"/>
              </a:lnSpc>
            </a:pPr>
            <a:r>
              <a:rPr lang="en-US" sz="7200" dirty="0" smtClean="0">
                <a:solidFill>
                  <a:schemeClr val="bg1"/>
                </a:solidFill>
                <a:latin typeface="Arial"/>
                <a:cs typeface="Arial"/>
              </a:rPr>
              <a:t>multiple </a:t>
            </a:r>
            <a:r>
              <a:rPr lang="en-US" sz="7200" dirty="0">
                <a:solidFill>
                  <a:schemeClr val="bg1"/>
                </a:solidFill>
                <a:latin typeface="Arial"/>
                <a:cs typeface="Arial"/>
              </a:rPr>
              <a:t>b</a:t>
            </a:r>
            <a:r>
              <a:rPr lang="en-US" sz="7200" dirty="0" smtClean="0">
                <a:solidFill>
                  <a:schemeClr val="bg1"/>
                </a:solidFill>
                <a:latin typeface="Arial"/>
                <a:cs typeface="Arial"/>
              </a:rPr>
              <a:t>ooks </a:t>
            </a:r>
          </a:p>
          <a:p>
            <a:pPr>
              <a:lnSpc>
                <a:spcPct val="90000"/>
              </a:lnSpc>
            </a:pPr>
            <a:r>
              <a:rPr lang="en-US" sz="5000" dirty="0" smtClean="0">
                <a:solidFill>
                  <a:schemeClr val="bg1"/>
                </a:solidFill>
                <a:latin typeface="Arial"/>
                <a:cs typeface="Arial"/>
              </a:rPr>
              <a:t>to one </a:t>
            </a:r>
            <a:r>
              <a:rPr lang="en-US" sz="5000" dirty="0" err="1" smtClean="0">
                <a:solidFill>
                  <a:schemeClr val="bg1"/>
                </a:solidFill>
                <a:latin typeface="Arial"/>
                <a:cs typeface="Arial"/>
              </a:rPr>
              <a:t>Pressbooks</a:t>
            </a:r>
            <a:r>
              <a:rPr lang="en-US" sz="5000" dirty="0" smtClean="0">
                <a:solidFill>
                  <a:schemeClr val="bg1"/>
                </a:solidFill>
                <a:latin typeface="Arial"/>
                <a:cs typeface="Arial"/>
              </a:rPr>
              <a:t> </a:t>
            </a:r>
            <a:r>
              <a:rPr lang="en-US" sz="5000" dirty="0">
                <a:solidFill>
                  <a:schemeClr val="bg1"/>
                </a:solidFill>
                <a:latin typeface="Arial"/>
                <a:cs typeface="Arial"/>
              </a:rPr>
              <a:t>a</a:t>
            </a:r>
            <a:r>
              <a:rPr lang="en-US" sz="5000" dirty="0" smtClean="0">
                <a:solidFill>
                  <a:schemeClr val="bg1"/>
                </a:solidFill>
                <a:latin typeface="Arial"/>
                <a:cs typeface="Arial"/>
              </a:rPr>
              <a:t>ccount</a:t>
            </a:r>
          </a:p>
          <a:p>
            <a:pPr>
              <a:lnSpc>
                <a:spcPct val="90000"/>
              </a:lnSpc>
            </a:pPr>
            <a:endParaRPr lang="en-US" sz="2000" dirty="0" smtClean="0">
              <a:solidFill>
                <a:schemeClr val="bg1"/>
              </a:solidFill>
              <a:latin typeface="Arial"/>
              <a:cs typeface="Arial"/>
            </a:endParaRP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2281941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76" y="152400"/>
            <a:ext cx="7784924" cy="5674258"/>
          </a:xfrm>
          <a:prstGeom prst="rect">
            <a:avLst/>
          </a:prstGeom>
        </p:spPr>
      </p:pic>
    </p:spTree>
    <p:extLst>
      <p:ext uri="{BB962C8B-B14F-4D97-AF65-F5344CB8AC3E}">
        <p14:creationId xmlns:p14="http://schemas.microsoft.com/office/powerpoint/2010/main" val="16346333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232" y="190500"/>
            <a:ext cx="5690493" cy="5867400"/>
          </a:xfrm>
          <a:prstGeom prst="rect">
            <a:avLst/>
          </a:prstGeom>
        </p:spPr>
      </p:pic>
    </p:spTree>
    <p:extLst>
      <p:ext uri="{BB962C8B-B14F-4D97-AF65-F5344CB8AC3E}">
        <p14:creationId xmlns:p14="http://schemas.microsoft.com/office/powerpoint/2010/main" val="686722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9" y="711200"/>
            <a:ext cx="8708571" cy="4267200"/>
          </a:xfrm>
          <a:prstGeom prst="rect">
            <a:avLst/>
          </a:prstGeom>
        </p:spPr>
      </p:pic>
    </p:spTree>
    <p:extLst>
      <p:ext uri="{BB962C8B-B14F-4D97-AF65-F5344CB8AC3E}">
        <p14:creationId xmlns:p14="http://schemas.microsoft.com/office/powerpoint/2010/main" val="223054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0"/>
            <a:ext cx="6893600" cy="6025453"/>
          </a:xfrm>
          <a:prstGeom prst="rect">
            <a:avLst/>
          </a:prstGeom>
        </p:spPr>
      </p:pic>
    </p:spTree>
    <p:extLst>
      <p:ext uri="{BB962C8B-B14F-4D97-AF65-F5344CB8AC3E}">
        <p14:creationId xmlns:p14="http://schemas.microsoft.com/office/powerpoint/2010/main" val="1892998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4274457"/>
          </a:xfrm>
          <a:prstGeom prst="rect">
            <a:avLst/>
          </a:prstGeom>
        </p:spPr>
      </p:pic>
    </p:spTree>
    <p:extLst>
      <p:ext uri="{BB962C8B-B14F-4D97-AF65-F5344CB8AC3E}">
        <p14:creationId xmlns:p14="http://schemas.microsoft.com/office/powerpoint/2010/main" val="35324657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4174120"/>
          </a:xfrm>
          <a:prstGeom prst="rect">
            <a:avLst/>
          </a:prstGeom>
        </p:spPr>
      </p:pic>
    </p:spTree>
    <p:extLst>
      <p:ext uri="{BB962C8B-B14F-4D97-AF65-F5344CB8AC3E}">
        <p14:creationId xmlns:p14="http://schemas.microsoft.com/office/powerpoint/2010/main" val="4147821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6</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delete a</a:t>
            </a:r>
          </a:p>
          <a:p>
            <a:pPr>
              <a:lnSpc>
                <a:spcPct val="90000"/>
              </a:lnSpc>
            </a:pPr>
            <a:r>
              <a:rPr lang="en-US" sz="7200" dirty="0" smtClean="0">
                <a:solidFill>
                  <a:schemeClr val="bg1"/>
                </a:solidFill>
                <a:latin typeface="Arial"/>
                <a:cs typeface="Arial"/>
              </a:rPr>
              <a:t> </a:t>
            </a:r>
            <a:r>
              <a:rPr lang="en-US" sz="6000" dirty="0">
                <a:solidFill>
                  <a:schemeClr val="bg1"/>
                </a:solidFill>
                <a:latin typeface="Arial"/>
                <a:cs typeface="Arial"/>
              </a:rPr>
              <a:t>b</a:t>
            </a:r>
            <a:r>
              <a:rPr lang="en-US" sz="6000" dirty="0" smtClean="0">
                <a:solidFill>
                  <a:schemeClr val="bg1"/>
                </a:solidFill>
                <a:latin typeface="Arial"/>
                <a:cs typeface="Arial"/>
              </a:rPr>
              <a:t>ook, chapter, or part</a:t>
            </a: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237480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400"/>
            <a:ext cx="9144000" cy="4485052"/>
          </a:xfrm>
          <a:prstGeom prst="rect">
            <a:avLst/>
          </a:prstGeom>
        </p:spPr>
      </p:pic>
    </p:spTree>
    <p:extLst>
      <p:ext uri="{BB962C8B-B14F-4D97-AF65-F5344CB8AC3E}">
        <p14:creationId xmlns:p14="http://schemas.microsoft.com/office/powerpoint/2010/main" val="302745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4221420"/>
          </a:xfrm>
          <a:prstGeom prst="rect">
            <a:avLst/>
          </a:prstGeom>
        </p:spPr>
      </p:pic>
    </p:spTree>
    <p:extLst>
      <p:ext uri="{BB962C8B-B14F-4D97-AF65-F5344CB8AC3E}">
        <p14:creationId xmlns:p14="http://schemas.microsoft.com/office/powerpoint/2010/main" val="2377431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3886921"/>
          </a:xfrm>
          <a:prstGeom prst="rect">
            <a:avLst/>
          </a:prstGeom>
        </p:spPr>
      </p:pic>
    </p:spTree>
    <p:extLst>
      <p:ext uri="{BB962C8B-B14F-4D97-AF65-F5344CB8AC3E}">
        <p14:creationId xmlns:p14="http://schemas.microsoft.com/office/powerpoint/2010/main" val="17425066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900"/>
            <a:ext cx="9144000" cy="1659280"/>
          </a:xfrm>
          <a:prstGeom prst="rect">
            <a:avLst/>
          </a:prstGeom>
        </p:spPr>
      </p:pic>
    </p:spTree>
    <p:extLst>
      <p:ext uri="{BB962C8B-B14F-4D97-AF65-F5344CB8AC3E}">
        <p14:creationId xmlns:p14="http://schemas.microsoft.com/office/powerpoint/2010/main" val="613814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700"/>
            <a:ext cx="9144000" cy="3539946"/>
          </a:xfrm>
          <a:prstGeom prst="rect">
            <a:avLst/>
          </a:prstGeom>
        </p:spPr>
      </p:pic>
    </p:spTree>
    <p:extLst>
      <p:ext uri="{BB962C8B-B14F-4D97-AF65-F5344CB8AC3E}">
        <p14:creationId xmlns:p14="http://schemas.microsoft.com/office/powerpoint/2010/main" val="1922310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4059877"/>
          </a:xfrm>
          <a:prstGeom prst="rect">
            <a:avLst/>
          </a:prstGeom>
        </p:spPr>
      </p:pic>
    </p:spTree>
    <p:extLst>
      <p:ext uri="{BB962C8B-B14F-4D97-AF65-F5344CB8AC3E}">
        <p14:creationId xmlns:p14="http://schemas.microsoft.com/office/powerpoint/2010/main" val="20387713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900"/>
            <a:ext cx="9144000" cy="3456520"/>
          </a:xfrm>
          <a:prstGeom prst="rect">
            <a:avLst/>
          </a:prstGeom>
        </p:spPr>
      </p:pic>
    </p:spTree>
    <p:extLst>
      <p:ext uri="{BB962C8B-B14F-4D97-AF65-F5344CB8AC3E}">
        <p14:creationId xmlns:p14="http://schemas.microsoft.com/office/powerpoint/2010/main" val="1622038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4773007"/>
          </a:xfrm>
          <a:prstGeom prst="rect">
            <a:avLst/>
          </a:prstGeom>
        </p:spPr>
      </p:pic>
    </p:spTree>
    <p:extLst>
      <p:ext uri="{BB962C8B-B14F-4D97-AF65-F5344CB8AC3E}">
        <p14:creationId xmlns:p14="http://schemas.microsoft.com/office/powerpoint/2010/main" val="1831328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2858847"/>
          </a:xfrm>
          <a:prstGeom prst="rect">
            <a:avLst/>
          </a:prstGeom>
        </p:spPr>
      </p:pic>
    </p:spTree>
    <p:extLst>
      <p:ext uri="{BB962C8B-B14F-4D97-AF65-F5344CB8AC3E}">
        <p14:creationId xmlns:p14="http://schemas.microsoft.com/office/powerpoint/2010/main" val="724114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92" y="0"/>
            <a:ext cx="8756408" cy="6025243"/>
          </a:xfrm>
          <a:prstGeom prst="rect">
            <a:avLst/>
          </a:prstGeom>
        </p:spPr>
      </p:pic>
    </p:spTree>
    <p:extLst>
      <p:ext uri="{BB962C8B-B14F-4D97-AF65-F5344CB8AC3E}">
        <p14:creationId xmlns:p14="http://schemas.microsoft.com/office/powerpoint/2010/main" val="4627517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63" y="0"/>
            <a:ext cx="8919037" cy="6042155"/>
          </a:xfrm>
          <a:prstGeom prst="rect">
            <a:avLst/>
          </a:prstGeom>
        </p:spPr>
      </p:pic>
    </p:spTree>
    <p:extLst>
      <p:ext uri="{BB962C8B-B14F-4D97-AF65-F5344CB8AC3E}">
        <p14:creationId xmlns:p14="http://schemas.microsoft.com/office/powerpoint/2010/main" val="186255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00"/>
            <a:ext cx="9144000" cy="5581967"/>
          </a:xfrm>
          <a:prstGeom prst="rect">
            <a:avLst/>
          </a:prstGeom>
        </p:spPr>
      </p:pic>
    </p:spTree>
    <p:extLst>
      <p:ext uri="{BB962C8B-B14F-4D97-AF65-F5344CB8AC3E}">
        <p14:creationId xmlns:p14="http://schemas.microsoft.com/office/powerpoint/2010/main" val="274508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
            <a:ext cx="9144000" cy="5113947"/>
          </a:xfrm>
          <a:prstGeom prst="rect">
            <a:avLst/>
          </a:prstGeom>
        </p:spPr>
      </p:pic>
    </p:spTree>
    <p:extLst>
      <p:ext uri="{BB962C8B-B14F-4D97-AF65-F5344CB8AC3E}">
        <p14:creationId xmlns:p14="http://schemas.microsoft.com/office/powerpoint/2010/main" val="1754091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4896511"/>
          </a:xfrm>
          <a:prstGeom prst="rect">
            <a:avLst/>
          </a:prstGeom>
        </p:spPr>
      </p:pic>
    </p:spTree>
    <p:extLst>
      <p:ext uri="{BB962C8B-B14F-4D97-AF65-F5344CB8AC3E}">
        <p14:creationId xmlns:p14="http://schemas.microsoft.com/office/powerpoint/2010/main" val="1675122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Feedback</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778599"/>
            <a:ext cx="2214640" cy="4025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329" y="1807348"/>
            <a:ext cx="5909771" cy="5520552"/>
          </a:xfrm>
          <a:prstGeom prst="rect">
            <a:avLst/>
          </a:prstGeom>
        </p:spPr>
      </p:pic>
    </p:spTree>
    <p:extLst>
      <p:ext uri="{BB962C8B-B14F-4D97-AF65-F5344CB8AC3E}">
        <p14:creationId xmlns:p14="http://schemas.microsoft.com/office/powerpoint/2010/main" val="12715066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8035" y="1250192"/>
            <a:ext cx="7772400" cy="13704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8000" b="1" dirty="0" smtClean="0">
                <a:solidFill>
                  <a:srgbClr val="1C97DA"/>
                </a:solidFill>
                <a:latin typeface="Arial"/>
                <a:cs typeface="Arial"/>
              </a:rPr>
              <a:t>Questions?</a:t>
            </a:r>
            <a:endParaRPr lang="en-US" sz="8000" b="1" dirty="0">
              <a:solidFill>
                <a:srgbClr val="1C97DA"/>
              </a:solidFill>
              <a:latin typeface="Arial"/>
              <a:cs typeface="Arial"/>
            </a:endParaRPr>
          </a:p>
        </p:txBody>
      </p:sp>
      <p:sp>
        <p:nvSpPr>
          <p:cNvPr id="8" name="TextBox 7"/>
          <p:cNvSpPr txBox="1"/>
          <p:nvPr/>
        </p:nvSpPr>
        <p:spPr>
          <a:xfrm>
            <a:off x="1398440" y="2743200"/>
            <a:ext cx="5777060" cy="584776"/>
          </a:xfrm>
          <a:prstGeom prst="rect">
            <a:avLst/>
          </a:prstGeom>
          <a:noFill/>
        </p:spPr>
        <p:txBody>
          <a:bodyPr wrap="square" rtlCol="0">
            <a:spAutoFit/>
          </a:bodyPr>
          <a:lstStyle/>
          <a:p>
            <a:pPr algn="ctr"/>
            <a:r>
              <a:rPr lang="en-US" sz="3200" dirty="0" err="1" smtClean="0">
                <a:latin typeface="Arial"/>
                <a:cs typeface="Arial"/>
              </a:rPr>
              <a:t>open.bccampus.ca</a:t>
            </a:r>
            <a:r>
              <a:rPr lang="en-US" sz="3200" dirty="0" smtClean="0">
                <a:latin typeface="Arial"/>
                <a:cs typeface="Arial"/>
              </a:rPr>
              <a:t> </a:t>
            </a:r>
            <a:endParaRPr lang="en-US" sz="3200" dirty="0">
              <a:latin typeface="Arial"/>
              <a:cs typeface="Arial"/>
            </a:endParaRPr>
          </a:p>
        </p:txBody>
      </p:sp>
      <p:sp>
        <p:nvSpPr>
          <p:cNvPr id="4" name="Subtitle 2"/>
          <p:cNvSpPr txBox="1">
            <a:spLocks/>
          </p:cNvSpPr>
          <p:nvPr/>
        </p:nvSpPr>
        <p:spPr>
          <a:xfrm>
            <a:off x="177801" y="4681766"/>
            <a:ext cx="4445000" cy="10586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en-US" sz="1000" dirty="0" smtClean="0">
              <a:solidFill>
                <a:srgbClr val="000000"/>
              </a:solidFill>
              <a:latin typeface="Arial"/>
              <a:cs typeface="Arial"/>
            </a:endParaRPr>
          </a:p>
        </p:txBody>
      </p:sp>
      <p:pic>
        <p:nvPicPr>
          <p:cNvPr id="6" name="Picture 5" descr="OpenEd OTProject.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106569"/>
            <a:ext cx="5318634" cy="2092065"/>
          </a:xfrm>
          <a:prstGeom prst="rect">
            <a:avLst/>
          </a:prstGeom>
        </p:spPr>
      </p:pic>
    </p:spTree>
    <p:extLst>
      <p:ext uri="{BB962C8B-B14F-4D97-AF65-F5344CB8AC3E}">
        <p14:creationId xmlns:p14="http://schemas.microsoft.com/office/powerpoint/2010/main" val="1673895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5749308"/>
          </a:xfrm>
          <a:prstGeom prst="rect">
            <a:avLst/>
          </a:prstGeom>
        </p:spPr>
      </p:pic>
    </p:spTree>
    <p:extLst>
      <p:ext uri="{BB962C8B-B14F-4D97-AF65-F5344CB8AC3E}">
        <p14:creationId xmlns:p14="http://schemas.microsoft.com/office/powerpoint/2010/main" val="292846819"/>
      </p:ext>
    </p:extLst>
  </p:cSld>
  <p:clrMapOvr>
    <a:masterClrMapping/>
  </p:clrMapOvr>
</p:sld>
</file>

<file path=ppt/theme/theme1.xml><?xml version="1.0" encoding="utf-8"?>
<a:theme xmlns:a="http://schemas.openxmlformats.org/drawingml/2006/main" name="Open Textboo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c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Open Textbooks(1).potx</Template>
  <TotalTime>15703</TotalTime>
  <Words>6446</Words>
  <Application>Microsoft Macintosh PowerPoint</Application>
  <PresentationFormat>On-screen Show (4:3)</PresentationFormat>
  <Paragraphs>566</Paragraphs>
  <Slides>83</Slides>
  <Notes>82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83</vt:i4>
      </vt:variant>
    </vt:vector>
  </HeadingPairs>
  <TitlesOfParts>
    <vt:vector size="93" baseType="lpstr">
      <vt:lpstr>Arial Rounded MT Bold</vt:lpstr>
      <vt:lpstr>Calibri</vt:lpstr>
      <vt:lpstr>Mangal</vt:lpstr>
      <vt:lpstr>Arial</vt:lpstr>
      <vt:lpstr>Open Textbooks(1)</vt:lpstr>
      <vt:lpstr>bccampus</vt:lpstr>
      <vt:lpstr>1_Custom Design</vt:lpstr>
      <vt:lpstr>3_Custom Design</vt:lpstr>
      <vt:lpstr>2_Custom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Campus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bccampus</dc:creator>
  <cp:lastModifiedBy>Lauri Aesoph</cp:lastModifiedBy>
  <cp:revision>407</cp:revision>
  <dcterms:created xsi:type="dcterms:W3CDTF">2014-02-18T00:12:04Z</dcterms:created>
  <dcterms:modified xsi:type="dcterms:W3CDTF">2018-04-11T15:38:01Z</dcterms:modified>
</cp:coreProperties>
</file>