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91" r:id="rId26"/>
    <p:sldId id="283" r:id="rId27"/>
    <p:sldId id="282" r:id="rId28"/>
    <p:sldId id="284" r:id="rId29"/>
    <p:sldId id="277" r:id="rId30"/>
    <p:sldId id="278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7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3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4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6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3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0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585D-7755-4FDE-A035-158BA28DD009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8548-F40B-4C19-A1A4-4C0DE9E14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7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10: Project Schedule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7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Finish-to-start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12" y="3078162"/>
            <a:ext cx="611737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33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Start-to-start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2514600"/>
            <a:ext cx="3365500" cy="24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80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Finish-to-finish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2590800"/>
            <a:ext cx="3902074" cy="291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6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ypes of predecessors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External predecessors</a:t>
            </a:r>
          </a:p>
          <a:p>
            <a:pPr lvl="1"/>
            <a:r>
              <a:rPr lang="en-US" dirty="0" smtClean="0"/>
              <a:t>Outside the project, such as the previous party being out of the reception hall</a:t>
            </a:r>
          </a:p>
          <a:p>
            <a:r>
              <a:rPr lang="en-US" dirty="0" smtClean="0"/>
              <a:t>Discretionary predecessors</a:t>
            </a:r>
          </a:p>
          <a:p>
            <a:pPr lvl="1"/>
            <a:r>
              <a:rPr lang="en-US" dirty="0" smtClean="0"/>
              <a:t>Matter of preference: bridesmaids arrive before couple.</a:t>
            </a:r>
          </a:p>
          <a:p>
            <a:r>
              <a:rPr lang="en-US" dirty="0" smtClean="0"/>
              <a:t>Mandatory predecessors</a:t>
            </a:r>
          </a:p>
          <a:p>
            <a:pPr lvl="1"/>
            <a:r>
              <a:rPr lang="en-US" dirty="0" smtClean="0"/>
              <a:t>Cannot do the following task until the predecessor is done: invitations must be addressed before they can be mailed.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Leads and 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006"/>
          </a:xfrm>
        </p:spPr>
        <p:txBody>
          <a:bodyPr/>
          <a:lstStyle/>
          <a:p>
            <a:r>
              <a:rPr lang="en-US" sz="4000" dirty="0" smtClean="0"/>
              <a:t>Lag</a:t>
            </a:r>
            <a:r>
              <a:rPr lang="en-US" dirty="0" smtClean="0"/>
              <a:t>: One task must wait in relation to another task: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743200"/>
            <a:ext cx="3390900" cy="304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325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Leads and 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/>
          <a:lstStyle/>
          <a:p>
            <a:r>
              <a:rPr lang="en-US" sz="4000" dirty="0" smtClean="0"/>
              <a:t>Lead</a:t>
            </a:r>
            <a:r>
              <a:rPr lang="en-US" dirty="0" smtClean="0"/>
              <a:t>: The task must start before the predecessor is done: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3124200"/>
            <a:ext cx="3940175" cy="285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517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milestone is an important checkpoint—usually completion of a major task or a major set of tasks.</a:t>
            </a:r>
          </a:p>
          <a:p>
            <a:r>
              <a:rPr lang="en-US" dirty="0" smtClean="0"/>
              <a:t>Target dates will be set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27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in Wedding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Invitations Sent</a:t>
            </a:r>
          </a:p>
          <a:p>
            <a:r>
              <a:rPr lang="en-US" dirty="0" smtClean="0"/>
              <a:t>Menu Finalized</a:t>
            </a:r>
          </a:p>
          <a:p>
            <a:r>
              <a:rPr lang="en-US" dirty="0" smtClean="0"/>
              <a:t>Location booked</a:t>
            </a:r>
          </a:p>
          <a:p>
            <a:r>
              <a:rPr lang="en-US" dirty="0" smtClean="0"/>
              <a:t>Bridesmaids’ dresses fitted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23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Gantt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Gantt Chart is a horizontal bar chart with a list of activities on the left and a timeline on the horizontal axis.</a:t>
            </a:r>
          </a:p>
          <a:p>
            <a:r>
              <a:rPr lang="en-US" dirty="0" smtClean="0"/>
              <a:t>A traditional Gantt chart does not show dependencies; many current Gantt charts add the critical path and arrows to indicate tasks that precede other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 for Wedding Plan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295400"/>
            <a:ext cx="7848600" cy="486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74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Project Schedule</a:t>
            </a:r>
          </a:p>
          <a:p>
            <a:r>
              <a:rPr lang="en-US" dirty="0" smtClean="0"/>
              <a:t>Defining Activities</a:t>
            </a:r>
          </a:p>
          <a:p>
            <a:r>
              <a:rPr lang="en-US" dirty="0" smtClean="0"/>
              <a:t>Case study of WBS development</a:t>
            </a:r>
          </a:p>
          <a:p>
            <a:r>
              <a:rPr lang="en-US" dirty="0" smtClean="0"/>
              <a:t>Activity definition and Task dependencies</a:t>
            </a:r>
          </a:p>
          <a:p>
            <a:r>
              <a:rPr lang="en-US" dirty="0" smtClean="0"/>
              <a:t>Leads and lags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3493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PERT chart or PERT/CPM chart</a:t>
            </a:r>
          </a:p>
          <a:p>
            <a:r>
              <a:rPr lang="en-US" dirty="0" smtClean="0"/>
              <a:t>Illustrates task relationships</a:t>
            </a:r>
          </a:p>
          <a:p>
            <a:r>
              <a:rPr lang="en-US" dirty="0" smtClean="0"/>
              <a:t>Used to determine the critical path</a:t>
            </a:r>
          </a:p>
          <a:p>
            <a:r>
              <a:rPr lang="en-US" dirty="0" smtClean="0"/>
              <a:t>Software such as Microsoft Project can be used to create a network diagram.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95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Diagram for Wedding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900238"/>
            <a:ext cx="780415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66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Diagram: Activity on Arrow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method</a:t>
            </a:r>
          </a:p>
          <a:p>
            <a:r>
              <a:rPr lang="en-US" dirty="0" smtClean="0"/>
              <a:t>More difficult to read and understand</a:t>
            </a:r>
          </a:p>
          <a:p>
            <a:r>
              <a:rPr lang="en-US" dirty="0" smtClean="0"/>
              <a:t>May require the creation of dummy activities when a task has multiple predecessors and multiple dependent tasks</a:t>
            </a:r>
          </a:p>
          <a:p>
            <a:r>
              <a:rPr lang="en-US" dirty="0" smtClean="0"/>
              <a:t>More “mathematical” in its illustration of activities and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0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critical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multiple paths exist through the network diagram, the path with the longest duration is called the </a:t>
            </a:r>
            <a:r>
              <a:rPr lang="en-US" i="1" dirty="0" smtClean="0"/>
              <a:t>critical path. </a:t>
            </a:r>
          </a:p>
          <a:p>
            <a:r>
              <a:rPr lang="en-US" dirty="0" smtClean="0"/>
              <a:t>If any task on the critical path is delayed, the project is delayed.</a:t>
            </a:r>
          </a:p>
          <a:p>
            <a:r>
              <a:rPr lang="en-US" dirty="0" smtClean="0"/>
              <a:t>Tasks NOT on the critical path have </a:t>
            </a:r>
            <a:r>
              <a:rPr lang="en-US" i="1" dirty="0" smtClean="0"/>
              <a:t>slack</a:t>
            </a:r>
            <a:r>
              <a:rPr lang="en-US" dirty="0" smtClean="0"/>
              <a:t> available. This is the amount of time the task could be delayed without delaying the completion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45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 Example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9050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754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Path Example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9050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071562" y="3276601"/>
            <a:ext cx="4524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325755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924800" y="3252789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10400" y="325755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327660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325755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57600" y="327660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0292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/>
              </a:rPr>
              <a:t>In this example the critical path is A,B,C,D,E,F,I,L, and the earliest completion date for the project is the sum of the estimated times for all the stages on the critical path – 28 weeks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9529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Slack is the amount of time a task could be delayed without delaying the completion of the project.</a:t>
            </a:r>
          </a:p>
          <a:p>
            <a:r>
              <a:rPr lang="en-US" dirty="0" smtClean="0"/>
              <a:t>Tasks on the critical path have zero slack.</a:t>
            </a:r>
          </a:p>
          <a:p>
            <a:r>
              <a:rPr lang="en-US" dirty="0" smtClean="0"/>
              <a:t>For tasks NOT on the critical path, work backwards from the project duration to determine the amount of slack.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75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on Critical Path Example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4" y="1905001"/>
            <a:ext cx="872029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071562" y="3276601"/>
            <a:ext cx="45243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325755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924800" y="3252789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10400" y="325755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327660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325755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657600" y="3276601"/>
            <a:ext cx="381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4953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In this example the slack for task K is 2 weeks. If task K is delayed by less than two weeks, it will not delay the completion date of the project.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01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Total Slack</a:t>
            </a:r>
          </a:p>
          <a:p>
            <a:pPr lvl="1"/>
            <a:r>
              <a:rPr lang="en-US" dirty="0" smtClean="0"/>
              <a:t>Allowable delay of an activity without delaying project completion (usual meaning of “Slack” if not specified.)</a:t>
            </a:r>
          </a:p>
          <a:p>
            <a:r>
              <a:rPr lang="en-US" dirty="0" smtClean="0"/>
              <a:t>Free Slack</a:t>
            </a:r>
          </a:p>
          <a:p>
            <a:pPr lvl="1"/>
            <a:r>
              <a:rPr lang="en-US" dirty="0" smtClean="0"/>
              <a:t>Allowable delay of an activity without affecting the earliest start of any dependent (following) activity</a:t>
            </a:r>
          </a:p>
          <a:p>
            <a:r>
              <a:rPr lang="en-US" dirty="0" smtClean="0"/>
              <a:t>Safety Slack</a:t>
            </a:r>
          </a:p>
          <a:p>
            <a:pPr lvl="1"/>
            <a:r>
              <a:rPr lang="en-US" dirty="0" smtClean="0"/>
              <a:t>Remaining allowable delay of an activity if all predecessors finish as late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94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Diagram compared to Gantt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diagram is more technical, helps determine the critical path</a:t>
            </a:r>
          </a:p>
          <a:p>
            <a:r>
              <a:rPr lang="en-US" dirty="0" smtClean="0"/>
              <a:t>Network diagram is not to a scaled timeline</a:t>
            </a:r>
          </a:p>
          <a:p>
            <a:r>
              <a:rPr lang="en-US" dirty="0" smtClean="0"/>
              <a:t>Gantt is easy to read and explain to non-technical people</a:t>
            </a:r>
          </a:p>
          <a:p>
            <a:r>
              <a:rPr lang="en-US" dirty="0" smtClean="0"/>
              <a:t>Gantt has a good method for graphically illustrating task progress and whether things are ahead of schedule or behind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7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 Planning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Milestones</a:t>
            </a:r>
          </a:p>
          <a:p>
            <a:r>
              <a:rPr lang="en-US" dirty="0" smtClean="0"/>
              <a:t>Activity Sequencing</a:t>
            </a:r>
          </a:p>
          <a:p>
            <a:r>
              <a:rPr lang="en-US" dirty="0" smtClean="0"/>
              <a:t>Gantt Chart</a:t>
            </a:r>
          </a:p>
          <a:p>
            <a:r>
              <a:rPr lang="en-US" dirty="0" smtClean="0"/>
              <a:t>Network Diagram</a:t>
            </a:r>
          </a:p>
          <a:p>
            <a:r>
              <a:rPr lang="en-US" dirty="0" smtClean="0"/>
              <a:t>Critical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92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Diagram compared to Gantt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managers depend on network diagram to plan and to adjust</a:t>
            </a:r>
          </a:p>
          <a:p>
            <a:r>
              <a:rPr lang="en-US" dirty="0" smtClean="0"/>
              <a:t>Gantt is developed from network diagram for purposes of communicating the plan</a:t>
            </a:r>
          </a:p>
          <a:p>
            <a:r>
              <a:rPr lang="en-US" dirty="0" smtClean="0"/>
              <a:t>Both are easily produced from project management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0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Finalizing the 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have to negotiate with sponsor or </a:t>
            </a:r>
            <a:r>
              <a:rPr lang="en-US" dirty="0" smtClean="0"/>
              <a:t>adjust customer expectations</a:t>
            </a:r>
          </a:p>
          <a:p>
            <a:endParaRPr lang="en-US" dirty="0" smtClean="0"/>
          </a:p>
          <a:p>
            <a:r>
              <a:rPr lang="en-US" dirty="0" smtClean="0"/>
              <a:t>Schedule will </a:t>
            </a:r>
            <a:r>
              <a:rPr lang="en-US" dirty="0" smtClean="0"/>
              <a:t>be impacted by Project Resource plans</a:t>
            </a:r>
          </a:p>
          <a:p>
            <a:endParaRPr lang="en-US" dirty="0"/>
          </a:p>
          <a:p>
            <a:r>
              <a:rPr lang="en-US" dirty="0" smtClean="0"/>
              <a:t>Monitor the critical path tasks most closely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9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Schedule Planning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Project Schedule shows when each activity will take place and the dependencies between activities</a:t>
            </a:r>
          </a:p>
          <a:p>
            <a:r>
              <a:rPr lang="en-US" dirty="0" smtClean="0"/>
              <a:t>Activities or work packages are derived from the WBS, which was developed in Project Scope Planning.</a:t>
            </a:r>
          </a:p>
          <a:p>
            <a:r>
              <a:rPr lang="en-US" dirty="0" smtClean="0"/>
              <a:t>Task dependencies may be</a:t>
            </a:r>
          </a:p>
          <a:p>
            <a:pPr lvl="1"/>
            <a:r>
              <a:rPr lang="en-US" sz="3300" dirty="0" smtClean="0"/>
              <a:t>Finish to start</a:t>
            </a:r>
          </a:p>
          <a:p>
            <a:pPr lvl="1"/>
            <a:r>
              <a:rPr lang="en-US" sz="3300" dirty="0" smtClean="0"/>
              <a:t>Start to start</a:t>
            </a:r>
          </a:p>
          <a:p>
            <a:pPr lvl="1"/>
            <a:r>
              <a:rPr lang="en-US" sz="3300" dirty="0" smtClean="0"/>
              <a:t>Finish to finish</a:t>
            </a:r>
          </a:p>
          <a:p>
            <a:pPr lvl="1"/>
            <a:r>
              <a:rPr lang="en-US" sz="3300" dirty="0" smtClean="0"/>
              <a:t>Leads and lags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. . . 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785223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Schedule Planning Summary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Milestones are checkpoints</a:t>
            </a:r>
          </a:p>
          <a:p>
            <a:r>
              <a:rPr lang="en-US" dirty="0" smtClean="0"/>
              <a:t>Activity Sequencing is determined by the dependencies</a:t>
            </a:r>
          </a:p>
          <a:p>
            <a:r>
              <a:rPr lang="en-US" dirty="0" smtClean="0"/>
              <a:t>Gantt Chart is a horizontal timeline showing when each activity is scheduled, along with optional indicators of task progress</a:t>
            </a:r>
          </a:p>
          <a:p>
            <a:r>
              <a:rPr lang="en-US" dirty="0" smtClean="0"/>
              <a:t>Network Diagram helps Project Managers illustrate task dependencies and determine the critical path</a:t>
            </a:r>
          </a:p>
          <a:p>
            <a:pPr marL="0" indent="0" algn="r">
              <a:buNone/>
            </a:pPr>
            <a:r>
              <a:rPr lang="en-US" dirty="0" smtClean="0"/>
              <a:t>. . . continued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62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Schedule Planning Summary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on the critical path have no slack</a:t>
            </a:r>
          </a:p>
          <a:p>
            <a:pPr lvl="1"/>
            <a:r>
              <a:rPr lang="en-US" dirty="0" smtClean="0"/>
              <a:t>If a critical path task is delayed, project completion will be delayed</a:t>
            </a:r>
          </a:p>
          <a:p>
            <a:r>
              <a:rPr lang="en-US" dirty="0" smtClean="0"/>
              <a:t>Tasks not on the critical path have slack.</a:t>
            </a:r>
          </a:p>
          <a:p>
            <a:pPr lvl="1"/>
            <a:r>
              <a:rPr lang="en-US" dirty="0" smtClean="0"/>
              <a:t>If a non-critical task is delayed by less than the slack, project completion will not be delayed.</a:t>
            </a:r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. . . continued on next slide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9892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schedule is developed:</a:t>
            </a:r>
          </a:p>
          <a:p>
            <a:pPr lvl="1"/>
            <a:r>
              <a:rPr lang="en-US" dirty="0" smtClean="0"/>
              <a:t>Get approval from sponsor; may require some negotiations</a:t>
            </a:r>
          </a:p>
          <a:p>
            <a:pPr lvl="1"/>
            <a:r>
              <a:rPr lang="en-US" dirty="0" smtClean="0"/>
              <a:t>Next step will be to develop the project resource plan</a:t>
            </a:r>
          </a:p>
          <a:p>
            <a:pPr lvl="1"/>
            <a:r>
              <a:rPr lang="en-US" dirty="0" smtClean="0"/>
              <a:t>Project Resource Planning may cause schedule adjustments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Schedule Planning Summary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377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4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 schedule includes</a:t>
            </a:r>
          </a:p>
          <a:p>
            <a:pPr lvl="1"/>
            <a:r>
              <a:rPr lang="en-US" dirty="0" smtClean="0"/>
              <a:t> the sequence of activities,</a:t>
            </a:r>
          </a:p>
          <a:p>
            <a:pPr lvl="1"/>
            <a:r>
              <a:rPr lang="en-US" dirty="0" smtClean="0"/>
              <a:t>the duration planned for each activity, and </a:t>
            </a:r>
          </a:p>
          <a:p>
            <a:pPr lvl="1"/>
            <a:r>
              <a:rPr lang="en-US" dirty="0" smtClean="0"/>
              <a:t>relationships or dependencies between the beginnings and ends of different activities.</a:t>
            </a:r>
          </a:p>
          <a:p>
            <a:r>
              <a:rPr lang="en-US" dirty="0" smtClean="0"/>
              <a:t>The project schedule is created </a:t>
            </a:r>
          </a:p>
          <a:p>
            <a:pPr lvl="1"/>
            <a:r>
              <a:rPr lang="en-US" dirty="0" smtClean="0"/>
              <a:t>AFTER the scope planning has created the WBS</a:t>
            </a:r>
          </a:p>
          <a:p>
            <a:pPr lvl="1"/>
            <a:r>
              <a:rPr lang="en-US" dirty="0" smtClean="0"/>
              <a:t>BEFORE project resource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6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Scope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WBS breaks down the deliverables into smaller units, ending with the work packages.</a:t>
            </a:r>
          </a:p>
          <a:p>
            <a:r>
              <a:rPr lang="en-US" dirty="0" smtClean="0"/>
              <a:t>A work package is a clearly defined activity or group of activities whose duration can be estimated.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Wedding Deliverables</a:t>
            </a:r>
            <a:endParaRPr lang="en-US" dirty="0"/>
          </a:p>
        </p:txBody>
      </p:sp>
      <p:pic>
        <p:nvPicPr>
          <p:cNvPr id="102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30" y="1600200"/>
            <a:ext cx="7772400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50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Deliverables Decompose into Work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effectLst/>
              </a:rPr>
              <a:t>Shop for shoes</a:t>
            </a:r>
          </a:p>
          <a:p>
            <a:r>
              <a:rPr lang="en-US" dirty="0" smtClean="0">
                <a:effectLst/>
              </a:rPr>
              <a:t>Create guest list</a:t>
            </a:r>
          </a:p>
          <a:p>
            <a:r>
              <a:rPr lang="en-US" dirty="0" smtClean="0"/>
              <a:t> </a:t>
            </a:r>
            <a:r>
              <a:rPr lang="en-US" dirty="0" smtClean="0">
                <a:effectLst/>
              </a:rPr>
              <a:t>Tailoring and fitting</a:t>
            </a:r>
          </a:p>
          <a:p>
            <a:r>
              <a:rPr lang="en-US" dirty="0" smtClean="0">
                <a:effectLst/>
              </a:rPr>
              <a:t>Shop for dress</a:t>
            </a:r>
          </a:p>
          <a:p>
            <a:r>
              <a:rPr lang="en-US" dirty="0" smtClean="0">
                <a:effectLst/>
              </a:rPr>
              <a:t>Find caterer</a:t>
            </a:r>
          </a:p>
          <a:p>
            <a:r>
              <a:rPr lang="en-US" dirty="0" smtClean="0">
                <a:effectLst/>
              </a:rPr>
              <a:t>Cater the wedding</a:t>
            </a:r>
          </a:p>
          <a:p>
            <a:r>
              <a:rPr lang="en-US" dirty="0" smtClean="0">
                <a:effectLst/>
              </a:rPr>
              <a:t>Wait for RSVPs</a:t>
            </a:r>
          </a:p>
          <a:p>
            <a:r>
              <a:rPr lang="en-US" dirty="0" smtClean="0">
                <a:effectLst/>
              </a:rPr>
              <a:t>Mail the invitations</a:t>
            </a:r>
          </a:p>
          <a:p>
            <a:r>
              <a:rPr lang="en-US" dirty="0" smtClean="0">
                <a:effectLst/>
              </a:rPr>
              <a:t>Finalize the menu</a:t>
            </a:r>
          </a:p>
          <a:p>
            <a:r>
              <a:rPr lang="en-US" dirty="0" smtClean="0">
                <a:effectLst/>
              </a:rPr>
              <a:t>Print the invitations</a:t>
            </a:r>
          </a:p>
          <a:p>
            <a:r>
              <a:rPr lang="en-US" dirty="0" smtClean="0">
                <a:effectLst/>
              </a:rPr>
              <a:t>Choose the bouquet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50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Wedding Deliverables</a:t>
            </a:r>
            <a:endParaRPr lang="en-US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772400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5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WBS follows 100% rule</a:t>
            </a:r>
          </a:p>
          <a:p>
            <a:r>
              <a:rPr lang="en-US" dirty="0" smtClean="0"/>
              <a:t>There is no sequencing of tasks in the WBS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7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1070</Words>
  <Application>Microsoft Office PowerPoint</Application>
  <PresentationFormat>On-screen Show (4:3)</PresentationFormat>
  <Paragraphs>148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Project Management</vt:lpstr>
      <vt:lpstr>Project Schedule Planning</vt:lpstr>
      <vt:lpstr>Project Schedule Planning (continued)</vt:lpstr>
      <vt:lpstr>The Project Schedule</vt:lpstr>
      <vt:lpstr>Review: Scope Planning</vt:lpstr>
      <vt:lpstr>Case Study: Wedding Deliverables</vt:lpstr>
      <vt:lpstr>Deliverables Decompose into Work Packages</vt:lpstr>
      <vt:lpstr>Case Study: Wedding Deliverables</vt:lpstr>
      <vt:lpstr>Remember</vt:lpstr>
      <vt:lpstr>Task Dependencies</vt:lpstr>
      <vt:lpstr>Task Dependencies</vt:lpstr>
      <vt:lpstr>Task Dependencies</vt:lpstr>
      <vt:lpstr>Types of predecessors</vt:lpstr>
      <vt:lpstr>Leads and Lags</vt:lpstr>
      <vt:lpstr>Leads and Lags</vt:lpstr>
      <vt:lpstr>Milestones</vt:lpstr>
      <vt:lpstr>Milestones in Wedding Plan</vt:lpstr>
      <vt:lpstr>Creating a Gantt Chart</vt:lpstr>
      <vt:lpstr>Gantt Chart for Wedding Plan</vt:lpstr>
      <vt:lpstr>Network Diagram</vt:lpstr>
      <vt:lpstr>Network Diagram for Wedding</vt:lpstr>
      <vt:lpstr>Network Diagram: Activity on Arrow</vt:lpstr>
      <vt:lpstr>The critical path</vt:lpstr>
      <vt:lpstr>Critical Path Example</vt:lpstr>
      <vt:lpstr>Critical Path Example</vt:lpstr>
      <vt:lpstr>Slack</vt:lpstr>
      <vt:lpstr>Slack on Critical Path Example</vt:lpstr>
      <vt:lpstr>Types of Slack</vt:lpstr>
      <vt:lpstr>Network Diagram compared to Gantt</vt:lpstr>
      <vt:lpstr>Network Diagram compared to Gantt</vt:lpstr>
      <vt:lpstr>Finalizing the Project Schedule</vt:lpstr>
      <vt:lpstr>Project Schedule Planning Summary</vt:lpstr>
      <vt:lpstr>Project Schedule Planning Summary (continued)</vt:lpstr>
      <vt:lpstr>Project Schedule Planning Summary (continued)</vt:lpstr>
      <vt:lpstr>Project Schedule Planning Summary (continued)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Douglas College</dc:creator>
  <cp:lastModifiedBy>Douglas College</cp:lastModifiedBy>
  <cp:revision>21</cp:revision>
  <dcterms:created xsi:type="dcterms:W3CDTF">2014-06-17T21:11:17Z</dcterms:created>
  <dcterms:modified xsi:type="dcterms:W3CDTF">2014-06-24T16:26:48Z</dcterms:modified>
</cp:coreProperties>
</file>