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7"/>
  </p:notesMasterIdLst>
  <p:sldIdLst>
    <p:sldId id="331" r:id="rId2"/>
    <p:sldId id="257" r:id="rId3"/>
    <p:sldId id="258" r:id="rId4"/>
    <p:sldId id="315" r:id="rId5"/>
    <p:sldId id="259" r:id="rId6"/>
    <p:sldId id="328" r:id="rId7"/>
    <p:sldId id="320" r:id="rId8"/>
    <p:sldId id="267" r:id="rId9"/>
    <p:sldId id="304" r:id="rId10"/>
    <p:sldId id="264" r:id="rId11"/>
    <p:sldId id="327" r:id="rId12"/>
    <p:sldId id="263" r:id="rId13"/>
    <p:sldId id="265" r:id="rId14"/>
    <p:sldId id="329" r:id="rId15"/>
    <p:sldId id="266" r:id="rId16"/>
    <p:sldId id="317" r:id="rId17"/>
    <p:sldId id="318" r:id="rId18"/>
    <p:sldId id="324" r:id="rId19"/>
    <p:sldId id="268" r:id="rId20"/>
    <p:sldId id="269" r:id="rId21"/>
    <p:sldId id="287" r:id="rId22"/>
    <p:sldId id="271" r:id="rId23"/>
    <p:sldId id="273" r:id="rId24"/>
    <p:sldId id="275" r:id="rId25"/>
    <p:sldId id="310" r:id="rId26"/>
    <p:sldId id="272" r:id="rId27"/>
    <p:sldId id="276" r:id="rId28"/>
    <p:sldId id="277" r:id="rId29"/>
    <p:sldId id="312" r:id="rId30"/>
    <p:sldId id="278" r:id="rId31"/>
    <p:sldId id="279" r:id="rId32"/>
    <p:sldId id="281" r:id="rId33"/>
    <p:sldId id="283" r:id="rId34"/>
    <p:sldId id="288" r:id="rId35"/>
    <p:sldId id="323" r:id="rId36"/>
    <p:sldId id="289" r:id="rId37"/>
    <p:sldId id="290" r:id="rId38"/>
    <p:sldId id="292" r:id="rId39"/>
    <p:sldId id="291" r:id="rId40"/>
    <p:sldId id="293" r:id="rId41"/>
    <p:sldId id="305" r:id="rId42"/>
    <p:sldId id="306" r:id="rId43"/>
    <p:sldId id="295" r:id="rId44"/>
    <p:sldId id="296" r:id="rId45"/>
    <p:sldId id="311" r:id="rId46"/>
    <p:sldId id="294" r:id="rId47"/>
    <p:sldId id="297" r:id="rId48"/>
    <p:sldId id="303" r:id="rId49"/>
    <p:sldId id="319" r:id="rId50"/>
    <p:sldId id="325" r:id="rId51"/>
    <p:sldId id="300" r:id="rId52"/>
    <p:sldId id="321" r:id="rId53"/>
    <p:sldId id="307" r:id="rId54"/>
    <p:sldId id="308" r:id="rId55"/>
    <p:sldId id="33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g208CQH2Gkmr9m0Rt9oXLennjmb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 Johnston" initials="" lastIdx="6" clrIdx="0"/>
  <p:cmAuthor id="7" name="Elizabeth Warwick" initials="EW" lastIdx="35" clrIdx="7">
    <p:extLst>
      <p:ext uri="{19B8F6BF-5375-455C-9EA6-DF929625EA0E}">
        <p15:presenceInfo xmlns:p15="http://schemas.microsoft.com/office/powerpoint/2012/main" userId="f268f0c788a23338" providerId="Windows Live"/>
      </p:ext>
    </p:extLst>
  </p:cmAuthor>
  <p:cmAuthor id="1" name="Barbara Johnston" initials="" lastIdx="5" clrIdx="1"/>
  <p:cmAuthor id="8" name="Amy Haagsma" initials="AH" lastIdx="2" clrIdx="8">
    <p:extLst>
      <p:ext uri="{19B8F6BF-5375-455C-9EA6-DF929625EA0E}">
        <p15:presenceInfo xmlns:p15="http://schemas.microsoft.com/office/powerpoint/2012/main" userId="75acfeed2654a613" providerId="Windows Live"/>
      </p:ext>
    </p:extLst>
  </p:cmAuthor>
  <p:cmAuthor id="2" name="Michelle" initials="" lastIdx="2" clrIdx="2"/>
  <p:cmAuthor id="3" name="Liz Warwick" initials="" lastIdx="6" clrIdx="3"/>
  <p:cmAuthor id="4" name="Kaitlyn Zheng" initials="" lastIdx="1" clrIdx="4"/>
  <p:cmAuthor id="5" name="OC Kelowna" initials="" lastIdx="1" clrIdx="5"/>
  <p:cmAuthor id="6" name="Barb Johnston" initials="BJ" lastIdx="28" clrIdx="6">
    <p:extLst>
      <p:ext uri="{19B8F6BF-5375-455C-9EA6-DF929625EA0E}">
        <p15:presenceInfo xmlns:p15="http://schemas.microsoft.com/office/powerpoint/2012/main" userId="Barb Johns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2D91"/>
    <a:srgbClr val="A6CFA1"/>
    <a:srgbClr val="4BAF4B"/>
    <a:srgbClr val="00A5E6"/>
    <a:srgbClr val="63A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82" autoAdjust="0"/>
    <p:restoredTop sz="82290" autoAdjust="0"/>
  </p:normalViewPr>
  <p:slideViewPr>
    <p:cSldViewPr snapToGrid="0" snapToObjects="1">
      <p:cViewPr varScale="1">
        <p:scale>
          <a:sx n="107" d="100"/>
          <a:sy n="107" d="100"/>
        </p:scale>
        <p:origin x="608"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5" name="Google Shape;8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dirty="0"/>
          </a:p>
        </p:txBody>
      </p:sp>
    </p:spTree>
    <p:extLst>
      <p:ext uri="{BB962C8B-B14F-4D97-AF65-F5344CB8AC3E}">
        <p14:creationId xmlns:p14="http://schemas.microsoft.com/office/powerpoint/2010/main" val="3935799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4" name="Google Shape;14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2868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151" name="Google Shape;15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4" name="Google Shape;16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2" name="Google Shape;17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5" name="Google Shape;31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5" name="Google Shape;1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199" name="Google Shape;19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7" name="Google Shape;22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93" name="Google Shape;19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1" name="Google Shape;9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4" name="Google Shape;23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2" name="Google Shape;24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0" name="Google Shape;25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7" name="Google Shape;25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71" name="Google Shape;27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5" name="Google Shape;28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2" name="Google Shape;32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3145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9" name="Google Shape;32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36" name="Google Shape;33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50" name="Google Shape;35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43" name="Google Shape;34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6" name="Google Shape;35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8" name="Google Shape;36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4" name="Google Shape;37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2" name="Google Shape;36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82" name="Google Shape;382;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8" name="Google Shape;29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dirty="0"/>
          </a:p>
        </p:txBody>
      </p:sp>
    </p:spTree>
    <p:extLst>
      <p:ext uri="{BB962C8B-B14F-4D97-AF65-F5344CB8AC3E}">
        <p14:creationId xmlns:p14="http://schemas.microsoft.com/office/powerpoint/2010/main" val="2757607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27253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6" name="Google Shape;406;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4" name="Google Shape;10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11" name="Google Shape;11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dirty="0"/>
          </a:p>
        </p:txBody>
      </p:sp>
    </p:spTree>
    <p:extLst>
      <p:ext uri="{BB962C8B-B14F-4D97-AF65-F5344CB8AC3E}">
        <p14:creationId xmlns:p14="http://schemas.microsoft.com/office/powerpoint/2010/main" val="3115608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57" name="Google Shape;15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8" name="Google Shape;13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8" name="Google Shape;13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dirty="0"/>
          </a:p>
        </p:txBody>
      </p:sp>
    </p:spTree>
    <p:extLst>
      <p:ext uri="{BB962C8B-B14F-4D97-AF65-F5344CB8AC3E}">
        <p14:creationId xmlns:p14="http://schemas.microsoft.com/office/powerpoint/2010/main" val="1199880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	NCHA sent out to 6,000 students </a:t>
            </a:r>
          </a:p>
          <a:p>
            <a:pPr marL="0" lvl="0" indent="0" algn="l" rtl="0">
              <a:lnSpc>
                <a:spcPct val="100000"/>
              </a:lnSpc>
              <a:spcBef>
                <a:spcPts val="0"/>
              </a:spcBef>
              <a:spcAft>
                <a:spcPts val="0"/>
              </a:spcAft>
              <a:buSzPts val="1400"/>
              <a:buNone/>
            </a:pPr>
            <a:r>
              <a:rPr lang="en-US" dirty="0"/>
              <a:t>Representative sample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1831 responded  - approx. 225 of the students who responded</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 Canadian Community Health Survey – 14.7 % of Canadian have thought about suicide and 3.5% have attempted in their lifetime</a:t>
            </a:r>
          </a:p>
          <a:p>
            <a:pPr marL="0" lvl="0" indent="0" algn="l" rtl="0">
              <a:lnSpc>
                <a:spcPct val="100000"/>
              </a:lnSpc>
              <a:spcBef>
                <a:spcPts val="0"/>
              </a:spcBef>
              <a:spcAft>
                <a:spcPts val="0"/>
              </a:spcAft>
              <a:buSzPts val="1400"/>
              <a:buNone/>
            </a:pPr>
            <a:endParaRPr dirty="0"/>
          </a:p>
        </p:txBody>
      </p:sp>
      <p:sp>
        <p:nvSpPr>
          <p:cNvPr id="131" name="Google Shape;13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0E9D4-97F6-44A2-B9CF-92A97994FB5F}"/>
              </a:ext>
            </a:extLst>
          </p:cNvPr>
          <p:cNvSpPr>
            <a:spLocks noGrp="1"/>
          </p:cNvSpPr>
          <p:nvPr>
            <p:ph type="ctrTitle"/>
          </p:nvPr>
        </p:nvSpPr>
        <p:spPr>
          <a:xfrm>
            <a:off x="0" y="1122363"/>
            <a:ext cx="12192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79145AB2-7540-4DD4-A290-01A87527BA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BB25333-AEE5-4F33-8CE3-387F9AC7C579}"/>
              </a:ext>
            </a:extLst>
          </p:cNvPr>
          <p:cNvSpPr>
            <a:spLocks noGrp="1"/>
          </p:cNvSpPr>
          <p:nvPr>
            <p:ph type="dt" sz="half" idx="10"/>
          </p:nvPr>
        </p:nvSpPr>
        <p:spPr/>
        <p:txBody>
          <a:bodyPr/>
          <a:lstStyle/>
          <a:p>
            <a:endParaRPr lang="en-CA" dirty="0"/>
          </a:p>
        </p:txBody>
      </p:sp>
      <p:sp>
        <p:nvSpPr>
          <p:cNvPr id="6" name="Slide Number Placeholder 5">
            <a:extLst>
              <a:ext uri="{FF2B5EF4-FFF2-40B4-BE49-F238E27FC236}">
                <a16:creationId xmlns:a16="http://schemas.microsoft.com/office/drawing/2014/main" id="{302BD896-6AE5-42F3-B6D9-DBBAE4F7941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7" name="Footer Placeholder 4">
            <a:extLst>
              <a:ext uri="{FF2B5EF4-FFF2-40B4-BE49-F238E27FC236}">
                <a16:creationId xmlns:a16="http://schemas.microsoft.com/office/drawing/2014/main" id="{20E0BD46-F51D-4A97-AED4-54B7420D6202}"/>
              </a:ext>
            </a:extLst>
          </p:cNvPr>
          <p:cNvSpPr>
            <a:spLocks noGrp="1"/>
          </p:cNvSpPr>
          <p:nvPr>
            <p:ph type="ftr" sz="quarter" idx="3"/>
          </p:nvPr>
        </p:nvSpPr>
        <p:spPr>
          <a:xfrm>
            <a:off x="3379809" y="6356350"/>
            <a:ext cx="608143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CA"/>
              <a:t>Let’s Talk About Suicide: Raising Awareness and Supporting Students</a:t>
            </a:r>
            <a:endParaRPr lang="en-US" dirty="0"/>
          </a:p>
        </p:txBody>
      </p:sp>
    </p:spTree>
    <p:extLst>
      <p:ext uri="{BB962C8B-B14F-4D97-AF65-F5344CB8AC3E}">
        <p14:creationId xmlns:p14="http://schemas.microsoft.com/office/powerpoint/2010/main" val="1344028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203F-08D6-4812-88DC-085B0DF0E26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F25CD21-7B33-4D4D-9576-C37E93C4E1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9E3AB48-22E6-4F36-8E3D-E7E40F13EDA0}"/>
              </a:ext>
            </a:extLst>
          </p:cNvPr>
          <p:cNvSpPr>
            <a:spLocks noGrp="1"/>
          </p:cNvSpPr>
          <p:nvPr>
            <p:ph type="dt" sz="half" idx="10"/>
          </p:nvPr>
        </p:nvSpPr>
        <p:spPr/>
        <p:txBody>
          <a:bodyPr/>
          <a:lstStyle/>
          <a:p>
            <a:endParaRPr lang="en-CA" dirty="0"/>
          </a:p>
        </p:txBody>
      </p:sp>
      <p:sp>
        <p:nvSpPr>
          <p:cNvPr id="6" name="Slide Number Placeholder 5">
            <a:extLst>
              <a:ext uri="{FF2B5EF4-FFF2-40B4-BE49-F238E27FC236}">
                <a16:creationId xmlns:a16="http://schemas.microsoft.com/office/drawing/2014/main" id="{BAFC04E7-CE89-4CBE-B0FC-71FCAC16F33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7" name="Footer Placeholder 4">
            <a:extLst>
              <a:ext uri="{FF2B5EF4-FFF2-40B4-BE49-F238E27FC236}">
                <a16:creationId xmlns:a16="http://schemas.microsoft.com/office/drawing/2014/main" id="{25FDA32F-11BD-406B-AFBE-B7AED88787FC}"/>
              </a:ext>
            </a:extLst>
          </p:cNvPr>
          <p:cNvSpPr>
            <a:spLocks noGrp="1"/>
          </p:cNvSpPr>
          <p:nvPr>
            <p:ph type="ftr" sz="quarter" idx="3"/>
          </p:nvPr>
        </p:nvSpPr>
        <p:spPr>
          <a:xfrm>
            <a:off x="3379809" y="6356350"/>
            <a:ext cx="608143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CA"/>
              <a:t>Let’s Talk About Suicide: Raising Awareness and Supporting Students</a:t>
            </a:r>
            <a:endParaRPr lang="en-US" dirty="0"/>
          </a:p>
        </p:txBody>
      </p:sp>
    </p:spTree>
    <p:extLst>
      <p:ext uri="{BB962C8B-B14F-4D97-AF65-F5344CB8AC3E}">
        <p14:creationId xmlns:p14="http://schemas.microsoft.com/office/powerpoint/2010/main" val="4233526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712C7-6838-44AE-8757-14C3F8CF3DF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742CF17-BADE-40E0-9986-78BDE7FF9D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D2B8033-937F-47F9-A53B-297BDEE4F899}"/>
              </a:ext>
            </a:extLst>
          </p:cNvPr>
          <p:cNvSpPr>
            <a:spLocks noGrp="1"/>
          </p:cNvSpPr>
          <p:nvPr>
            <p:ph type="dt" sz="half" idx="10"/>
          </p:nvPr>
        </p:nvSpPr>
        <p:spPr/>
        <p:txBody>
          <a:bodyPr/>
          <a:lstStyle/>
          <a:p>
            <a:endParaRPr lang="en-CA" dirty="0"/>
          </a:p>
        </p:txBody>
      </p:sp>
      <p:sp>
        <p:nvSpPr>
          <p:cNvPr id="6" name="Slide Number Placeholder 5">
            <a:extLst>
              <a:ext uri="{FF2B5EF4-FFF2-40B4-BE49-F238E27FC236}">
                <a16:creationId xmlns:a16="http://schemas.microsoft.com/office/drawing/2014/main" id="{019A3BAE-3641-4235-9B78-4D40CECA046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7" name="Footer Placeholder 4">
            <a:extLst>
              <a:ext uri="{FF2B5EF4-FFF2-40B4-BE49-F238E27FC236}">
                <a16:creationId xmlns:a16="http://schemas.microsoft.com/office/drawing/2014/main" id="{02B33959-5939-47F5-B736-355AE6875F80}"/>
              </a:ext>
            </a:extLst>
          </p:cNvPr>
          <p:cNvSpPr>
            <a:spLocks noGrp="1"/>
          </p:cNvSpPr>
          <p:nvPr>
            <p:ph type="ftr" sz="quarter" idx="3"/>
          </p:nvPr>
        </p:nvSpPr>
        <p:spPr>
          <a:xfrm>
            <a:off x="3379809" y="6356350"/>
            <a:ext cx="608143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CA"/>
              <a:t>Let’s Talk About Suicide: Raising Awareness and Supporting Students</a:t>
            </a:r>
            <a:endParaRPr lang="en-US" dirty="0"/>
          </a:p>
        </p:txBody>
      </p:sp>
    </p:spTree>
    <p:extLst>
      <p:ext uri="{BB962C8B-B14F-4D97-AF65-F5344CB8AC3E}">
        <p14:creationId xmlns:p14="http://schemas.microsoft.com/office/powerpoint/2010/main" val="289892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D680D-357C-46AB-9735-40CC0927A5F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4F87950-3C7C-40DA-A929-F0B13A5801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1F55732-FE6F-4F02-A40C-B8005414842E}"/>
              </a:ext>
            </a:extLst>
          </p:cNvPr>
          <p:cNvSpPr>
            <a:spLocks noGrp="1"/>
          </p:cNvSpPr>
          <p:nvPr>
            <p:ph type="dt" sz="half" idx="10"/>
          </p:nvPr>
        </p:nvSpPr>
        <p:spPr/>
        <p:txBody>
          <a:bodyPr/>
          <a:lstStyle/>
          <a:p>
            <a:endParaRPr lang="en-CA" dirty="0"/>
          </a:p>
        </p:txBody>
      </p:sp>
      <p:sp>
        <p:nvSpPr>
          <p:cNvPr id="6" name="Slide Number Placeholder 5">
            <a:extLst>
              <a:ext uri="{FF2B5EF4-FFF2-40B4-BE49-F238E27FC236}">
                <a16:creationId xmlns:a16="http://schemas.microsoft.com/office/drawing/2014/main" id="{F18DACC1-0385-453D-9C47-7FD1425516E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7" name="Footer Placeholder 4">
            <a:extLst>
              <a:ext uri="{FF2B5EF4-FFF2-40B4-BE49-F238E27FC236}">
                <a16:creationId xmlns:a16="http://schemas.microsoft.com/office/drawing/2014/main" id="{5ED227CC-AA5D-40CA-AEA3-22790AE8CCD9}"/>
              </a:ext>
            </a:extLst>
          </p:cNvPr>
          <p:cNvSpPr>
            <a:spLocks noGrp="1"/>
          </p:cNvSpPr>
          <p:nvPr>
            <p:ph type="ftr" sz="quarter" idx="3"/>
          </p:nvPr>
        </p:nvSpPr>
        <p:spPr>
          <a:xfrm>
            <a:off x="3379809" y="6356350"/>
            <a:ext cx="608143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CA"/>
              <a:t>Let’s Talk About Suicide: Raising Awareness and Supporting Students</a:t>
            </a:r>
            <a:endParaRPr lang="en-US" dirty="0"/>
          </a:p>
        </p:txBody>
      </p:sp>
    </p:spTree>
    <p:extLst>
      <p:ext uri="{BB962C8B-B14F-4D97-AF65-F5344CB8AC3E}">
        <p14:creationId xmlns:p14="http://schemas.microsoft.com/office/powerpoint/2010/main" val="263795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B10D-4E1B-438B-B979-5CD6E09486E0}"/>
              </a:ext>
            </a:extLst>
          </p:cNvPr>
          <p:cNvSpPr>
            <a:spLocks noGrp="1"/>
          </p:cNvSpPr>
          <p:nvPr>
            <p:ph type="title"/>
          </p:nvPr>
        </p:nvSpPr>
        <p:spPr>
          <a:xfrm>
            <a:off x="0" y="1709738"/>
            <a:ext cx="12192000" cy="2852737"/>
          </a:xfrm>
        </p:spPr>
        <p:txBody>
          <a:bodyPr anchor="ctr" anchorCtr="0">
            <a:normAutofit/>
          </a:bodyPr>
          <a:lstStyle>
            <a:lvl1pPr algn="l">
              <a:defRPr sz="4800"/>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DA2736D0-EB5B-46A6-9F71-55E83A3502FB}"/>
              </a:ext>
            </a:extLst>
          </p:cNvPr>
          <p:cNvSpPr>
            <a:spLocks noGrp="1"/>
          </p:cNvSpPr>
          <p:nvPr>
            <p:ph type="body" idx="1"/>
          </p:nvPr>
        </p:nvSpPr>
        <p:spPr>
          <a:xfrm>
            <a:off x="831850" y="4589463"/>
            <a:ext cx="10515600" cy="1500187"/>
          </a:xfrm>
        </p:spPr>
        <p:txBody>
          <a:bodyPr tIns="18288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C06F0413-3F04-4B59-97B8-A8A83B594154}"/>
              </a:ext>
            </a:extLst>
          </p:cNvPr>
          <p:cNvSpPr>
            <a:spLocks noGrp="1"/>
          </p:cNvSpPr>
          <p:nvPr>
            <p:ph type="dt" sz="half" idx="10"/>
          </p:nvPr>
        </p:nvSpPr>
        <p:spPr/>
        <p:txBody>
          <a:bodyPr/>
          <a:lstStyle/>
          <a:p>
            <a:endParaRPr lang="en-CA" dirty="0"/>
          </a:p>
        </p:txBody>
      </p:sp>
      <p:sp>
        <p:nvSpPr>
          <p:cNvPr id="6" name="Slide Number Placeholder 5">
            <a:extLst>
              <a:ext uri="{FF2B5EF4-FFF2-40B4-BE49-F238E27FC236}">
                <a16:creationId xmlns:a16="http://schemas.microsoft.com/office/drawing/2014/main" id="{07567A7B-320E-4045-8BB7-D883633B139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7" name="Footer Placeholder 4">
            <a:extLst>
              <a:ext uri="{FF2B5EF4-FFF2-40B4-BE49-F238E27FC236}">
                <a16:creationId xmlns:a16="http://schemas.microsoft.com/office/drawing/2014/main" id="{12C7AABD-F530-4017-B0AA-36911490EC3B}"/>
              </a:ext>
            </a:extLst>
          </p:cNvPr>
          <p:cNvSpPr>
            <a:spLocks noGrp="1"/>
          </p:cNvSpPr>
          <p:nvPr>
            <p:ph type="ftr" sz="quarter" idx="3"/>
          </p:nvPr>
        </p:nvSpPr>
        <p:spPr>
          <a:xfrm>
            <a:off x="3379809" y="6356350"/>
            <a:ext cx="608143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CA"/>
              <a:t>Let’s Talk About Suicide: Raising Awareness and Supporting Students</a:t>
            </a:r>
            <a:endParaRPr lang="en-US" dirty="0"/>
          </a:p>
        </p:txBody>
      </p:sp>
    </p:spTree>
    <p:extLst>
      <p:ext uri="{BB962C8B-B14F-4D97-AF65-F5344CB8AC3E}">
        <p14:creationId xmlns:p14="http://schemas.microsoft.com/office/powerpoint/2010/main" val="485488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17DA2-2E66-468B-914A-11C6B6E39C7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BA02B6A-9DB6-41D5-9211-C740C2750A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7C9D9FE-F149-4389-98B8-BCAD3C91E8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B88CDC3-C9C9-4AAD-904C-06888C2B6B7E}"/>
              </a:ext>
            </a:extLst>
          </p:cNvPr>
          <p:cNvSpPr>
            <a:spLocks noGrp="1"/>
          </p:cNvSpPr>
          <p:nvPr>
            <p:ph type="dt" sz="half" idx="10"/>
          </p:nvPr>
        </p:nvSpPr>
        <p:spPr/>
        <p:txBody>
          <a:bodyPr/>
          <a:lstStyle/>
          <a:p>
            <a:endParaRPr lang="en-CA" dirty="0"/>
          </a:p>
        </p:txBody>
      </p:sp>
      <p:sp>
        <p:nvSpPr>
          <p:cNvPr id="7" name="Slide Number Placeholder 6">
            <a:extLst>
              <a:ext uri="{FF2B5EF4-FFF2-40B4-BE49-F238E27FC236}">
                <a16:creationId xmlns:a16="http://schemas.microsoft.com/office/drawing/2014/main" id="{ABD037DE-2445-418E-BA93-61F270CAB43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8" name="Footer Placeholder 4">
            <a:extLst>
              <a:ext uri="{FF2B5EF4-FFF2-40B4-BE49-F238E27FC236}">
                <a16:creationId xmlns:a16="http://schemas.microsoft.com/office/drawing/2014/main" id="{6BD113F9-422C-40A1-94A8-B39313224BC8}"/>
              </a:ext>
            </a:extLst>
          </p:cNvPr>
          <p:cNvSpPr>
            <a:spLocks noGrp="1"/>
          </p:cNvSpPr>
          <p:nvPr>
            <p:ph type="ftr" sz="quarter" idx="3"/>
          </p:nvPr>
        </p:nvSpPr>
        <p:spPr>
          <a:xfrm>
            <a:off x="3379809" y="6356350"/>
            <a:ext cx="608143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CA"/>
              <a:t>Let’s Talk About Suicide: Raising Awareness and Supporting Students</a:t>
            </a:r>
            <a:endParaRPr lang="en-US" dirty="0"/>
          </a:p>
        </p:txBody>
      </p:sp>
    </p:spTree>
    <p:extLst>
      <p:ext uri="{BB962C8B-B14F-4D97-AF65-F5344CB8AC3E}">
        <p14:creationId xmlns:p14="http://schemas.microsoft.com/office/powerpoint/2010/main" val="698645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62DDE-1E51-45A5-956F-A5A6E9876C89}"/>
              </a:ext>
            </a:extLst>
          </p:cNvPr>
          <p:cNvSpPr>
            <a:spLocks noGrp="1"/>
          </p:cNvSpPr>
          <p:nvPr>
            <p:ph type="title"/>
          </p:nvPr>
        </p:nvSpPr>
        <p:spPr>
          <a:xfrm>
            <a:off x="0" y="1"/>
            <a:ext cx="12192000" cy="1690688"/>
          </a:xfrm>
        </p:spPr>
        <p:txBody>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1C40785-329D-4330-9F75-E09EF5282D44}"/>
              </a:ext>
            </a:extLst>
          </p:cNvPr>
          <p:cNvSpPr>
            <a:spLocks noGrp="1"/>
          </p:cNvSpPr>
          <p:nvPr>
            <p:ph type="body" idx="1"/>
          </p:nvPr>
        </p:nvSpPr>
        <p:spPr>
          <a:xfrm>
            <a:off x="839788" y="1681163"/>
            <a:ext cx="5157787"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7D0CB76-ABC6-4FC6-93F1-82BBF6B898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72D92A4-0BA0-49CC-8FCD-C56B30ED4CE6}"/>
              </a:ext>
            </a:extLst>
          </p:cNvPr>
          <p:cNvSpPr>
            <a:spLocks noGrp="1"/>
          </p:cNvSpPr>
          <p:nvPr>
            <p:ph type="body" sz="quarter" idx="3"/>
          </p:nvPr>
        </p:nvSpPr>
        <p:spPr>
          <a:xfrm>
            <a:off x="6172200" y="1681163"/>
            <a:ext cx="5183188"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E170ADB-6ED8-4CDB-AC6F-F2924DF797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47F885D-0746-4BFE-9DF9-F2FC85E3D8CB}"/>
              </a:ext>
            </a:extLst>
          </p:cNvPr>
          <p:cNvSpPr>
            <a:spLocks noGrp="1"/>
          </p:cNvSpPr>
          <p:nvPr>
            <p:ph type="dt" sz="half" idx="10"/>
          </p:nvPr>
        </p:nvSpPr>
        <p:spPr/>
        <p:txBody>
          <a:bodyPr/>
          <a:lstStyle/>
          <a:p>
            <a:endParaRPr lang="en-CA" dirty="0"/>
          </a:p>
        </p:txBody>
      </p:sp>
      <p:sp>
        <p:nvSpPr>
          <p:cNvPr id="9" name="Slide Number Placeholder 8">
            <a:extLst>
              <a:ext uri="{FF2B5EF4-FFF2-40B4-BE49-F238E27FC236}">
                <a16:creationId xmlns:a16="http://schemas.microsoft.com/office/drawing/2014/main" id="{721F3543-F168-4D52-87E1-9D90D8ACED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10" name="Footer Placeholder 4">
            <a:extLst>
              <a:ext uri="{FF2B5EF4-FFF2-40B4-BE49-F238E27FC236}">
                <a16:creationId xmlns:a16="http://schemas.microsoft.com/office/drawing/2014/main" id="{B129E0AB-52F2-451E-B32B-B45A8B7DCEC7}"/>
              </a:ext>
            </a:extLst>
          </p:cNvPr>
          <p:cNvSpPr>
            <a:spLocks noGrp="1"/>
          </p:cNvSpPr>
          <p:nvPr>
            <p:ph type="ftr" sz="quarter" idx="13"/>
          </p:nvPr>
        </p:nvSpPr>
        <p:spPr>
          <a:xfrm>
            <a:off x="3379809" y="6356350"/>
            <a:ext cx="608143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CA"/>
              <a:t>Let’s Talk About Suicide: Raising Awareness and Supporting Students</a:t>
            </a:r>
            <a:endParaRPr lang="en-US" dirty="0"/>
          </a:p>
        </p:txBody>
      </p:sp>
    </p:spTree>
    <p:extLst>
      <p:ext uri="{BB962C8B-B14F-4D97-AF65-F5344CB8AC3E}">
        <p14:creationId xmlns:p14="http://schemas.microsoft.com/office/powerpoint/2010/main" val="1600206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8398A-A424-4FA6-867D-EB74E5802A3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AC85B28-8EF3-4B93-BC3C-F0D931593F4F}"/>
              </a:ext>
            </a:extLst>
          </p:cNvPr>
          <p:cNvSpPr>
            <a:spLocks noGrp="1"/>
          </p:cNvSpPr>
          <p:nvPr>
            <p:ph type="dt" sz="half" idx="10"/>
          </p:nvPr>
        </p:nvSpPr>
        <p:spPr/>
        <p:txBody>
          <a:bodyPr/>
          <a:lstStyle/>
          <a:p>
            <a:endParaRPr lang="en-CA" dirty="0"/>
          </a:p>
        </p:txBody>
      </p:sp>
      <p:sp>
        <p:nvSpPr>
          <p:cNvPr id="5" name="Slide Number Placeholder 4">
            <a:extLst>
              <a:ext uri="{FF2B5EF4-FFF2-40B4-BE49-F238E27FC236}">
                <a16:creationId xmlns:a16="http://schemas.microsoft.com/office/drawing/2014/main" id="{90653B21-7952-44B3-91EC-402D4B2138FB}"/>
              </a:ext>
            </a:extLst>
          </p:cNvPr>
          <p:cNvSpPr>
            <a:spLocks noGrp="1"/>
          </p:cNvSpPr>
          <p:nvPr>
            <p:ph type="sldNum" sz="quarter" idx="12"/>
          </p:nvPr>
        </p:nvSpPr>
        <p:spPr/>
        <p:txBody>
          <a:bodyPr/>
          <a:lstStyle/>
          <a:p>
            <a:fld id="{67849C6C-2178-4CDB-9CDB-81C9CB399E3F}" type="slidenum">
              <a:rPr lang="en-CA" smtClean="0"/>
              <a:t>‹#›</a:t>
            </a:fld>
            <a:endParaRPr lang="en-CA" dirty="0"/>
          </a:p>
        </p:txBody>
      </p:sp>
      <p:sp>
        <p:nvSpPr>
          <p:cNvPr id="6" name="Footer Placeholder 4">
            <a:extLst>
              <a:ext uri="{FF2B5EF4-FFF2-40B4-BE49-F238E27FC236}">
                <a16:creationId xmlns:a16="http://schemas.microsoft.com/office/drawing/2014/main" id="{1FE7618F-2F9E-424D-B3A1-E17F3091A9A2}"/>
              </a:ext>
            </a:extLst>
          </p:cNvPr>
          <p:cNvSpPr>
            <a:spLocks noGrp="1"/>
          </p:cNvSpPr>
          <p:nvPr>
            <p:ph type="ftr" sz="quarter" idx="3"/>
          </p:nvPr>
        </p:nvSpPr>
        <p:spPr>
          <a:xfrm>
            <a:off x="3379809" y="6356350"/>
            <a:ext cx="608143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CA"/>
              <a:t>Let’s Talk About Suicide: Raising Awareness and Supporting Students</a:t>
            </a:r>
            <a:endParaRPr lang="en-US" dirty="0"/>
          </a:p>
        </p:txBody>
      </p:sp>
    </p:spTree>
    <p:extLst>
      <p:ext uri="{BB962C8B-B14F-4D97-AF65-F5344CB8AC3E}">
        <p14:creationId xmlns:p14="http://schemas.microsoft.com/office/powerpoint/2010/main" val="1118339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2BF7E-8FDB-4A7F-8CC8-3B74D36380B5}"/>
              </a:ext>
            </a:extLst>
          </p:cNvPr>
          <p:cNvSpPr>
            <a:spLocks noGrp="1"/>
          </p:cNvSpPr>
          <p:nvPr>
            <p:ph type="dt" sz="half" idx="10"/>
          </p:nvPr>
        </p:nvSpPr>
        <p:spPr/>
        <p:txBody>
          <a:bodyPr/>
          <a:lstStyle/>
          <a:p>
            <a:endParaRPr lang="en-CA" dirty="0"/>
          </a:p>
        </p:txBody>
      </p:sp>
      <p:sp>
        <p:nvSpPr>
          <p:cNvPr id="4" name="Slide Number Placeholder 3">
            <a:extLst>
              <a:ext uri="{FF2B5EF4-FFF2-40B4-BE49-F238E27FC236}">
                <a16:creationId xmlns:a16="http://schemas.microsoft.com/office/drawing/2014/main" id="{F4A27585-9FE8-45AE-9F59-F3A38044DAEC}"/>
              </a:ext>
            </a:extLst>
          </p:cNvPr>
          <p:cNvSpPr>
            <a:spLocks noGrp="1"/>
          </p:cNvSpPr>
          <p:nvPr>
            <p:ph type="sldNum" sz="quarter" idx="12"/>
          </p:nvPr>
        </p:nvSpPr>
        <p:spPr/>
        <p:txBody>
          <a:bodyPr/>
          <a:lstStyle/>
          <a:p>
            <a:fld id="{67849C6C-2178-4CDB-9CDB-81C9CB399E3F}" type="slidenum">
              <a:rPr lang="en-CA" smtClean="0"/>
              <a:t>‹#›</a:t>
            </a:fld>
            <a:endParaRPr lang="en-CA" dirty="0"/>
          </a:p>
        </p:txBody>
      </p:sp>
      <p:sp>
        <p:nvSpPr>
          <p:cNvPr id="5" name="Footer Placeholder 4">
            <a:extLst>
              <a:ext uri="{FF2B5EF4-FFF2-40B4-BE49-F238E27FC236}">
                <a16:creationId xmlns:a16="http://schemas.microsoft.com/office/drawing/2014/main" id="{49F99199-BFDD-4C15-A3AF-F3EA66177E00}"/>
              </a:ext>
            </a:extLst>
          </p:cNvPr>
          <p:cNvSpPr>
            <a:spLocks noGrp="1"/>
          </p:cNvSpPr>
          <p:nvPr>
            <p:ph type="ftr" sz="quarter" idx="3"/>
          </p:nvPr>
        </p:nvSpPr>
        <p:spPr>
          <a:xfrm>
            <a:off x="3379809" y="6356350"/>
            <a:ext cx="608143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CA"/>
              <a:t>Let’s Talk About Suicide: Raising Awareness and Supporting Students</a:t>
            </a:r>
            <a:endParaRPr lang="en-US" dirty="0"/>
          </a:p>
        </p:txBody>
      </p:sp>
    </p:spTree>
    <p:extLst>
      <p:ext uri="{BB962C8B-B14F-4D97-AF65-F5344CB8AC3E}">
        <p14:creationId xmlns:p14="http://schemas.microsoft.com/office/powerpoint/2010/main" val="3468742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C5663-8653-498E-936C-AC1DD5C8D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765E4C8-995D-4582-9566-B421EF5BB3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F0BD5EF-51D0-42FD-AA4E-668BA8CB8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46B95-AA89-44C9-8327-77DF028F78DD}"/>
              </a:ext>
            </a:extLst>
          </p:cNvPr>
          <p:cNvSpPr>
            <a:spLocks noGrp="1"/>
          </p:cNvSpPr>
          <p:nvPr>
            <p:ph type="dt" sz="half" idx="10"/>
          </p:nvPr>
        </p:nvSpPr>
        <p:spPr/>
        <p:txBody>
          <a:bodyPr/>
          <a:lstStyle/>
          <a:p>
            <a:endParaRPr lang="en-CA" dirty="0"/>
          </a:p>
        </p:txBody>
      </p:sp>
      <p:sp>
        <p:nvSpPr>
          <p:cNvPr id="7" name="Slide Number Placeholder 6">
            <a:extLst>
              <a:ext uri="{FF2B5EF4-FFF2-40B4-BE49-F238E27FC236}">
                <a16:creationId xmlns:a16="http://schemas.microsoft.com/office/drawing/2014/main" id="{A20B3EE0-E6B3-4C12-8433-9BE50E96411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8" name="Footer Placeholder 4">
            <a:extLst>
              <a:ext uri="{FF2B5EF4-FFF2-40B4-BE49-F238E27FC236}">
                <a16:creationId xmlns:a16="http://schemas.microsoft.com/office/drawing/2014/main" id="{6EE63E72-706D-430C-ACA8-3CAD9A45B694}"/>
              </a:ext>
            </a:extLst>
          </p:cNvPr>
          <p:cNvSpPr>
            <a:spLocks noGrp="1"/>
          </p:cNvSpPr>
          <p:nvPr>
            <p:ph type="ftr" sz="quarter" idx="3"/>
          </p:nvPr>
        </p:nvSpPr>
        <p:spPr>
          <a:xfrm>
            <a:off x="3379809" y="6356350"/>
            <a:ext cx="608143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CA"/>
              <a:t>Let’s Talk About Suicide: Raising Awareness and Supporting Students</a:t>
            </a:r>
            <a:endParaRPr lang="en-US" dirty="0"/>
          </a:p>
        </p:txBody>
      </p:sp>
    </p:spTree>
    <p:extLst>
      <p:ext uri="{BB962C8B-B14F-4D97-AF65-F5344CB8AC3E}">
        <p14:creationId xmlns:p14="http://schemas.microsoft.com/office/powerpoint/2010/main" val="1187728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E3F96-8AD1-40F1-A256-4E31CFA878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0CEEC09-7A5F-4D3E-B5C3-1788B82573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CD382C54-3239-4DD0-826D-5D2012DAE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F1D42D-F12E-4A21-B632-3F215B469E21}"/>
              </a:ext>
            </a:extLst>
          </p:cNvPr>
          <p:cNvSpPr>
            <a:spLocks noGrp="1"/>
          </p:cNvSpPr>
          <p:nvPr>
            <p:ph type="dt" sz="half" idx="10"/>
          </p:nvPr>
        </p:nvSpPr>
        <p:spPr/>
        <p:txBody>
          <a:bodyPr/>
          <a:lstStyle/>
          <a:p>
            <a:endParaRPr lang="en-CA" dirty="0"/>
          </a:p>
        </p:txBody>
      </p:sp>
      <p:sp>
        <p:nvSpPr>
          <p:cNvPr id="7" name="Slide Number Placeholder 6">
            <a:extLst>
              <a:ext uri="{FF2B5EF4-FFF2-40B4-BE49-F238E27FC236}">
                <a16:creationId xmlns:a16="http://schemas.microsoft.com/office/drawing/2014/main" id="{E53993BC-8D03-4E72-A879-4A610AD6BD8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8" name="Footer Placeholder 4">
            <a:extLst>
              <a:ext uri="{FF2B5EF4-FFF2-40B4-BE49-F238E27FC236}">
                <a16:creationId xmlns:a16="http://schemas.microsoft.com/office/drawing/2014/main" id="{1EED0CB1-5643-4E10-B9CE-4480EE0F7D80}"/>
              </a:ext>
            </a:extLst>
          </p:cNvPr>
          <p:cNvSpPr>
            <a:spLocks noGrp="1"/>
          </p:cNvSpPr>
          <p:nvPr>
            <p:ph type="ftr" sz="quarter" idx="3"/>
          </p:nvPr>
        </p:nvSpPr>
        <p:spPr>
          <a:xfrm>
            <a:off x="3379809" y="6356350"/>
            <a:ext cx="608143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CA"/>
              <a:t>Let’s Talk About Suicide: Raising Awareness and Supporting Students</a:t>
            </a:r>
            <a:endParaRPr lang="en-US" dirty="0"/>
          </a:p>
        </p:txBody>
      </p:sp>
    </p:spTree>
    <p:extLst>
      <p:ext uri="{BB962C8B-B14F-4D97-AF65-F5344CB8AC3E}">
        <p14:creationId xmlns:p14="http://schemas.microsoft.com/office/powerpoint/2010/main" val="111965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364B2-CA75-49FC-89EB-CB19F242EE84}"/>
              </a:ext>
            </a:extLst>
          </p:cNvPr>
          <p:cNvSpPr>
            <a:spLocks noGrp="1"/>
          </p:cNvSpPr>
          <p:nvPr>
            <p:ph type="title"/>
          </p:nvPr>
        </p:nvSpPr>
        <p:spPr>
          <a:xfrm>
            <a:off x="0" y="1"/>
            <a:ext cx="12192000" cy="1690688"/>
          </a:xfrm>
          <a:prstGeom prst="rect">
            <a:avLst/>
          </a:prstGeom>
          <a:solidFill>
            <a:srgbClr val="63AB59"/>
          </a:solidFill>
        </p:spPr>
        <p:txBody>
          <a:bodyPr vert="horz" lIns="91440" tIns="45720" rIns="91440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D8B98A7-E340-44BA-A0D1-1EBCB378946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1BE0684C-BC4A-4134-9918-74F7495275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CA" dirty="0"/>
          </a:p>
        </p:txBody>
      </p:sp>
      <p:sp>
        <p:nvSpPr>
          <p:cNvPr id="5" name="Footer Placeholder 4">
            <a:extLst>
              <a:ext uri="{FF2B5EF4-FFF2-40B4-BE49-F238E27FC236}">
                <a16:creationId xmlns:a16="http://schemas.microsoft.com/office/drawing/2014/main" id="{EB560D4A-D748-42FE-8E96-48C0E387AE95}"/>
              </a:ext>
            </a:extLst>
          </p:cNvPr>
          <p:cNvSpPr>
            <a:spLocks noGrp="1"/>
          </p:cNvSpPr>
          <p:nvPr>
            <p:ph type="ftr" sz="quarter" idx="3"/>
          </p:nvPr>
        </p:nvSpPr>
        <p:spPr>
          <a:xfrm>
            <a:off x="3379809" y="6356350"/>
            <a:ext cx="608143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CA"/>
              <a:t>Let’s Talk About Suicide: Raising Awareness and Supporting Students</a:t>
            </a:r>
            <a:endParaRPr lang="en-US" dirty="0"/>
          </a:p>
        </p:txBody>
      </p:sp>
      <p:sp>
        <p:nvSpPr>
          <p:cNvPr id="6" name="Slide Number Placeholder 5">
            <a:extLst>
              <a:ext uri="{FF2B5EF4-FFF2-40B4-BE49-F238E27FC236}">
                <a16:creationId xmlns:a16="http://schemas.microsoft.com/office/drawing/2014/main" id="{FB492DB8-9D9B-4192-B54C-4577054D7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0000000-1234-1234-1234-123412341234}" type="slidenum">
              <a:rPr lang="en-US" smtClean="0"/>
              <a:pPr/>
              <a:t>‹#›</a:t>
            </a:fld>
            <a:endParaRPr lang="en-US" dirty="0"/>
          </a:p>
        </p:txBody>
      </p:sp>
      <p:pic>
        <p:nvPicPr>
          <p:cNvPr id="9" name="Picture 8">
            <a:extLst>
              <a:ext uri="{FF2B5EF4-FFF2-40B4-BE49-F238E27FC236}">
                <a16:creationId xmlns:a16="http://schemas.microsoft.com/office/drawing/2014/main" id="{C37D1653-90E0-497C-9C0E-4F4E5B8C35F3}"/>
              </a:ext>
            </a:extLst>
          </p:cNvPr>
          <p:cNvPicPr>
            <a:picLocks noChangeAspect="1"/>
          </p:cNvPicPr>
          <p:nvPr userDrawn="1"/>
        </p:nvPicPr>
        <p:blipFill>
          <a:blip r:embed="rId13"/>
          <a:stretch>
            <a:fillRect/>
          </a:stretch>
        </p:blipFill>
        <p:spPr>
          <a:xfrm>
            <a:off x="838200" y="6356350"/>
            <a:ext cx="1003837" cy="365760"/>
          </a:xfrm>
          <a:prstGeom prst="rect">
            <a:avLst/>
          </a:prstGeom>
        </p:spPr>
      </p:pic>
      <p:cxnSp>
        <p:nvCxnSpPr>
          <p:cNvPr id="10" name="Straight Connector 9">
            <a:extLst>
              <a:ext uri="{FF2B5EF4-FFF2-40B4-BE49-F238E27FC236}">
                <a16:creationId xmlns:a16="http://schemas.microsoft.com/office/drawing/2014/main" id="{5871BF7A-A4DE-491A-9F92-2A697386CBBD}"/>
              </a:ext>
            </a:extLst>
          </p:cNvPr>
          <p:cNvCxnSpPr/>
          <p:nvPr userDrawn="1"/>
        </p:nvCxnSpPr>
        <p:spPr>
          <a:xfrm>
            <a:off x="838200" y="6253018"/>
            <a:ext cx="10515600" cy="0"/>
          </a:xfrm>
          <a:prstGeom prst="line">
            <a:avLst/>
          </a:prstGeom>
          <a:ln>
            <a:solidFill>
              <a:srgbClr val="63AB59"/>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5361256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dt="0"/>
  <p:txStyles>
    <p:titleStyle>
      <a:lvl1pPr marL="742950" indent="0"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hyperlink" Target="https://www.canada.ca/en/public-health/services/publications/healthy-living/suicide-canada-infographic.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commons.wikimedia.org/wiki/User:Lokal_Profil" TargetMode="External"/><Relationship Id="rId13" Type="http://schemas.openxmlformats.org/officeDocument/2006/relationships/hyperlink" Target="https://commons.wikimedia.org/wiki/File:Writing_Tools_-_paper_pen_laptop.jpg" TargetMode="External"/><Relationship Id="rId18" Type="http://schemas.openxmlformats.org/officeDocument/2006/relationships/hyperlink" Target="applewebdata://8E87AD5A-908A-43FC-8B48-30691F306D4F/%20Matthew%20Walton" TargetMode="External"/><Relationship Id="rId3" Type="http://schemas.openxmlformats.org/officeDocument/2006/relationships/hyperlink" Target="https://commons.wikimedia.org/wiki/File:Lake_in_Dome_Creek.jpg" TargetMode="External"/><Relationship Id="rId7" Type="http://schemas.openxmlformats.org/officeDocument/2006/relationships/hyperlink" Target="https://commons.wikimedia.org/wiki/File:Trees_and_sunshine.JPG" TargetMode="External"/><Relationship Id="rId12" Type="http://schemas.openxmlformats.org/officeDocument/2006/relationships/hyperlink" Target="https://thenounproject.com/term/person/1924778/" TargetMode="External"/><Relationship Id="rId17" Type="http://schemas.openxmlformats.org/officeDocument/2006/relationships/hyperlink" Target="https://commons.wikimedia.org/wiki/File:Translation_-_Intercultur.svg" TargetMode="External"/><Relationship Id="rId2" Type="http://schemas.openxmlformats.org/officeDocument/2006/relationships/hyperlink" Target="https://www.pexels.com/photo/two-brown-trees-1632790/" TargetMode="External"/><Relationship Id="rId16" Type="http://schemas.openxmlformats.org/officeDocument/2006/relationships/hyperlink" Target="https://commons.wikimedia.org/wiki/" TargetMode="External"/><Relationship Id="rId20" Type="http://schemas.openxmlformats.org/officeDocument/2006/relationships/hyperlink" Target="https://commons.wikimedia.org/wiki/File:Diversity_speech_bubble_icons.svg" TargetMode="External"/><Relationship Id="rId1" Type="http://schemas.openxmlformats.org/officeDocument/2006/relationships/slideLayout" Target="../slideLayouts/slideLayout2.xml"/><Relationship Id="rId6" Type="http://schemas.openxmlformats.org/officeDocument/2006/relationships/hyperlink" Target="https://thenounproject.com/search/?q=2283668&amp;i=2283668" TargetMode="External"/><Relationship Id="rId11" Type="http://schemas.openxmlformats.org/officeDocument/2006/relationships/hyperlink" Target="applewebdata://8E87AD5A-908A-43FC-8B48-30691F306D4F/asianson.design" TargetMode="External"/><Relationship Id="rId5" Type="http://schemas.openxmlformats.org/officeDocument/2006/relationships/hyperlink" Target="https://thenounproject.com/alvarobueno" TargetMode="External"/><Relationship Id="rId15" Type="http://schemas.openxmlformats.org/officeDocument/2006/relationships/hyperlink" Target="https://commons.wikimedia.org/wiki/File:Iceberg_in_the_Arctic_with_its_underside_exposed.jpg" TargetMode="External"/><Relationship Id="rId10" Type="http://schemas.openxmlformats.org/officeDocument/2006/relationships/hyperlink" Target="https://commons.wikimedia.org/wiki/File:Canada_labelled_map.svg" TargetMode="External"/><Relationship Id="rId19" Type="http://schemas.openxmlformats.org/officeDocument/2006/relationships/hyperlink" Target="https://commons.wikimedia.org/wiki/File:Hope_(30354321).jpeg" TargetMode="External"/><Relationship Id="rId4" Type="http://schemas.openxmlformats.org/officeDocument/2006/relationships/hyperlink" Target="https://commons.m.wikimedia.org/wiki/File:Flowers_and_the_beach.jpg" TargetMode="External"/><Relationship Id="rId9" Type="http://schemas.openxmlformats.org/officeDocument/2006/relationships/hyperlink" Target="https://commons.wikimedia.org/wiki/File:BlankMap-USA-states-Canada-provinces.svg" TargetMode="External"/><Relationship Id="rId14" Type="http://schemas.openxmlformats.org/officeDocument/2006/relationships/hyperlink" Target="https://commons.wikimedia.org/wiki/User:AWeit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3" name="Picture 2">
            <a:extLst>
              <a:ext uri="{FF2B5EF4-FFF2-40B4-BE49-F238E27FC236}">
                <a16:creationId xmlns:a16="http://schemas.microsoft.com/office/drawing/2014/main" id="{3FFD1936-859A-8546-85DB-086A2EA42572}"/>
              </a:ext>
            </a:extLst>
          </p:cNvPr>
          <p:cNvPicPr>
            <a:picLocks noChangeAspect="1"/>
          </p:cNvPicPr>
          <p:nvPr/>
        </p:nvPicPr>
        <p:blipFill>
          <a:blip r:embed="rId3"/>
          <a:stretch>
            <a:fillRect/>
          </a:stretch>
        </p:blipFill>
        <p:spPr>
          <a:xfrm>
            <a:off x="-10021" y="-1"/>
            <a:ext cx="12192000" cy="8116082"/>
          </a:xfrm>
          <a:prstGeom prst="rect">
            <a:avLst/>
          </a:prstGeom>
        </p:spPr>
      </p:pic>
      <p:sp>
        <p:nvSpPr>
          <p:cNvPr id="20" name="Rectangle 19">
            <a:extLst>
              <a:ext uri="{FF2B5EF4-FFF2-40B4-BE49-F238E27FC236}">
                <a16:creationId xmlns:a16="http://schemas.microsoft.com/office/drawing/2014/main" id="{C25D1AA0-CE92-4FB8-A45E-294493C99B1B}"/>
              </a:ext>
            </a:extLst>
          </p:cNvPr>
          <p:cNvSpPr/>
          <p:nvPr/>
        </p:nvSpPr>
        <p:spPr>
          <a:xfrm>
            <a:off x="-10021" y="0"/>
            <a:ext cx="5064334" cy="7835215"/>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7" name="Google Shape;87;p1"/>
          <p:cNvSpPr txBox="1">
            <a:spLocks noGrp="1"/>
          </p:cNvSpPr>
          <p:nvPr>
            <p:ph type="ctrTitle"/>
          </p:nvPr>
        </p:nvSpPr>
        <p:spPr>
          <a:xfrm>
            <a:off x="-10019" y="1114479"/>
            <a:ext cx="5071730" cy="263725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6000"/>
              <a:buFont typeface="Calibri"/>
              <a:buNone/>
            </a:pPr>
            <a:r>
              <a:rPr lang="en-US" sz="6600" dirty="0">
                <a:solidFill>
                  <a:srgbClr val="662D91"/>
                </a:solidFill>
              </a:rPr>
              <a:t>Let’s</a:t>
            </a:r>
            <a:br>
              <a:rPr lang="en-US" sz="6600" dirty="0">
                <a:solidFill>
                  <a:srgbClr val="662D91"/>
                </a:solidFill>
              </a:rPr>
            </a:br>
            <a:r>
              <a:rPr lang="en-US" sz="6600" dirty="0">
                <a:solidFill>
                  <a:srgbClr val="662D91"/>
                </a:solidFill>
              </a:rPr>
              <a:t>Talk About Suicide</a:t>
            </a:r>
          </a:p>
        </p:txBody>
      </p:sp>
      <p:sp>
        <p:nvSpPr>
          <p:cNvPr id="88" name="Google Shape;88;p1"/>
          <p:cNvSpPr txBox="1">
            <a:spLocks noGrp="1"/>
          </p:cNvSpPr>
          <p:nvPr>
            <p:ph type="subTitle" idx="1"/>
          </p:nvPr>
        </p:nvSpPr>
        <p:spPr>
          <a:xfrm>
            <a:off x="-10019" y="3579762"/>
            <a:ext cx="5071730" cy="1848577"/>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Clr>
                <a:schemeClr val="dk1"/>
              </a:buClr>
              <a:buSzPts val="2400"/>
              <a:buNone/>
            </a:pPr>
            <a:br>
              <a:rPr lang="en-US" sz="1800" i="1" dirty="0">
                <a:solidFill>
                  <a:srgbClr val="662D91"/>
                </a:solidFill>
              </a:rPr>
            </a:br>
            <a:r>
              <a:rPr lang="en-US" sz="3200" i="1" dirty="0">
                <a:solidFill>
                  <a:srgbClr val="662D91"/>
                </a:solidFill>
              </a:rPr>
              <a:t>Raising Awareness </a:t>
            </a:r>
          </a:p>
          <a:p>
            <a:pPr marL="0" lvl="0" indent="0" algn="ctr" rtl="0">
              <a:lnSpc>
                <a:spcPct val="110000"/>
              </a:lnSpc>
              <a:spcBef>
                <a:spcPts val="0"/>
              </a:spcBef>
              <a:spcAft>
                <a:spcPts val="0"/>
              </a:spcAft>
              <a:buClr>
                <a:schemeClr val="dk1"/>
              </a:buClr>
              <a:buSzPts val="2400"/>
              <a:buNone/>
            </a:pPr>
            <a:r>
              <a:rPr lang="en-US" sz="3200" i="1" dirty="0">
                <a:solidFill>
                  <a:srgbClr val="662D91"/>
                </a:solidFill>
              </a:rPr>
              <a:t>and Supporting Students</a:t>
            </a:r>
          </a:p>
        </p:txBody>
      </p:sp>
      <p:cxnSp>
        <p:nvCxnSpPr>
          <p:cNvPr id="27" name="Straight Connector 26">
            <a:extLst>
              <a:ext uri="{FF2B5EF4-FFF2-40B4-BE49-F238E27FC236}">
                <a16:creationId xmlns:a16="http://schemas.microsoft.com/office/drawing/2014/main" id="{74ADCD72-1FD9-4948-A585-F2EEE53D90F5}"/>
              </a:ext>
            </a:extLst>
          </p:cNvPr>
          <p:cNvCxnSpPr>
            <a:cxnSpLocks/>
          </p:cNvCxnSpPr>
          <p:nvPr/>
        </p:nvCxnSpPr>
        <p:spPr>
          <a:xfrm>
            <a:off x="10021" y="5855329"/>
            <a:ext cx="5051690" cy="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8A73BD03-2683-45DC-B375-1C36971AE105}"/>
              </a:ext>
            </a:extLst>
          </p:cNvPr>
          <p:cNvPicPr>
            <a:picLocks noChangeAspect="1"/>
          </p:cNvPicPr>
          <p:nvPr/>
        </p:nvPicPr>
        <p:blipFill>
          <a:blip r:embed="rId4"/>
          <a:srcRect/>
          <a:stretch/>
        </p:blipFill>
        <p:spPr>
          <a:xfrm>
            <a:off x="1957755" y="6209570"/>
            <a:ext cx="1324817" cy="511905"/>
          </a:xfrm>
          <a:prstGeom prst="rect">
            <a:avLst/>
          </a:prstGeom>
        </p:spPr>
      </p:pic>
      <p:pic>
        <p:nvPicPr>
          <p:cNvPr id="29" name="Picture 28">
            <a:extLst>
              <a:ext uri="{FF2B5EF4-FFF2-40B4-BE49-F238E27FC236}">
                <a16:creationId xmlns:a16="http://schemas.microsoft.com/office/drawing/2014/main" id="{4B033339-8DFF-41E8-9CBE-1E0453C6A486}"/>
              </a:ext>
            </a:extLst>
          </p:cNvPr>
          <p:cNvPicPr>
            <a:picLocks noChangeAspect="1"/>
          </p:cNvPicPr>
          <p:nvPr/>
        </p:nvPicPr>
        <p:blipFill>
          <a:blip r:embed="rId5"/>
          <a:stretch>
            <a:fillRect/>
          </a:stretch>
        </p:blipFill>
        <p:spPr>
          <a:xfrm>
            <a:off x="3511902" y="6267406"/>
            <a:ext cx="1421296" cy="511907"/>
          </a:xfrm>
          <a:prstGeom prst="rect">
            <a:avLst/>
          </a:prstGeom>
        </p:spPr>
      </p:pic>
      <p:pic>
        <p:nvPicPr>
          <p:cNvPr id="32" name="Picture 31">
            <a:extLst>
              <a:ext uri="{FF2B5EF4-FFF2-40B4-BE49-F238E27FC236}">
                <a16:creationId xmlns:a16="http://schemas.microsoft.com/office/drawing/2014/main" id="{44D5705E-3189-4231-96EA-E28331B9C2F7}"/>
              </a:ext>
            </a:extLst>
          </p:cNvPr>
          <p:cNvPicPr>
            <a:picLocks noChangeAspect="1"/>
          </p:cNvPicPr>
          <p:nvPr/>
        </p:nvPicPr>
        <p:blipFill>
          <a:blip r:embed="rId6"/>
          <a:stretch>
            <a:fillRect/>
          </a:stretch>
        </p:blipFill>
        <p:spPr>
          <a:xfrm>
            <a:off x="10021" y="5990754"/>
            <a:ext cx="1932378" cy="760069"/>
          </a:xfrm>
          <a:prstGeom prst="rect">
            <a:avLst/>
          </a:prstGeom>
        </p:spPr>
      </p:pic>
      <p:sp>
        <p:nvSpPr>
          <p:cNvPr id="6" name="Slide Number Placeholder 5">
            <a:extLst>
              <a:ext uri="{FF2B5EF4-FFF2-40B4-BE49-F238E27FC236}">
                <a16:creationId xmlns:a16="http://schemas.microsoft.com/office/drawing/2014/main" id="{03C9DE05-8FBD-8948-B3F8-4C3ED42B07D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a:t>
            </a:fld>
            <a:endParaRPr lang="en-US" dirty="0"/>
          </a:p>
        </p:txBody>
      </p:sp>
    </p:spTree>
    <p:extLst>
      <p:ext uri="{BB962C8B-B14F-4D97-AF65-F5344CB8AC3E}">
        <p14:creationId xmlns:p14="http://schemas.microsoft.com/office/powerpoint/2010/main" val="136416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3" name="Title 12">
            <a:extLst>
              <a:ext uri="{FF2B5EF4-FFF2-40B4-BE49-F238E27FC236}">
                <a16:creationId xmlns:a16="http://schemas.microsoft.com/office/drawing/2014/main" id="{ECAE03D7-8786-4DB2-B6A7-E0CFA6E32829}"/>
              </a:ext>
            </a:extLst>
          </p:cNvPr>
          <p:cNvSpPr>
            <a:spLocks noGrp="1"/>
          </p:cNvSpPr>
          <p:nvPr>
            <p:ph type="title"/>
          </p:nvPr>
        </p:nvSpPr>
        <p:spPr>
          <a:xfrm>
            <a:off x="0" y="1"/>
            <a:ext cx="12192000" cy="1690688"/>
          </a:xfrm>
        </p:spPr>
        <p:txBody>
          <a:bodyPr/>
          <a:lstStyle/>
          <a:p>
            <a:r>
              <a:rPr lang="en-US" dirty="0"/>
              <a:t>Is Suicide Common?</a:t>
            </a:r>
            <a:endParaRPr lang="en-CA" dirty="0"/>
          </a:p>
        </p:txBody>
      </p:sp>
      <p:sp>
        <p:nvSpPr>
          <p:cNvPr id="141" name="Google Shape;141;p7"/>
          <p:cNvSpPr txBox="1">
            <a:spLocks noGrp="1"/>
          </p:cNvSpPr>
          <p:nvPr>
            <p:ph idx="1"/>
          </p:nvPr>
        </p:nvSpPr>
        <p:spPr>
          <a:xfrm>
            <a:off x="838200" y="1825625"/>
            <a:ext cx="10515600" cy="4351338"/>
          </a:xfrm>
          <a:noFill/>
          <a:ln>
            <a:noFill/>
          </a:ln>
        </p:spPr>
        <p:txBody>
          <a:bodyPr spcFirstLastPara="1" wrap="square" lIns="91425" tIns="45700" rIns="91425" bIns="45700" anchor="b" anchorCtr="0">
            <a:normAutofit/>
          </a:bodyPr>
          <a:lstStyle/>
          <a:p>
            <a:pPr marL="0" indent="0">
              <a:buNone/>
            </a:pPr>
            <a:br>
              <a:rPr lang="en-CA" sz="1400" dirty="0"/>
            </a:br>
            <a:r>
              <a:rPr lang="en-CA" sz="1400" dirty="0"/>
              <a:t>Source: https://</a:t>
            </a:r>
            <a:r>
              <a:rPr lang="en-CA" sz="1400" dirty="0" err="1"/>
              <a:t>www.canada.ca</a:t>
            </a:r>
            <a:r>
              <a:rPr lang="en-CA" sz="1400" dirty="0"/>
              <a:t>/</a:t>
            </a:r>
            <a:r>
              <a:rPr lang="en-CA" sz="1400" dirty="0" err="1"/>
              <a:t>en</a:t>
            </a:r>
            <a:r>
              <a:rPr lang="en-CA" sz="1400" dirty="0"/>
              <a:t>/public-health/services/publications/healthy-living/suicide-</a:t>
            </a:r>
            <a:r>
              <a:rPr lang="en-CA" sz="1400" dirty="0" err="1"/>
              <a:t>canada</a:t>
            </a:r>
            <a:r>
              <a:rPr lang="en-CA" sz="1400" dirty="0"/>
              <a:t>-</a:t>
            </a:r>
            <a:r>
              <a:rPr lang="en-CA" sz="1400" dirty="0" err="1"/>
              <a:t>infographic.html</a:t>
            </a:r>
            <a:endParaRPr lang="en-CA" sz="1400" dirty="0"/>
          </a:p>
        </p:txBody>
      </p:sp>
      <p:sp>
        <p:nvSpPr>
          <p:cNvPr id="3" name="Slide Number Placeholder 2">
            <a:extLst>
              <a:ext uri="{FF2B5EF4-FFF2-40B4-BE49-F238E27FC236}">
                <a16:creationId xmlns:a16="http://schemas.microsoft.com/office/drawing/2014/main" id="{7EB6882A-25AD-48CD-B076-D2D9A0A4B60F}"/>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10</a:t>
            </a:fld>
            <a:endParaRPr lang="en-US" dirty="0"/>
          </a:p>
        </p:txBody>
      </p:sp>
      <p:sp>
        <p:nvSpPr>
          <p:cNvPr id="21" name="Google Shape;141;p7">
            <a:extLst>
              <a:ext uri="{FF2B5EF4-FFF2-40B4-BE49-F238E27FC236}">
                <a16:creationId xmlns:a16="http://schemas.microsoft.com/office/drawing/2014/main" id="{9AF2FD65-773F-45B9-8466-8B940C73617C}"/>
              </a:ext>
            </a:extLst>
          </p:cNvPr>
          <p:cNvSpPr txBox="1">
            <a:spLocks/>
          </p:cNvSpPr>
          <p:nvPr/>
        </p:nvSpPr>
        <p:spPr>
          <a:xfrm>
            <a:off x="838200" y="1825625"/>
            <a:ext cx="10515600" cy="3646261"/>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3000" dirty="0"/>
          </a:p>
          <a:p>
            <a:pPr marL="0" indent="0">
              <a:buFont typeface="Arial" panose="020B0604020202020204" pitchFamily="34" charset="0"/>
              <a:buNone/>
            </a:pPr>
            <a:r>
              <a:rPr lang="en-US" sz="3000" dirty="0"/>
              <a:t>An average of 10 people </a:t>
            </a:r>
          </a:p>
          <a:p>
            <a:pPr marL="0" indent="0">
              <a:buFont typeface="Arial" panose="020B0604020202020204" pitchFamily="34" charset="0"/>
              <a:buNone/>
            </a:pPr>
            <a:r>
              <a:rPr lang="en-US" sz="3000" dirty="0"/>
              <a:t>die by suicide each day </a:t>
            </a:r>
          </a:p>
          <a:p>
            <a:pPr marL="0" indent="0">
              <a:buFont typeface="Arial" panose="020B0604020202020204" pitchFamily="34" charset="0"/>
              <a:buNone/>
            </a:pPr>
            <a:r>
              <a:rPr lang="en-US" sz="3000" dirty="0"/>
              <a:t>in Canada.</a:t>
            </a:r>
          </a:p>
          <a:p>
            <a:endParaRPr lang="en-US" sz="3000" dirty="0"/>
          </a:p>
        </p:txBody>
      </p:sp>
      <p:sp>
        <p:nvSpPr>
          <p:cNvPr id="7" name="Footer Placeholder 1">
            <a:extLst>
              <a:ext uri="{FF2B5EF4-FFF2-40B4-BE49-F238E27FC236}">
                <a16:creationId xmlns:a16="http://schemas.microsoft.com/office/drawing/2014/main" id="{9EBAF611-BA92-4B8D-9E41-BE4304024945}"/>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pic>
        <p:nvPicPr>
          <p:cNvPr id="5" name="Picture 4">
            <a:extLst>
              <a:ext uri="{FF2B5EF4-FFF2-40B4-BE49-F238E27FC236}">
                <a16:creationId xmlns:a16="http://schemas.microsoft.com/office/drawing/2014/main" id="{9F5E89DB-901D-4326-8BC9-36D1F326DF5B}"/>
              </a:ext>
            </a:extLst>
          </p:cNvPr>
          <p:cNvPicPr>
            <a:picLocks noChangeAspect="1"/>
          </p:cNvPicPr>
          <p:nvPr/>
        </p:nvPicPr>
        <p:blipFill>
          <a:blip r:embed="rId3"/>
          <a:stretch>
            <a:fillRect/>
          </a:stretch>
        </p:blipFill>
        <p:spPr>
          <a:xfrm>
            <a:off x="7290594" y="1765639"/>
            <a:ext cx="4123161" cy="399592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1" name="Google Shape;141;p7">
            <a:extLst>
              <a:ext uri="{FF2B5EF4-FFF2-40B4-BE49-F238E27FC236}">
                <a16:creationId xmlns:a16="http://schemas.microsoft.com/office/drawing/2014/main" id="{3948526E-440D-487E-87A3-337C8B7D9894}"/>
              </a:ext>
            </a:extLst>
          </p:cNvPr>
          <p:cNvSpPr txBox="1">
            <a:spLocks/>
          </p:cNvSpPr>
          <p:nvPr/>
        </p:nvSpPr>
        <p:spPr>
          <a:xfrm>
            <a:off x="838200" y="1840373"/>
            <a:ext cx="10515600" cy="3646261"/>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dirty="0"/>
              <a:t>For every 1 suicide death,</a:t>
            </a:r>
          </a:p>
          <a:p>
            <a:pPr marL="0" indent="0">
              <a:buFont typeface="Arial" panose="020B0604020202020204" pitchFamily="34" charset="0"/>
              <a:buNone/>
            </a:pPr>
            <a:r>
              <a:rPr lang="en-US" sz="3000" dirty="0"/>
              <a:t>there are:</a:t>
            </a:r>
          </a:p>
        </p:txBody>
      </p:sp>
      <p:sp>
        <p:nvSpPr>
          <p:cNvPr id="141" name="Google Shape;141;p7"/>
          <p:cNvSpPr txBox="1">
            <a:spLocks noGrp="1"/>
          </p:cNvSpPr>
          <p:nvPr>
            <p:ph idx="1"/>
          </p:nvPr>
        </p:nvSpPr>
        <p:spPr>
          <a:xfrm>
            <a:off x="838200" y="1825625"/>
            <a:ext cx="3636264" cy="4351338"/>
          </a:xfrm>
          <a:noFill/>
          <a:ln>
            <a:noFill/>
          </a:ln>
        </p:spPr>
        <p:txBody>
          <a:bodyPr spcFirstLastPara="1" wrap="square" lIns="91425" tIns="45700" rIns="91425" bIns="45700" anchor="b" anchorCtr="0">
            <a:normAutofit/>
          </a:bodyPr>
          <a:lstStyle/>
          <a:p>
            <a:pPr marL="0" indent="0">
              <a:buNone/>
            </a:pPr>
            <a:br>
              <a:rPr lang="en-CA" sz="1400" dirty="0"/>
            </a:br>
            <a:r>
              <a:rPr lang="en-CA" sz="1400" dirty="0"/>
              <a:t>Source: https://</a:t>
            </a:r>
            <a:r>
              <a:rPr lang="en-CA" sz="1400" dirty="0" err="1"/>
              <a:t>www.canada.ca</a:t>
            </a:r>
            <a:r>
              <a:rPr lang="en-CA" sz="1400" dirty="0"/>
              <a:t>/</a:t>
            </a:r>
            <a:r>
              <a:rPr lang="en-CA" sz="1400" dirty="0" err="1"/>
              <a:t>en</a:t>
            </a:r>
            <a:r>
              <a:rPr lang="en-CA" sz="1400" dirty="0"/>
              <a:t>/public-health/services/publications/healthy-living/suicide-</a:t>
            </a:r>
            <a:r>
              <a:rPr lang="en-CA" sz="1400" dirty="0" err="1"/>
              <a:t>canada</a:t>
            </a:r>
            <a:r>
              <a:rPr lang="en-CA" sz="1400" dirty="0"/>
              <a:t>-</a:t>
            </a:r>
            <a:r>
              <a:rPr lang="en-CA" sz="1400" dirty="0" err="1"/>
              <a:t>infographic.html</a:t>
            </a:r>
            <a:endParaRPr lang="en-CA" sz="1400" dirty="0"/>
          </a:p>
        </p:txBody>
      </p:sp>
      <p:sp>
        <p:nvSpPr>
          <p:cNvPr id="3" name="Slide Number Placeholder 2">
            <a:extLst>
              <a:ext uri="{FF2B5EF4-FFF2-40B4-BE49-F238E27FC236}">
                <a16:creationId xmlns:a16="http://schemas.microsoft.com/office/drawing/2014/main" id="{7EB6882A-25AD-48CD-B076-D2D9A0A4B60F}"/>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11</a:t>
            </a:fld>
            <a:endParaRPr lang="en-US" dirty="0"/>
          </a:p>
        </p:txBody>
      </p:sp>
      <p:sp>
        <p:nvSpPr>
          <p:cNvPr id="7" name="Footer Placeholder 1">
            <a:extLst>
              <a:ext uri="{FF2B5EF4-FFF2-40B4-BE49-F238E27FC236}">
                <a16:creationId xmlns:a16="http://schemas.microsoft.com/office/drawing/2014/main" id="{9EBAF611-BA92-4B8D-9E41-BE4304024945}"/>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
        <p:nvSpPr>
          <p:cNvPr id="13" name="Title 12">
            <a:extLst>
              <a:ext uri="{FF2B5EF4-FFF2-40B4-BE49-F238E27FC236}">
                <a16:creationId xmlns:a16="http://schemas.microsoft.com/office/drawing/2014/main" id="{ECAE03D7-8786-4DB2-B6A7-E0CFA6E32829}"/>
              </a:ext>
            </a:extLst>
          </p:cNvPr>
          <p:cNvSpPr>
            <a:spLocks noGrp="1"/>
          </p:cNvSpPr>
          <p:nvPr>
            <p:ph type="title"/>
          </p:nvPr>
        </p:nvSpPr>
        <p:spPr>
          <a:xfrm>
            <a:off x="0" y="1"/>
            <a:ext cx="12192000" cy="1690688"/>
          </a:xfrm>
        </p:spPr>
        <p:txBody>
          <a:bodyPr/>
          <a:lstStyle/>
          <a:p>
            <a:r>
              <a:rPr lang="en-US" dirty="0"/>
              <a:t>Is Suicide Common?</a:t>
            </a:r>
            <a:endParaRPr lang="en-CA" dirty="0"/>
          </a:p>
        </p:txBody>
      </p:sp>
      <p:pic>
        <p:nvPicPr>
          <p:cNvPr id="5" name="Picture 4">
            <a:extLst>
              <a:ext uri="{FF2B5EF4-FFF2-40B4-BE49-F238E27FC236}">
                <a16:creationId xmlns:a16="http://schemas.microsoft.com/office/drawing/2014/main" id="{2165AA5C-65EC-4343-96FA-9AD81EF7A4BA}"/>
              </a:ext>
            </a:extLst>
          </p:cNvPr>
          <p:cNvPicPr>
            <a:picLocks noChangeAspect="1"/>
          </p:cNvPicPr>
          <p:nvPr/>
        </p:nvPicPr>
        <p:blipFill>
          <a:blip r:embed="rId3"/>
          <a:srcRect/>
          <a:stretch/>
        </p:blipFill>
        <p:spPr>
          <a:xfrm>
            <a:off x="2892933" y="1825626"/>
            <a:ext cx="8410637" cy="4306950"/>
          </a:xfrm>
          <a:prstGeom prst="rect">
            <a:avLst/>
          </a:prstGeom>
        </p:spPr>
      </p:pic>
    </p:spTree>
    <p:extLst>
      <p:ext uri="{BB962C8B-B14F-4D97-AF65-F5344CB8AC3E}">
        <p14:creationId xmlns:p14="http://schemas.microsoft.com/office/powerpoint/2010/main" val="774255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 name="Title 12">
            <a:extLst>
              <a:ext uri="{FF2B5EF4-FFF2-40B4-BE49-F238E27FC236}">
                <a16:creationId xmlns:a16="http://schemas.microsoft.com/office/drawing/2014/main" id="{6EB619B3-5B86-4C8A-8303-D6A0E43EBB61}"/>
              </a:ext>
            </a:extLst>
          </p:cNvPr>
          <p:cNvSpPr>
            <a:spLocks noGrp="1"/>
          </p:cNvSpPr>
          <p:nvPr>
            <p:ph type="title"/>
          </p:nvPr>
        </p:nvSpPr>
        <p:spPr>
          <a:xfrm>
            <a:off x="0" y="1"/>
            <a:ext cx="12192000" cy="1690688"/>
          </a:xfrm>
        </p:spPr>
        <p:txBody>
          <a:bodyPr/>
          <a:lstStyle/>
          <a:p>
            <a:r>
              <a:rPr lang="en-US" dirty="0"/>
              <a:t>Post-Secondary Students</a:t>
            </a:r>
            <a:endParaRPr lang="en-CA" dirty="0"/>
          </a:p>
        </p:txBody>
      </p:sp>
      <p:sp>
        <p:nvSpPr>
          <p:cNvPr id="134" name="Google Shape;134;p6"/>
          <p:cNvSpPr txBox="1">
            <a:spLocks noGrp="1"/>
          </p:cNvSpPr>
          <p:nvPr>
            <p:ph idx="1"/>
          </p:nvPr>
        </p:nvSpPr>
        <p:spPr>
          <a:xfrm>
            <a:off x="838200" y="1825625"/>
            <a:ext cx="10515600" cy="4351338"/>
          </a:xfrm>
          <a:noFill/>
          <a:ln>
            <a:noFill/>
          </a:ln>
        </p:spPr>
        <p:txBody>
          <a:bodyPr spcFirstLastPara="1" wrap="square" lIns="91425" tIns="45700" rIns="91425" bIns="45700" anchor="b" anchorCtr="0">
            <a:noAutofit/>
          </a:bodyPr>
          <a:lstStyle/>
          <a:p>
            <a:pPr marL="0" lvl="0" indent="0">
              <a:buNone/>
            </a:pPr>
            <a:r>
              <a:rPr lang="en-US" sz="1400" dirty="0"/>
              <a:t>Source: American College Health Association. American College Health Association-National College Health Assessment II: Canadian Reference Group Data Report Spring 2019. Silver Spring, MD: American College Health Association; 2019. https://www.acha.org/documents/ncha/NCHA-II_SPRING_2019_CANADIAN_REFERENCE_GROUP_DATA_REPORT.pdf </a:t>
            </a:r>
          </a:p>
        </p:txBody>
      </p:sp>
      <p:sp>
        <p:nvSpPr>
          <p:cNvPr id="3" name="Slide Number Placeholder 2">
            <a:extLst>
              <a:ext uri="{FF2B5EF4-FFF2-40B4-BE49-F238E27FC236}">
                <a16:creationId xmlns:a16="http://schemas.microsoft.com/office/drawing/2014/main" id="{8B37131E-8298-4AA7-8347-39631A3BBEE5}"/>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12</a:t>
            </a:fld>
            <a:endParaRPr lang="en-US" dirty="0"/>
          </a:p>
        </p:txBody>
      </p:sp>
      <p:sp>
        <p:nvSpPr>
          <p:cNvPr id="28" name="Google Shape;134;p6">
            <a:extLst>
              <a:ext uri="{FF2B5EF4-FFF2-40B4-BE49-F238E27FC236}">
                <a16:creationId xmlns:a16="http://schemas.microsoft.com/office/drawing/2014/main" id="{B5F32092-8827-4878-ABF5-D918102251C4}"/>
              </a:ext>
            </a:extLst>
          </p:cNvPr>
          <p:cNvSpPr txBox="1">
            <a:spLocks/>
          </p:cNvSpPr>
          <p:nvPr/>
        </p:nvSpPr>
        <p:spPr>
          <a:xfrm>
            <a:off x="838200" y="1825625"/>
            <a:ext cx="10515600" cy="3007632"/>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In 2019, a survey of Canadian post-secondary students found:</a:t>
            </a:r>
          </a:p>
          <a:p>
            <a:pPr lvl="1"/>
            <a:r>
              <a:rPr lang="en-US" dirty="0"/>
              <a:t>10.1% had seriously considered suicide within the previous 12 months</a:t>
            </a:r>
          </a:p>
          <a:p>
            <a:pPr lvl="1"/>
            <a:r>
              <a:rPr lang="en-US" dirty="0"/>
              <a:t>1.9% had attempted suicide within the previous 12 months</a:t>
            </a:r>
          </a:p>
          <a:p>
            <a:pPr lvl="1"/>
            <a:r>
              <a:rPr lang="en-US" dirty="0"/>
              <a:t>6.0% intentionally cut, burned, bruised, or otherwise injured self within the previous 12 months</a:t>
            </a:r>
          </a:p>
          <a:p>
            <a:pPr lvl="1"/>
            <a:endParaRPr lang="en-US" dirty="0"/>
          </a:p>
        </p:txBody>
      </p:sp>
      <p:sp>
        <p:nvSpPr>
          <p:cNvPr id="7" name="Footer Placeholder 1">
            <a:extLst>
              <a:ext uri="{FF2B5EF4-FFF2-40B4-BE49-F238E27FC236}">
                <a16:creationId xmlns:a16="http://schemas.microsoft.com/office/drawing/2014/main" id="{543E8B8F-B446-467E-8F26-2B930F427FF8}"/>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3" name="Title 12">
            <a:extLst>
              <a:ext uri="{FF2B5EF4-FFF2-40B4-BE49-F238E27FC236}">
                <a16:creationId xmlns:a16="http://schemas.microsoft.com/office/drawing/2014/main" id="{9706DD51-AD3D-4A7F-A737-6A7848FE2C5F}"/>
              </a:ext>
            </a:extLst>
          </p:cNvPr>
          <p:cNvSpPr>
            <a:spLocks noGrp="1"/>
          </p:cNvSpPr>
          <p:nvPr>
            <p:ph type="title"/>
          </p:nvPr>
        </p:nvSpPr>
        <p:spPr>
          <a:xfrm>
            <a:off x="0" y="1"/>
            <a:ext cx="12192000" cy="1690688"/>
          </a:xfrm>
        </p:spPr>
        <p:txBody>
          <a:bodyPr/>
          <a:lstStyle/>
          <a:p>
            <a:r>
              <a:rPr lang="en-US" dirty="0"/>
              <a:t>Suicide and Gender</a:t>
            </a:r>
            <a:endParaRPr lang="en-CA" dirty="0"/>
          </a:p>
        </p:txBody>
      </p:sp>
      <p:sp>
        <p:nvSpPr>
          <p:cNvPr id="147" name="Google Shape;147;p56"/>
          <p:cNvSpPr txBox="1">
            <a:spLocks noGrp="1"/>
          </p:cNvSpPr>
          <p:nvPr>
            <p:ph idx="1"/>
          </p:nvPr>
        </p:nvSpPr>
        <p:spPr>
          <a:xfrm>
            <a:off x="838200" y="1825625"/>
            <a:ext cx="10515600" cy="4351338"/>
          </a:xfrm>
          <a:noFill/>
          <a:ln>
            <a:noFill/>
          </a:ln>
        </p:spPr>
        <p:txBody>
          <a:bodyPr spcFirstLastPara="1" wrap="square" lIns="91425" tIns="45700" rIns="91425" bIns="45700" anchor="b" anchorCtr="0">
            <a:normAutofit/>
          </a:bodyPr>
          <a:lstStyle/>
          <a:p>
            <a:pPr marL="0" indent="0">
              <a:buNone/>
            </a:pPr>
            <a:endParaRPr lang="en-CA" sz="1400" dirty="0"/>
          </a:p>
          <a:p>
            <a:pPr marL="0" indent="0">
              <a:buNone/>
            </a:pPr>
            <a:endParaRPr lang="en-CA" sz="1400" dirty="0"/>
          </a:p>
          <a:p>
            <a:pPr marL="0" indent="0">
              <a:buNone/>
            </a:pPr>
            <a:endParaRPr lang="en-CA" sz="1400" dirty="0"/>
          </a:p>
          <a:p>
            <a:pPr marL="0" indent="0">
              <a:buNone/>
            </a:pPr>
            <a:endParaRPr lang="en-CA" sz="1400" dirty="0"/>
          </a:p>
          <a:p>
            <a:pPr marL="0" indent="0">
              <a:buNone/>
            </a:pPr>
            <a:br>
              <a:rPr lang="en-CA" sz="1400" dirty="0"/>
            </a:br>
            <a:r>
              <a:rPr lang="en-CA" sz="1400" dirty="0"/>
              <a:t>Source: https://</a:t>
            </a:r>
            <a:r>
              <a:rPr lang="en-CA" sz="1400" dirty="0" err="1"/>
              <a:t>www.canada.ca</a:t>
            </a:r>
            <a:r>
              <a:rPr lang="en-CA" sz="1400" dirty="0"/>
              <a:t>/</a:t>
            </a:r>
            <a:r>
              <a:rPr lang="en-CA" sz="1400" dirty="0" err="1"/>
              <a:t>en</a:t>
            </a:r>
            <a:r>
              <a:rPr lang="en-CA" sz="1400" dirty="0"/>
              <a:t>/public-health/services/publications/healthy-living/suicide-</a:t>
            </a:r>
            <a:r>
              <a:rPr lang="en-CA" sz="1400" dirty="0" err="1"/>
              <a:t>canada</a:t>
            </a:r>
            <a:r>
              <a:rPr lang="en-CA" sz="1400" dirty="0"/>
              <a:t>-</a:t>
            </a:r>
            <a:r>
              <a:rPr lang="en-CA" sz="1400" dirty="0" err="1"/>
              <a:t>infographic.html</a:t>
            </a:r>
            <a:endParaRPr lang="en-CA" sz="1400" dirty="0"/>
          </a:p>
        </p:txBody>
      </p:sp>
      <p:sp>
        <p:nvSpPr>
          <p:cNvPr id="3" name="Slide Number Placeholder 2">
            <a:extLst>
              <a:ext uri="{FF2B5EF4-FFF2-40B4-BE49-F238E27FC236}">
                <a16:creationId xmlns:a16="http://schemas.microsoft.com/office/drawing/2014/main" id="{1FE7194B-21A9-4531-9ED6-859A57221964}"/>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13</a:t>
            </a:fld>
            <a:endParaRPr lang="en-US" dirty="0"/>
          </a:p>
        </p:txBody>
      </p:sp>
      <p:sp>
        <p:nvSpPr>
          <p:cNvPr id="22" name="Google Shape;147;p56">
            <a:extLst>
              <a:ext uri="{FF2B5EF4-FFF2-40B4-BE49-F238E27FC236}">
                <a16:creationId xmlns:a16="http://schemas.microsoft.com/office/drawing/2014/main" id="{217EE6C9-5F50-4375-B726-8C84FD916C01}"/>
              </a:ext>
            </a:extLst>
          </p:cNvPr>
          <p:cNvSpPr txBox="1">
            <a:spLocks/>
          </p:cNvSpPr>
          <p:nvPr/>
        </p:nvSpPr>
        <p:spPr>
          <a:xfrm>
            <a:off x="838200" y="1825625"/>
            <a:ext cx="10515600" cy="3335655"/>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t>For youth and young adults:</a:t>
            </a:r>
          </a:p>
          <a:p>
            <a:pPr lvl="1"/>
            <a:r>
              <a:rPr lang="en-US" sz="3000" dirty="0"/>
              <a:t>Males account for </a:t>
            </a:r>
            <a:br>
              <a:rPr lang="en-US" sz="3000" dirty="0"/>
            </a:br>
            <a:r>
              <a:rPr lang="en-US" sz="3000" dirty="0"/>
              <a:t>75% of suicides</a:t>
            </a:r>
          </a:p>
          <a:p>
            <a:pPr lvl="1"/>
            <a:r>
              <a:rPr lang="en-US" sz="3000" dirty="0"/>
              <a:t>Females account for</a:t>
            </a:r>
            <a:br>
              <a:rPr lang="en-US" sz="3000" dirty="0"/>
            </a:br>
            <a:r>
              <a:rPr lang="en-US" sz="3000" dirty="0"/>
              <a:t>58% of hospitalizations </a:t>
            </a:r>
            <a:br>
              <a:rPr lang="en-US" sz="3000" dirty="0"/>
            </a:br>
            <a:endParaRPr lang="en-US" sz="3000" dirty="0"/>
          </a:p>
        </p:txBody>
      </p:sp>
      <p:sp>
        <p:nvSpPr>
          <p:cNvPr id="7" name="Footer Placeholder 1">
            <a:extLst>
              <a:ext uri="{FF2B5EF4-FFF2-40B4-BE49-F238E27FC236}">
                <a16:creationId xmlns:a16="http://schemas.microsoft.com/office/drawing/2014/main" id="{19F48BB6-5051-47BF-A59A-DE35815D8DB9}"/>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pic>
        <p:nvPicPr>
          <p:cNvPr id="12" name="Picture 11">
            <a:extLst>
              <a:ext uri="{FF2B5EF4-FFF2-40B4-BE49-F238E27FC236}">
                <a16:creationId xmlns:a16="http://schemas.microsoft.com/office/drawing/2014/main" id="{4DC996A3-7A77-4E06-8BC5-80EFFE74F3DC}"/>
              </a:ext>
            </a:extLst>
          </p:cNvPr>
          <p:cNvPicPr>
            <a:picLocks noChangeAspect="1"/>
          </p:cNvPicPr>
          <p:nvPr/>
        </p:nvPicPr>
        <p:blipFill>
          <a:blip r:embed="rId3"/>
          <a:stretch>
            <a:fillRect/>
          </a:stretch>
        </p:blipFill>
        <p:spPr>
          <a:xfrm>
            <a:off x="5742432" y="2655824"/>
            <a:ext cx="2372905" cy="2505456"/>
          </a:xfrm>
          <a:prstGeom prst="rect">
            <a:avLst/>
          </a:prstGeom>
        </p:spPr>
      </p:pic>
      <p:pic>
        <p:nvPicPr>
          <p:cNvPr id="15" name="Picture 14">
            <a:extLst>
              <a:ext uri="{FF2B5EF4-FFF2-40B4-BE49-F238E27FC236}">
                <a16:creationId xmlns:a16="http://schemas.microsoft.com/office/drawing/2014/main" id="{9B458EE6-0A5E-4814-A8B0-53865823149B}"/>
              </a:ext>
            </a:extLst>
          </p:cNvPr>
          <p:cNvPicPr>
            <a:picLocks noChangeAspect="1"/>
          </p:cNvPicPr>
          <p:nvPr/>
        </p:nvPicPr>
        <p:blipFill>
          <a:blip r:embed="rId4"/>
          <a:stretch>
            <a:fillRect/>
          </a:stretch>
        </p:blipFill>
        <p:spPr>
          <a:xfrm>
            <a:off x="8705559" y="2601324"/>
            <a:ext cx="2377440" cy="25599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0F3B-B952-F344-A7F2-989523AF661E}"/>
              </a:ext>
            </a:extLst>
          </p:cNvPr>
          <p:cNvSpPr>
            <a:spLocks noGrp="1"/>
          </p:cNvSpPr>
          <p:nvPr>
            <p:ph type="title"/>
          </p:nvPr>
        </p:nvSpPr>
        <p:spPr/>
        <p:txBody>
          <a:bodyPr/>
          <a:lstStyle/>
          <a:p>
            <a:r>
              <a:rPr lang="en-US" dirty="0"/>
              <a:t>Suicide and Gender</a:t>
            </a:r>
          </a:p>
        </p:txBody>
      </p:sp>
      <p:sp>
        <p:nvSpPr>
          <p:cNvPr id="3" name="Content Placeholder 2">
            <a:extLst>
              <a:ext uri="{FF2B5EF4-FFF2-40B4-BE49-F238E27FC236}">
                <a16:creationId xmlns:a16="http://schemas.microsoft.com/office/drawing/2014/main" id="{001C32DB-F659-E244-8611-9BDC2191055E}"/>
              </a:ext>
            </a:extLst>
          </p:cNvPr>
          <p:cNvSpPr>
            <a:spLocks noGrp="1"/>
          </p:cNvSpPr>
          <p:nvPr>
            <p:ph idx="1"/>
          </p:nvPr>
        </p:nvSpPr>
        <p:spPr/>
        <p:txBody>
          <a:bodyPr/>
          <a:lstStyle/>
          <a:p>
            <a:pPr marL="0" indent="0">
              <a:buNone/>
            </a:pPr>
            <a:br>
              <a:rPr lang="en-US" dirty="0"/>
            </a:br>
            <a:endParaRPr lang="en-CA" dirty="0"/>
          </a:p>
          <a:p>
            <a:r>
              <a:rPr lang="en-CA" dirty="0"/>
              <a:t>Among non-binary students, 44% had seriously considered suicide, and 17% had attempted suicide in the past year. </a:t>
            </a:r>
            <a:endParaRPr lang="en-US" dirty="0"/>
          </a:p>
          <a:p>
            <a:endParaRPr lang="en-US" sz="1600" dirty="0">
              <a:hlinkClick r:id="rId3">
                <a:extLst>
                  <a:ext uri="{A12FA001-AC4F-418D-AE19-62706E023703}">
                    <ahyp:hlinkClr xmlns:ahyp="http://schemas.microsoft.com/office/drawing/2018/hyperlinkcolor" val="tx"/>
                  </a:ext>
                </a:extLst>
              </a:hlinkClick>
            </a:endParaRPr>
          </a:p>
          <a:p>
            <a:endParaRPr lang="en-US" sz="1600" dirty="0">
              <a:hlinkClick r:id="rId3">
                <a:extLst>
                  <a:ext uri="{A12FA001-AC4F-418D-AE19-62706E023703}">
                    <ahyp:hlinkClr xmlns:ahyp="http://schemas.microsoft.com/office/drawing/2018/hyperlinkcolor" val="tx"/>
                  </a:ext>
                </a:extLst>
              </a:hlinkClick>
            </a:endParaRPr>
          </a:p>
          <a:p>
            <a:endParaRPr lang="en-US" sz="1600" dirty="0">
              <a:hlinkClick r:id="rId3">
                <a:extLst>
                  <a:ext uri="{A12FA001-AC4F-418D-AE19-62706E023703}">
                    <ahyp:hlinkClr xmlns:ahyp="http://schemas.microsoft.com/office/drawing/2018/hyperlinkcolor" val="tx"/>
                  </a:ext>
                </a:extLst>
              </a:hlinkClick>
            </a:endParaRPr>
          </a:p>
          <a:p>
            <a:endParaRPr lang="en-US" sz="1600" dirty="0">
              <a:hlinkClick r:id="rId3">
                <a:extLst>
                  <a:ext uri="{A12FA001-AC4F-418D-AE19-62706E023703}">
                    <ahyp:hlinkClr xmlns:ahyp="http://schemas.microsoft.com/office/drawing/2018/hyperlinkcolor" val="tx"/>
                  </a:ext>
                </a:extLst>
              </a:hlinkClick>
            </a:endParaRPr>
          </a:p>
          <a:p>
            <a:pPr marL="0" indent="0">
              <a:buNone/>
            </a:pPr>
            <a:endParaRPr lang="en-US" sz="1600" dirty="0">
              <a:hlinkClick r:id="rId3">
                <a:extLst>
                  <a:ext uri="{A12FA001-AC4F-418D-AE19-62706E023703}">
                    <ahyp:hlinkClr xmlns:ahyp="http://schemas.microsoft.com/office/drawing/2018/hyperlinkcolor" val="tx"/>
                  </a:ext>
                </a:extLst>
              </a:hlinkClick>
            </a:endParaRPr>
          </a:p>
          <a:p>
            <a:pPr marL="0" indent="0">
              <a:buNone/>
            </a:pPr>
            <a:br>
              <a:rPr lang="en-US" sz="1600" dirty="0">
                <a:hlinkClick r:id="rId3">
                  <a:extLst>
                    <a:ext uri="{A12FA001-AC4F-418D-AE19-62706E023703}">
                      <ahyp:hlinkClr xmlns:ahyp="http://schemas.microsoft.com/office/drawing/2018/hyperlinkcolor" val="tx"/>
                    </a:ext>
                  </a:extLst>
                </a:hlinkClick>
              </a:rPr>
            </a:br>
            <a:r>
              <a:rPr lang="en-US" sz="1400" dirty="0"/>
              <a:t>Source: </a:t>
            </a:r>
            <a:r>
              <a:rPr lang="en-CA" sz="1400" dirty="0"/>
              <a:t>McCreary Centre Society. (2018). </a:t>
            </a:r>
            <a:r>
              <a:rPr lang="en-CA" sz="1400" i="1" dirty="0"/>
              <a:t>Report on BC Adolescent Health Survey</a:t>
            </a:r>
            <a:r>
              <a:rPr lang="en-CA" sz="1400" dirty="0"/>
              <a:t>. https://www.mcs.bc.ca/about_bcahs</a:t>
            </a:r>
          </a:p>
          <a:p>
            <a:endParaRPr lang="en-US" sz="1600" dirty="0"/>
          </a:p>
          <a:p>
            <a:endParaRPr lang="en-US" dirty="0"/>
          </a:p>
          <a:p>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A6ABB030-B07E-B44C-A0AF-92137811CB3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14</a:t>
            </a:fld>
            <a:endParaRPr lang="en-US" dirty="0"/>
          </a:p>
        </p:txBody>
      </p:sp>
      <p:sp>
        <p:nvSpPr>
          <p:cNvPr id="5" name="Footer Placeholder 4">
            <a:extLst>
              <a:ext uri="{FF2B5EF4-FFF2-40B4-BE49-F238E27FC236}">
                <a16:creationId xmlns:a16="http://schemas.microsoft.com/office/drawing/2014/main" id="{EA96500C-1550-6540-BFFC-C8791780A2F2}"/>
              </a:ext>
            </a:extLst>
          </p:cNvPr>
          <p:cNvSpPr>
            <a:spLocks noGrp="1"/>
          </p:cNvSpPr>
          <p:nvPr>
            <p:ph type="ftr" sz="quarter" idx="3"/>
          </p:nvPr>
        </p:nvSpPr>
        <p:spPr/>
        <p:txBody>
          <a:bodyPr/>
          <a:lstStyle/>
          <a:p>
            <a:r>
              <a:rPr lang="en-CA"/>
              <a:t>Let’s Talk About Suicide: Raising Awareness and Supporting Students</a:t>
            </a:r>
            <a:endParaRPr lang="en-US" dirty="0"/>
          </a:p>
        </p:txBody>
      </p:sp>
    </p:spTree>
    <p:extLst>
      <p:ext uri="{BB962C8B-B14F-4D97-AF65-F5344CB8AC3E}">
        <p14:creationId xmlns:p14="http://schemas.microsoft.com/office/powerpoint/2010/main" val="265687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3" name="Picture 12">
            <a:extLst>
              <a:ext uri="{FF2B5EF4-FFF2-40B4-BE49-F238E27FC236}">
                <a16:creationId xmlns:a16="http://schemas.microsoft.com/office/drawing/2014/main" id="{F4716C56-3AB8-4575-AC41-A713E6A2317C}"/>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C2B63D4C-BCD5-EE4B-BD7C-039CAD0E5A3B}"/>
              </a:ext>
            </a:extLst>
          </p:cNvPr>
          <p:cNvSpPr>
            <a:spLocks noGrp="1"/>
          </p:cNvSpPr>
          <p:nvPr>
            <p:ph type="sldNum" sz="quarter" idx="12"/>
          </p:nvPr>
        </p:nvSpPr>
        <p:spPr/>
        <p:txBody>
          <a:bodyPr/>
          <a:lstStyle/>
          <a:p>
            <a:fld id="{67849C6C-2178-4CDB-9CDB-81C9CB399E3F}" type="slidenum">
              <a:rPr lang="en-CA" smtClean="0"/>
              <a:t>15</a:t>
            </a:fld>
            <a:endParaRPr lang="en-CA"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21F9-B6D1-DD40-B04D-474A4C9B90D6}"/>
              </a:ext>
            </a:extLst>
          </p:cNvPr>
          <p:cNvSpPr>
            <a:spLocks noGrp="1"/>
          </p:cNvSpPr>
          <p:nvPr>
            <p:ph type="title"/>
          </p:nvPr>
        </p:nvSpPr>
        <p:spPr/>
        <p:txBody>
          <a:bodyPr/>
          <a:lstStyle/>
          <a:p>
            <a:r>
              <a:rPr lang="en-US" dirty="0"/>
              <a:t>Factors that May Increase Risk of Suicide</a:t>
            </a:r>
          </a:p>
        </p:txBody>
      </p:sp>
      <p:sp>
        <p:nvSpPr>
          <p:cNvPr id="4" name="Content Placeholder 3">
            <a:extLst>
              <a:ext uri="{FF2B5EF4-FFF2-40B4-BE49-F238E27FC236}">
                <a16:creationId xmlns:a16="http://schemas.microsoft.com/office/drawing/2014/main" id="{355DAADD-2527-4445-BD15-FAFE4E29997F}"/>
              </a:ext>
            </a:extLst>
          </p:cNvPr>
          <p:cNvSpPr>
            <a:spLocks noGrp="1"/>
          </p:cNvSpPr>
          <p:nvPr>
            <p:ph sz="half" idx="2"/>
          </p:nvPr>
        </p:nvSpPr>
        <p:spPr/>
        <p:txBody>
          <a:bodyPr/>
          <a:lstStyle/>
          <a:p>
            <a:pPr fontAlgn="base"/>
            <a:r>
              <a:rPr lang="en-CA" dirty="0"/>
              <a:t>Prior suicide attempt</a:t>
            </a:r>
          </a:p>
          <a:p>
            <a:pPr fontAlgn="base"/>
            <a:r>
              <a:rPr lang="en-CA" dirty="0"/>
              <a:t>Trauma </a:t>
            </a:r>
          </a:p>
          <a:p>
            <a:pPr fontAlgn="base"/>
            <a:r>
              <a:rPr lang="en-CA" dirty="0"/>
              <a:t>Triggering life events </a:t>
            </a:r>
          </a:p>
          <a:p>
            <a:pPr fontAlgn="base"/>
            <a:r>
              <a:rPr lang="en-CA" dirty="0"/>
              <a:t>Mental illness</a:t>
            </a:r>
          </a:p>
          <a:p>
            <a:pPr fontAlgn="base"/>
            <a:r>
              <a:rPr lang="en-CA" dirty="0"/>
              <a:t>Alcohol or drug addiction</a:t>
            </a:r>
          </a:p>
          <a:p>
            <a:endParaRPr lang="en-US" dirty="0"/>
          </a:p>
        </p:txBody>
      </p:sp>
      <p:sp>
        <p:nvSpPr>
          <p:cNvPr id="6" name="Content Placeholder 5">
            <a:extLst>
              <a:ext uri="{FF2B5EF4-FFF2-40B4-BE49-F238E27FC236}">
                <a16:creationId xmlns:a16="http://schemas.microsoft.com/office/drawing/2014/main" id="{714DA91B-6040-074D-B685-91032513585E}"/>
              </a:ext>
            </a:extLst>
          </p:cNvPr>
          <p:cNvSpPr>
            <a:spLocks noGrp="1"/>
          </p:cNvSpPr>
          <p:nvPr>
            <p:ph sz="quarter" idx="4"/>
          </p:nvPr>
        </p:nvSpPr>
        <p:spPr/>
        <p:txBody>
          <a:bodyPr/>
          <a:lstStyle/>
          <a:p>
            <a:pPr fontAlgn="base"/>
            <a:r>
              <a:rPr lang="en-CA" dirty="0"/>
              <a:t>Lack of support from family, friends, community</a:t>
            </a:r>
          </a:p>
          <a:p>
            <a:pPr fontAlgn="base"/>
            <a:r>
              <a:rPr lang="en-CA" dirty="0"/>
              <a:t>Personal identity struggles (cultural, sexual)</a:t>
            </a:r>
          </a:p>
          <a:p>
            <a:r>
              <a:rPr lang="en-CA" dirty="0"/>
              <a:t>Feelings of isolation </a:t>
            </a:r>
            <a:endParaRPr lang="en-US" dirty="0"/>
          </a:p>
          <a:p>
            <a:endParaRPr lang="en-US" dirty="0"/>
          </a:p>
        </p:txBody>
      </p:sp>
      <p:sp>
        <p:nvSpPr>
          <p:cNvPr id="8" name="Slide Number Placeholder 7">
            <a:extLst>
              <a:ext uri="{FF2B5EF4-FFF2-40B4-BE49-F238E27FC236}">
                <a16:creationId xmlns:a16="http://schemas.microsoft.com/office/drawing/2014/main" id="{27BF4658-3881-394B-BA69-5B24AB5E510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16</a:t>
            </a:fld>
            <a:endParaRPr lang="en-US" dirty="0"/>
          </a:p>
        </p:txBody>
      </p:sp>
      <p:sp>
        <p:nvSpPr>
          <p:cNvPr id="9" name="Footer Placeholder 1">
            <a:extLst>
              <a:ext uri="{FF2B5EF4-FFF2-40B4-BE49-F238E27FC236}">
                <a16:creationId xmlns:a16="http://schemas.microsoft.com/office/drawing/2014/main" id="{23D78419-2891-4EB6-BE3C-35EB5E2D0569}"/>
              </a:ext>
            </a:extLst>
          </p:cNvPr>
          <p:cNvSpPr>
            <a:spLocks noGrp="1"/>
          </p:cNvSpPr>
          <p:nvPr>
            <p:ph type="ftr" sz="quarter" idx="13"/>
          </p:nvPr>
        </p:nvSpPr>
        <p:spPr>
          <a:xfrm>
            <a:off x="3379809" y="6356350"/>
            <a:ext cx="6007260" cy="365125"/>
          </a:xfrm>
        </p:spPr>
        <p:txBody>
          <a:bodyPr/>
          <a:lstStyle/>
          <a:p>
            <a:r>
              <a:rPr lang="en-CA"/>
              <a:t>Let’s Talk About Suicide: Raising Awareness and Supporting Students</a:t>
            </a:r>
            <a:endParaRPr lang="en-US" dirty="0"/>
          </a:p>
        </p:txBody>
      </p:sp>
    </p:spTree>
    <p:extLst>
      <p:ext uri="{BB962C8B-B14F-4D97-AF65-F5344CB8AC3E}">
        <p14:creationId xmlns:p14="http://schemas.microsoft.com/office/powerpoint/2010/main" val="2694563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50152-A858-CD4C-8742-6F84E2517B70}"/>
              </a:ext>
            </a:extLst>
          </p:cNvPr>
          <p:cNvSpPr>
            <a:spLocks noGrp="1"/>
          </p:cNvSpPr>
          <p:nvPr>
            <p:ph type="title"/>
          </p:nvPr>
        </p:nvSpPr>
        <p:spPr/>
        <p:txBody>
          <a:bodyPr/>
          <a:lstStyle/>
          <a:p>
            <a:r>
              <a:rPr lang="en-US" dirty="0"/>
              <a:t>Protective Factors</a:t>
            </a:r>
          </a:p>
        </p:txBody>
      </p:sp>
      <p:sp>
        <p:nvSpPr>
          <p:cNvPr id="4" name="Content Placeholder 3">
            <a:extLst>
              <a:ext uri="{FF2B5EF4-FFF2-40B4-BE49-F238E27FC236}">
                <a16:creationId xmlns:a16="http://schemas.microsoft.com/office/drawing/2014/main" id="{15BAC116-FE77-394F-90E2-8F03772F49CF}"/>
              </a:ext>
            </a:extLst>
          </p:cNvPr>
          <p:cNvSpPr>
            <a:spLocks noGrp="1"/>
          </p:cNvSpPr>
          <p:nvPr>
            <p:ph sz="half" idx="2"/>
          </p:nvPr>
        </p:nvSpPr>
        <p:spPr>
          <a:xfrm>
            <a:off x="839788" y="2505075"/>
            <a:ext cx="10512424" cy="3684588"/>
          </a:xfrm>
        </p:spPr>
        <p:txBody>
          <a:bodyPr/>
          <a:lstStyle/>
          <a:p>
            <a:r>
              <a:rPr lang="en-CA" dirty="0"/>
              <a:t>Access to appropriate mental health services and support.</a:t>
            </a:r>
          </a:p>
          <a:p>
            <a:r>
              <a:rPr lang="en-CA" dirty="0"/>
              <a:t>A sense of hope, purpose, belonging, and meaning.</a:t>
            </a:r>
          </a:p>
          <a:p>
            <a:r>
              <a:rPr lang="en-CA" dirty="0"/>
              <a:t>Sense of belonging and connectedness with family, culture, community, and friends.</a:t>
            </a:r>
          </a:p>
          <a:p>
            <a:r>
              <a:rPr lang="en-CA" dirty="0"/>
              <a:t>Supportive environments and healthy relationships.</a:t>
            </a:r>
          </a:p>
          <a:p>
            <a:r>
              <a:rPr lang="en-CA" dirty="0"/>
              <a:t>Skill in problem solving, conflict resolution, and non-violent handling of disputes.</a:t>
            </a:r>
            <a:endParaRPr lang="en-US" dirty="0"/>
          </a:p>
        </p:txBody>
      </p:sp>
      <p:sp>
        <p:nvSpPr>
          <p:cNvPr id="8" name="Slide Number Placeholder 7">
            <a:extLst>
              <a:ext uri="{FF2B5EF4-FFF2-40B4-BE49-F238E27FC236}">
                <a16:creationId xmlns:a16="http://schemas.microsoft.com/office/drawing/2014/main" id="{706F60AB-CB7A-0A4F-B941-4C9E4F25CA1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17</a:t>
            </a:fld>
            <a:endParaRPr lang="en-US" dirty="0"/>
          </a:p>
        </p:txBody>
      </p:sp>
      <p:sp>
        <p:nvSpPr>
          <p:cNvPr id="6" name="Footer Placeholder 1">
            <a:extLst>
              <a:ext uri="{FF2B5EF4-FFF2-40B4-BE49-F238E27FC236}">
                <a16:creationId xmlns:a16="http://schemas.microsoft.com/office/drawing/2014/main" id="{026CDECE-E769-473B-A581-B4F9761DB401}"/>
              </a:ext>
            </a:extLst>
          </p:cNvPr>
          <p:cNvSpPr>
            <a:spLocks noGrp="1"/>
          </p:cNvSpPr>
          <p:nvPr>
            <p:ph type="ftr" sz="quarter" idx="13"/>
          </p:nvPr>
        </p:nvSpPr>
        <p:spPr>
          <a:xfrm>
            <a:off x="3379809" y="6356350"/>
            <a:ext cx="6007260" cy="365125"/>
          </a:xfrm>
        </p:spPr>
        <p:txBody>
          <a:bodyPr/>
          <a:lstStyle/>
          <a:p>
            <a:r>
              <a:rPr lang="en-CA"/>
              <a:t>Let’s Talk About Suicide: Raising Awareness and Supporting Students</a:t>
            </a:r>
            <a:endParaRPr lang="en-US" dirty="0"/>
          </a:p>
        </p:txBody>
      </p:sp>
    </p:spTree>
    <p:extLst>
      <p:ext uri="{BB962C8B-B14F-4D97-AF65-F5344CB8AC3E}">
        <p14:creationId xmlns:p14="http://schemas.microsoft.com/office/powerpoint/2010/main" val="3604180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174E41-9A37-4C29-A300-8B8958A4289E}"/>
              </a:ext>
            </a:extLst>
          </p:cNvPr>
          <p:cNvPicPr>
            <a:picLocks noChangeAspect="1"/>
          </p:cNvPicPr>
          <p:nvPr/>
        </p:nvPicPr>
        <p:blipFill rotWithShape="1">
          <a:blip r:embed="rId2"/>
          <a:srcRect t="16778" b="8221"/>
          <a:stretch/>
        </p:blipFill>
        <p:spPr>
          <a:xfrm>
            <a:off x="0" y="0"/>
            <a:ext cx="12192000" cy="6858000"/>
          </a:xfrm>
          <a:prstGeom prst="rect">
            <a:avLst/>
          </a:prstGeom>
        </p:spPr>
      </p:pic>
      <p:sp>
        <p:nvSpPr>
          <p:cNvPr id="2" name="Title 1">
            <a:extLst>
              <a:ext uri="{FF2B5EF4-FFF2-40B4-BE49-F238E27FC236}">
                <a16:creationId xmlns:a16="http://schemas.microsoft.com/office/drawing/2014/main" id="{7C330ED8-18B8-1446-80F1-1D021CCB04C5}"/>
              </a:ext>
            </a:extLst>
          </p:cNvPr>
          <p:cNvSpPr>
            <a:spLocks noGrp="1"/>
          </p:cNvSpPr>
          <p:nvPr>
            <p:ph type="title"/>
          </p:nvPr>
        </p:nvSpPr>
        <p:spPr>
          <a:xfrm>
            <a:off x="0" y="1527175"/>
            <a:ext cx="12192000" cy="2145173"/>
          </a:xfrm>
          <a:solidFill>
            <a:srgbClr val="FFFFFF">
              <a:alpha val="85098"/>
            </a:srgbClr>
          </a:solidFill>
        </p:spPr>
        <p:txBody>
          <a:bodyPr/>
          <a:lstStyle/>
          <a:p>
            <a:r>
              <a:rPr lang="en-US" dirty="0">
                <a:solidFill>
                  <a:srgbClr val="662D91"/>
                </a:solidFill>
              </a:rPr>
              <a:t>Marginalized Groups</a:t>
            </a:r>
          </a:p>
        </p:txBody>
      </p:sp>
      <p:sp>
        <p:nvSpPr>
          <p:cNvPr id="5" name="Slide Number Placeholder 4">
            <a:extLst>
              <a:ext uri="{FF2B5EF4-FFF2-40B4-BE49-F238E27FC236}">
                <a16:creationId xmlns:a16="http://schemas.microsoft.com/office/drawing/2014/main" id="{C97C7A4D-6CC1-2347-9FFF-001F478CE4D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18</a:t>
            </a:fld>
            <a:endParaRPr lang="en-US" dirty="0"/>
          </a:p>
        </p:txBody>
      </p:sp>
    </p:spTree>
    <p:extLst>
      <p:ext uri="{BB962C8B-B14F-4D97-AF65-F5344CB8AC3E}">
        <p14:creationId xmlns:p14="http://schemas.microsoft.com/office/powerpoint/2010/main" val="98536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3" name="Title 12">
            <a:extLst>
              <a:ext uri="{FF2B5EF4-FFF2-40B4-BE49-F238E27FC236}">
                <a16:creationId xmlns:a16="http://schemas.microsoft.com/office/drawing/2014/main" id="{6B231B3E-D638-4136-8079-3D1D6CA63F06}"/>
              </a:ext>
            </a:extLst>
          </p:cNvPr>
          <p:cNvSpPr>
            <a:spLocks noGrp="1"/>
          </p:cNvSpPr>
          <p:nvPr>
            <p:ph type="title"/>
          </p:nvPr>
        </p:nvSpPr>
        <p:spPr/>
        <p:txBody>
          <a:bodyPr/>
          <a:lstStyle/>
          <a:p>
            <a:r>
              <a:rPr lang="en-US" dirty="0"/>
              <a:t>Your Feelings and Attitudes</a:t>
            </a:r>
            <a:endParaRPr lang="en-CA" dirty="0"/>
          </a:p>
        </p:txBody>
      </p:sp>
      <p:sp>
        <p:nvSpPr>
          <p:cNvPr id="3" name="Slide Number Placeholder 2">
            <a:extLst>
              <a:ext uri="{FF2B5EF4-FFF2-40B4-BE49-F238E27FC236}">
                <a16:creationId xmlns:a16="http://schemas.microsoft.com/office/drawing/2014/main" id="{DB955920-E89A-4C1D-995A-9C05D71C85F5}"/>
              </a:ext>
            </a:extLst>
          </p:cNvPr>
          <p:cNvSpPr>
            <a:spLocks noGrp="1"/>
          </p:cNvSpPr>
          <p:nvPr>
            <p:ph type="sldNum" sz="quarter" idx="12"/>
          </p:nvPr>
        </p:nvSpPr>
        <p:spPr/>
        <p:txBody>
          <a:bodyPr/>
          <a:lstStyle/>
          <a:p>
            <a:pPr lvl="0"/>
            <a:fld id="{00000000-1234-1234-1234-123412341234}" type="slidenum">
              <a:rPr lang="en-US" smtClean="0"/>
              <a:pPr lvl="0"/>
              <a:t>19</a:t>
            </a:fld>
            <a:endParaRPr lang="en-US" dirty="0"/>
          </a:p>
        </p:txBody>
      </p:sp>
      <p:pic>
        <p:nvPicPr>
          <p:cNvPr id="28" name="Content Placeholder 27">
            <a:extLst>
              <a:ext uri="{FF2B5EF4-FFF2-40B4-BE49-F238E27FC236}">
                <a16:creationId xmlns:a16="http://schemas.microsoft.com/office/drawing/2014/main" id="{D7EBC0A7-D168-49CB-8588-29C4A21C3E87}"/>
              </a:ext>
            </a:extLst>
          </p:cNvPr>
          <p:cNvPicPr>
            <a:picLocks noGrp="1" noChangeAspect="1"/>
          </p:cNvPicPr>
          <p:nvPr>
            <p:ph idx="1"/>
          </p:nvPr>
        </p:nvPicPr>
        <p:blipFill rotWithShape="1">
          <a:blip r:embed="rId3"/>
          <a:srcRect t="21809" b="24661"/>
          <a:stretch/>
        </p:blipFill>
        <p:spPr>
          <a:xfrm>
            <a:off x="952500" y="1920240"/>
            <a:ext cx="10287000" cy="4130040"/>
          </a:xfrm>
        </p:spPr>
      </p:pic>
      <p:sp>
        <p:nvSpPr>
          <p:cNvPr id="6" name="Footer Placeholder 1">
            <a:extLst>
              <a:ext uri="{FF2B5EF4-FFF2-40B4-BE49-F238E27FC236}">
                <a16:creationId xmlns:a16="http://schemas.microsoft.com/office/drawing/2014/main" id="{2C71C56F-D4D1-4AB3-BE12-C17D00FEECA3}"/>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33" name="Content Placeholder 32">
            <a:extLst>
              <a:ext uri="{FF2B5EF4-FFF2-40B4-BE49-F238E27FC236}">
                <a16:creationId xmlns:a16="http://schemas.microsoft.com/office/drawing/2014/main" id="{CE05D83E-0DF3-4DE5-B6B5-9BBFB0E3D113}"/>
              </a:ext>
            </a:extLst>
          </p:cNvPr>
          <p:cNvPicPr>
            <a:picLocks noGrp="1" noChangeAspect="1"/>
          </p:cNvPicPr>
          <p:nvPr>
            <p:ph idx="1"/>
          </p:nvPr>
        </p:nvPicPr>
        <p:blipFill rotWithShape="1">
          <a:blip r:embed="rId3"/>
          <a:srcRect b="15095"/>
          <a:stretch/>
        </p:blipFill>
        <p:spPr>
          <a:xfrm>
            <a:off x="0" y="0"/>
            <a:ext cx="12192000" cy="6858000"/>
          </a:xfrm>
        </p:spPr>
      </p:pic>
      <p:sp>
        <p:nvSpPr>
          <p:cNvPr id="3" name="Slide Number Placeholder 2">
            <a:extLst>
              <a:ext uri="{FF2B5EF4-FFF2-40B4-BE49-F238E27FC236}">
                <a16:creationId xmlns:a16="http://schemas.microsoft.com/office/drawing/2014/main" id="{BFF2FA4E-CEE1-4141-84A4-170BF385045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a:t>
            </a:fld>
            <a:endParaRPr lang="en-US" dirty="0"/>
          </a:p>
        </p:txBody>
      </p:sp>
      <p:sp>
        <p:nvSpPr>
          <p:cNvPr id="13" name="Title 12">
            <a:extLst>
              <a:ext uri="{FF2B5EF4-FFF2-40B4-BE49-F238E27FC236}">
                <a16:creationId xmlns:a16="http://schemas.microsoft.com/office/drawing/2014/main" id="{F173F443-DFB5-4A01-BFA3-0A6F4F8EB61B}"/>
              </a:ext>
            </a:extLst>
          </p:cNvPr>
          <p:cNvSpPr>
            <a:spLocks noGrp="1"/>
          </p:cNvSpPr>
          <p:nvPr>
            <p:ph type="title"/>
          </p:nvPr>
        </p:nvSpPr>
        <p:spPr>
          <a:xfrm>
            <a:off x="0" y="2971800"/>
            <a:ext cx="12192000" cy="1371600"/>
          </a:xfrm>
          <a:solidFill>
            <a:srgbClr val="FFFFFF">
              <a:alpha val="65098"/>
            </a:srgbClr>
          </a:solidFill>
        </p:spPr>
        <p:txBody>
          <a:bodyPr/>
          <a:lstStyle/>
          <a:p>
            <a:pPr algn="ctr"/>
            <a:r>
              <a:rPr lang="en-US" dirty="0">
                <a:solidFill>
                  <a:srgbClr val="662D91"/>
                </a:solidFill>
              </a:rPr>
              <a:t>Territory Acknowledgement</a:t>
            </a:r>
            <a:endParaRPr lang="en-CA" dirty="0">
              <a:solidFill>
                <a:srgbClr val="662D9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0"/>
          <p:cNvSpPr txBox="1">
            <a:spLocks noGrp="1"/>
          </p:cNvSpPr>
          <p:nvPr>
            <p:ph idx="1"/>
          </p:nvPr>
        </p:nvSpPr>
        <p:spPr>
          <a:xfrm>
            <a:off x="2743200" y="2343035"/>
            <a:ext cx="8610600" cy="3833928"/>
          </a:xfrm>
          <a:prstGeom prst="rect">
            <a:avLst/>
          </a:prstGeom>
          <a:noFill/>
          <a:ln>
            <a:noFill/>
          </a:ln>
        </p:spPr>
        <p:txBody>
          <a:bodyPr spcFirstLastPara="1" wrap="square" lIns="91425" tIns="45700" rIns="91425" bIns="45700" anchor="t" anchorCtr="0">
            <a:normAutofit/>
          </a:bodyPr>
          <a:lstStyle/>
          <a:p>
            <a:pPr marL="0" lvl="0" indent="0">
              <a:spcBef>
                <a:spcPts val="0"/>
              </a:spcBef>
              <a:buClr>
                <a:schemeClr val="dk1"/>
              </a:buClr>
              <a:buSzPts val="4400"/>
              <a:buNone/>
            </a:pPr>
            <a:r>
              <a:rPr lang="en-US" dirty="0"/>
              <a:t>Imagine that you are about to ask someone if they are thinking about suicide.  </a:t>
            </a:r>
          </a:p>
          <a:p>
            <a:pPr marL="0" lvl="0" indent="0" algn="l" rtl="0">
              <a:lnSpc>
                <a:spcPct val="90000"/>
              </a:lnSpc>
              <a:spcBef>
                <a:spcPts val="0"/>
              </a:spcBef>
              <a:spcAft>
                <a:spcPts val="0"/>
              </a:spcAft>
              <a:buClr>
                <a:schemeClr val="dk1"/>
              </a:buClr>
              <a:buSzPts val="4400"/>
              <a:buNone/>
            </a:pPr>
            <a:endParaRPr lang="en-US" dirty="0"/>
          </a:p>
          <a:p>
            <a:pPr marL="0" lvl="0" indent="0" algn="l" rtl="0">
              <a:lnSpc>
                <a:spcPct val="90000"/>
              </a:lnSpc>
              <a:spcBef>
                <a:spcPts val="0"/>
              </a:spcBef>
              <a:spcAft>
                <a:spcPts val="0"/>
              </a:spcAft>
              <a:buClr>
                <a:schemeClr val="dk1"/>
              </a:buClr>
              <a:buSzPts val="4400"/>
              <a:buNone/>
            </a:pPr>
            <a:r>
              <a:rPr lang="en-US" dirty="0"/>
              <a:t>What questions, thoughts, beliefs, worries, or feelings come up for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you? </a:t>
            </a:r>
            <a:endParaRPr lang="en-US" dirty="0"/>
          </a:p>
        </p:txBody>
      </p:sp>
      <p:sp>
        <p:nvSpPr>
          <p:cNvPr id="3" name="Slide Number Placeholder 2">
            <a:extLst>
              <a:ext uri="{FF2B5EF4-FFF2-40B4-BE49-F238E27FC236}">
                <a16:creationId xmlns:a16="http://schemas.microsoft.com/office/drawing/2014/main" id="{BB6766E9-861B-4431-9F78-240E7C016B5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20</a:t>
            </a:fld>
            <a:endParaRPr lang="en-US" dirty="0"/>
          </a:p>
        </p:txBody>
      </p:sp>
      <p:sp>
        <p:nvSpPr>
          <p:cNvPr id="6" name="Title 12">
            <a:extLst>
              <a:ext uri="{FF2B5EF4-FFF2-40B4-BE49-F238E27FC236}">
                <a16:creationId xmlns:a16="http://schemas.microsoft.com/office/drawing/2014/main" id="{B2AC9FBD-A5E1-EB48-A5B7-C74819587B54}"/>
              </a:ext>
            </a:extLst>
          </p:cNvPr>
          <p:cNvSpPr>
            <a:spLocks noGrp="1"/>
          </p:cNvSpPr>
          <p:nvPr>
            <p:ph type="title"/>
          </p:nvPr>
        </p:nvSpPr>
        <p:spPr>
          <a:xfrm>
            <a:off x="0" y="1"/>
            <a:ext cx="12192000" cy="1690688"/>
          </a:xfrm>
        </p:spPr>
        <p:txBody>
          <a:bodyPr/>
          <a:lstStyle/>
          <a:p>
            <a:r>
              <a:rPr lang="en-US" dirty="0"/>
              <a:t>What Questions and Worries Do You Have?</a:t>
            </a:r>
            <a:endParaRPr lang="en-CA" dirty="0"/>
          </a:p>
        </p:txBody>
      </p:sp>
      <p:sp>
        <p:nvSpPr>
          <p:cNvPr id="7" name="Footer Placeholder 1">
            <a:extLst>
              <a:ext uri="{FF2B5EF4-FFF2-40B4-BE49-F238E27FC236}">
                <a16:creationId xmlns:a16="http://schemas.microsoft.com/office/drawing/2014/main" id="{21D0F328-A205-47EA-8E15-E9C7C37C9AA2}"/>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
        <p:nvSpPr>
          <p:cNvPr id="8" name="Content Placeholder 2">
            <a:extLst>
              <a:ext uri="{FF2B5EF4-FFF2-40B4-BE49-F238E27FC236}">
                <a16:creationId xmlns:a16="http://schemas.microsoft.com/office/drawing/2014/main" id="{D7CA5269-7DD6-4882-A850-82EC816C1A17}"/>
              </a:ext>
            </a:extLst>
          </p:cNvPr>
          <p:cNvSpPr txBox="1">
            <a:spLocks/>
          </p:cNvSpPr>
          <p:nvPr/>
        </p:nvSpPr>
        <p:spPr>
          <a:xfrm>
            <a:off x="2743200" y="2343035"/>
            <a:ext cx="8610599" cy="38339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9" name="Content Placeholder 13">
            <a:extLst>
              <a:ext uri="{FF2B5EF4-FFF2-40B4-BE49-F238E27FC236}">
                <a16:creationId xmlns:a16="http://schemas.microsoft.com/office/drawing/2014/main" id="{7C941C0C-B556-46AF-8A12-18322024FD06}"/>
              </a:ext>
            </a:extLst>
          </p:cNvPr>
          <p:cNvPicPr>
            <a:picLocks noChangeAspect="1"/>
          </p:cNvPicPr>
          <p:nvPr/>
        </p:nvPicPr>
        <p:blipFill>
          <a:blip r:embed="rId3"/>
          <a:stretch>
            <a:fillRect/>
          </a:stretch>
        </p:blipFill>
        <p:spPr>
          <a:xfrm>
            <a:off x="838200" y="2343036"/>
            <a:ext cx="1143000" cy="108596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16" name="Title 15">
            <a:extLst>
              <a:ext uri="{FF2B5EF4-FFF2-40B4-BE49-F238E27FC236}">
                <a16:creationId xmlns:a16="http://schemas.microsoft.com/office/drawing/2014/main" id="{16EF0390-C923-4BF9-9391-21EB30875691}"/>
              </a:ext>
            </a:extLst>
          </p:cNvPr>
          <p:cNvSpPr>
            <a:spLocks noGrp="1"/>
          </p:cNvSpPr>
          <p:nvPr>
            <p:ph type="title"/>
          </p:nvPr>
        </p:nvSpPr>
        <p:spPr>
          <a:xfrm>
            <a:off x="0" y="1"/>
            <a:ext cx="12192000" cy="1690688"/>
          </a:xfrm>
        </p:spPr>
        <p:txBody>
          <a:bodyPr/>
          <a:lstStyle/>
          <a:p>
            <a:r>
              <a:rPr lang="en-US" dirty="0"/>
              <a:t>Self-Awareness and Self-Care</a:t>
            </a:r>
            <a:endParaRPr lang="en-CA" dirty="0"/>
          </a:p>
        </p:txBody>
      </p:sp>
      <p:sp>
        <p:nvSpPr>
          <p:cNvPr id="318" name="Google Shape;318;p29"/>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a:bodyPr>
          <a:lstStyle/>
          <a:p>
            <a:pPr lvl="0"/>
            <a:r>
              <a:rPr lang="en-US" dirty="0"/>
              <a:t>Self-awareness is crucial.</a:t>
            </a:r>
          </a:p>
          <a:p>
            <a:pPr lvl="1"/>
            <a:r>
              <a:rPr lang="en-US" dirty="0"/>
              <a:t>You may need to ask yourself:</a:t>
            </a:r>
          </a:p>
          <a:p>
            <a:pPr lvl="2"/>
            <a:r>
              <a:rPr lang="en-US" dirty="0"/>
              <a:t>Given my own history and background and current life events, is this the best time for me to be having this conversation with someone?   </a:t>
            </a:r>
          </a:p>
          <a:p>
            <a:pPr lvl="2"/>
            <a:r>
              <a:rPr lang="en-US" dirty="0"/>
              <a:t>Am I able to ground myself?  </a:t>
            </a:r>
          </a:p>
          <a:p>
            <a:pPr lvl="2"/>
            <a:r>
              <a:rPr lang="en-US" dirty="0"/>
              <a:t>Do I need to find a way to pass the conversation to someone else? (Knowing that it’s okay to do so.)</a:t>
            </a:r>
          </a:p>
          <a:p>
            <a:pPr lvl="0"/>
            <a:endParaRPr lang="en-US" dirty="0"/>
          </a:p>
        </p:txBody>
      </p:sp>
      <p:sp>
        <p:nvSpPr>
          <p:cNvPr id="3" name="Slide Number Placeholder 2">
            <a:extLst>
              <a:ext uri="{FF2B5EF4-FFF2-40B4-BE49-F238E27FC236}">
                <a16:creationId xmlns:a16="http://schemas.microsoft.com/office/drawing/2014/main" id="{4E22BEB2-890A-4AA6-9BF5-471A3510CECC}"/>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21</a:t>
            </a:fld>
            <a:endParaRPr lang="en-US" dirty="0"/>
          </a:p>
        </p:txBody>
      </p:sp>
      <p:sp>
        <p:nvSpPr>
          <p:cNvPr id="6" name="Footer Placeholder 1">
            <a:extLst>
              <a:ext uri="{FF2B5EF4-FFF2-40B4-BE49-F238E27FC236}">
                <a16:creationId xmlns:a16="http://schemas.microsoft.com/office/drawing/2014/main" id="{FCFEB00D-681B-407C-B8AB-0127DE6D1C54}"/>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Google Shape;188;p12"/>
          <p:cNvSpPr txBox="1">
            <a:spLocks noGrp="1"/>
          </p:cNvSpPr>
          <p:nvPr>
            <p:ph sz="half" idx="1"/>
          </p:nvPr>
        </p:nvSpPr>
        <p:spPr>
          <a:xfrm>
            <a:off x="838200" y="1825625"/>
            <a:ext cx="997204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Are you emotionally ready to have this conversation?</a:t>
            </a:r>
          </a:p>
          <a:p>
            <a:pPr marL="228600" lvl="0" indent="-228600" algn="l" rtl="0">
              <a:lnSpc>
                <a:spcPct val="90000"/>
              </a:lnSpc>
              <a:spcBef>
                <a:spcPts val="0"/>
              </a:spcBef>
              <a:spcAft>
                <a:spcPts val="0"/>
              </a:spcAft>
              <a:buClr>
                <a:schemeClr val="dk1"/>
              </a:buClr>
              <a:buSzPts val="2800"/>
              <a:buChar char="•"/>
            </a:pPr>
            <a:endParaRPr lang="en-US" dirty="0"/>
          </a:p>
          <a:p>
            <a:pPr marL="228600" lvl="0" indent="-228600" algn="l" rtl="0">
              <a:lnSpc>
                <a:spcPct val="90000"/>
              </a:lnSpc>
              <a:spcBef>
                <a:spcPts val="0"/>
              </a:spcBef>
              <a:spcAft>
                <a:spcPts val="0"/>
              </a:spcAft>
              <a:buClr>
                <a:schemeClr val="dk1"/>
              </a:buClr>
              <a:buSzPts val="2800"/>
              <a:buChar char="•"/>
            </a:pPr>
            <a:r>
              <a:rPr lang="en-US" dirty="0"/>
              <a:t>Should you first reach out to a supervisor, counsellor, or Elder to provide additional support for this student?</a:t>
            </a:r>
          </a:p>
          <a:p>
            <a:pPr marL="228600" lvl="0" indent="-228600" algn="l" rtl="0">
              <a:lnSpc>
                <a:spcPct val="90000"/>
              </a:lnSpc>
              <a:spcBef>
                <a:spcPts val="0"/>
              </a:spcBef>
              <a:spcAft>
                <a:spcPts val="0"/>
              </a:spcAft>
              <a:buClr>
                <a:schemeClr val="dk1"/>
              </a:buClr>
              <a:buSzPts val="2800"/>
              <a:buChar char="•"/>
            </a:pPr>
            <a:endParaRPr lang="en-US" dirty="0"/>
          </a:p>
          <a:p>
            <a:pPr marL="228600" lvl="0" indent="-228600" algn="l" rtl="0">
              <a:lnSpc>
                <a:spcPct val="90000"/>
              </a:lnSpc>
              <a:spcBef>
                <a:spcPts val="0"/>
              </a:spcBef>
              <a:spcAft>
                <a:spcPts val="0"/>
              </a:spcAft>
              <a:buClr>
                <a:schemeClr val="dk1"/>
              </a:buClr>
              <a:buSzPts val="2800"/>
              <a:buChar char="•"/>
            </a:pPr>
            <a:r>
              <a:rPr lang="en-US" dirty="0"/>
              <a:t>Where will you have the conversation? Is the timing right?</a:t>
            </a:r>
          </a:p>
          <a:p>
            <a:pPr marL="228600" lvl="0" indent="-228600" algn="l" rtl="0">
              <a:lnSpc>
                <a:spcPct val="90000"/>
              </a:lnSpc>
              <a:spcBef>
                <a:spcPts val="0"/>
              </a:spcBef>
              <a:spcAft>
                <a:spcPts val="0"/>
              </a:spcAft>
              <a:buClr>
                <a:schemeClr val="dk1"/>
              </a:buClr>
              <a:buSzPts val="2800"/>
              <a:buChar char="•"/>
            </a:pPr>
            <a:endParaRPr lang="en-US" dirty="0"/>
          </a:p>
        </p:txBody>
      </p:sp>
      <p:sp>
        <p:nvSpPr>
          <p:cNvPr id="3" name="Slide Number Placeholder 2">
            <a:extLst>
              <a:ext uri="{FF2B5EF4-FFF2-40B4-BE49-F238E27FC236}">
                <a16:creationId xmlns:a16="http://schemas.microsoft.com/office/drawing/2014/main" id="{4B6F8E20-0E10-4B65-BDF6-FFF5ABC02AF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22</a:t>
            </a:fld>
            <a:endParaRPr lang="en-US" dirty="0"/>
          </a:p>
        </p:txBody>
      </p:sp>
      <p:sp>
        <p:nvSpPr>
          <p:cNvPr id="15" name="Title 14">
            <a:extLst>
              <a:ext uri="{FF2B5EF4-FFF2-40B4-BE49-F238E27FC236}">
                <a16:creationId xmlns:a16="http://schemas.microsoft.com/office/drawing/2014/main" id="{058F18F9-87DE-45C6-A67D-B4B1E8CA8F57}"/>
              </a:ext>
            </a:extLst>
          </p:cNvPr>
          <p:cNvSpPr>
            <a:spLocks noGrp="1"/>
          </p:cNvSpPr>
          <p:nvPr>
            <p:ph type="title"/>
          </p:nvPr>
        </p:nvSpPr>
        <p:spPr/>
        <p:txBody>
          <a:bodyPr/>
          <a:lstStyle/>
          <a:p>
            <a:r>
              <a:rPr lang="en-US" dirty="0"/>
              <a:t>What Do You Need to Take into Consideration?</a:t>
            </a:r>
            <a:endParaRPr lang="en-CA" dirty="0"/>
          </a:p>
        </p:txBody>
      </p:sp>
      <p:sp>
        <p:nvSpPr>
          <p:cNvPr id="6" name="Footer Placeholder 1">
            <a:extLst>
              <a:ext uri="{FF2B5EF4-FFF2-40B4-BE49-F238E27FC236}">
                <a16:creationId xmlns:a16="http://schemas.microsoft.com/office/drawing/2014/main" id="{0B45C573-9E85-42CD-AF4F-396B69606575}"/>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7" name="Picture 6">
            <a:extLst>
              <a:ext uri="{FF2B5EF4-FFF2-40B4-BE49-F238E27FC236}">
                <a16:creationId xmlns:a16="http://schemas.microsoft.com/office/drawing/2014/main" id="{578C536D-D248-44A9-B259-9EA01D082A4B}"/>
              </a:ext>
            </a:extLst>
          </p:cNvPr>
          <p:cNvPicPr>
            <a:picLocks noChangeAspect="1"/>
          </p:cNvPicPr>
          <p:nvPr/>
        </p:nvPicPr>
        <p:blipFill rotWithShape="1">
          <a:blip r:embed="rId3"/>
          <a:srcRect t="16778" b="8221"/>
          <a:stretch/>
        </p:blipFill>
        <p:spPr>
          <a:xfrm>
            <a:off x="0" y="0"/>
            <a:ext cx="12192000" cy="6858000"/>
          </a:xfrm>
          <a:prstGeom prst="rect">
            <a:avLst/>
          </a:prstGeom>
        </p:spPr>
      </p:pic>
      <p:sp>
        <p:nvSpPr>
          <p:cNvPr id="17" name="Title 16">
            <a:extLst>
              <a:ext uri="{FF2B5EF4-FFF2-40B4-BE49-F238E27FC236}">
                <a16:creationId xmlns:a16="http://schemas.microsoft.com/office/drawing/2014/main" id="{0335B501-D454-4508-872E-5EE176724B02}"/>
              </a:ext>
            </a:extLst>
          </p:cNvPr>
          <p:cNvSpPr>
            <a:spLocks noGrp="1"/>
          </p:cNvSpPr>
          <p:nvPr>
            <p:ph type="title"/>
          </p:nvPr>
        </p:nvSpPr>
        <p:spPr>
          <a:xfrm>
            <a:off x="0" y="1527175"/>
            <a:ext cx="12192000" cy="2145173"/>
          </a:xfrm>
          <a:solidFill>
            <a:srgbClr val="FFFFFF">
              <a:alpha val="85098"/>
            </a:srgbClr>
          </a:solidFill>
        </p:spPr>
        <p:txBody>
          <a:bodyPr/>
          <a:lstStyle/>
          <a:p>
            <a:r>
              <a:rPr lang="en-US" dirty="0">
                <a:solidFill>
                  <a:srgbClr val="662D91"/>
                </a:solidFill>
              </a:rPr>
              <a:t>Recognizing Signs</a:t>
            </a:r>
            <a:endParaRPr lang="en-CA" dirty="0">
              <a:solidFill>
                <a:srgbClr val="662D91"/>
              </a:solidFill>
            </a:endParaRPr>
          </a:p>
        </p:txBody>
      </p:sp>
      <p:sp>
        <p:nvSpPr>
          <p:cNvPr id="3" name="Slide Number Placeholder 2">
            <a:extLst>
              <a:ext uri="{FF2B5EF4-FFF2-40B4-BE49-F238E27FC236}">
                <a16:creationId xmlns:a16="http://schemas.microsoft.com/office/drawing/2014/main" id="{60781BAD-AE81-4E59-AA87-34FD285C84DC}"/>
              </a:ext>
            </a:extLst>
          </p:cNvPr>
          <p:cNvSpPr>
            <a:spLocks noGrp="1"/>
          </p:cNvSpPr>
          <p:nvPr>
            <p:ph type="sldNum" sz="quarter" idx="12"/>
          </p:nvPr>
        </p:nvSpPr>
        <p:spPr/>
        <p:txBody>
          <a:bodyPr/>
          <a:lstStyle/>
          <a:p>
            <a:pPr lvl="0"/>
            <a:fld id="{00000000-1234-1234-1234-123412341234}" type="slidenum">
              <a:rPr lang="en-US" smtClean="0"/>
              <a:pPr lvl="0"/>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15" name="Title 14">
            <a:extLst>
              <a:ext uri="{FF2B5EF4-FFF2-40B4-BE49-F238E27FC236}">
                <a16:creationId xmlns:a16="http://schemas.microsoft.com/office/drawing/2014/main" id="{1809C9EA-591A-4C90-A3E0-A3F336FAE34F}"/>
              </a:ext>
            </a:extLst>
          </p:cNvPr>
          <p:cNvSpPr>
            <a:spLocks noGrp="1"/>
          </p:cNvSpPr>
          <p:nvPr>
            <p:ph type="title"/>
          </p:nvPr>
        </p:nvSpPr>
        <p:spPr/>
        <p:txBody>
          <a:bodyPr/>
          <a:lstStyle/>
          <a:p>
            <a:r>
              <a:rPr lang="en-US" dirty="0"/>
              <a:t>Thoughts 			</a:t>
            </a:r>
            <a:endParaRPr lang="en-CA" dirty="0"/>
          </a:p>
        </p:txBody>
      </p:sp>
      <p:sp>
        <p:nvSpPr>
          <p:cNvPr id="21" name="Text Placeholder 20">
            <a:extLst>
              <a:ext uri="{FF2B5EF4-FFF2-40B4-BE49-F238E27FC236}">
                <a16:creationId xmlns:a16="http://schemas.microsoft.com/office/drawing/2014/main" id="{BB106494-CC89-4A91-BD78-A80E50E18798}"/>
              </a:ext>
            </a:extLst>
          </p:cNvPr>
          <p:cNvSpPr>
            <a:spLocks noGrp="1"/>
          </p:cNvSpPr>
          <p:nvPr>
            <p:ph type="body" idx="1"/>
          </p:nvPr>
        </p:nvSpPr>
        <p:spPr/>
        <p:txBody>
          <a:bodyPr/>
          <a:lstStyle/>
          <a:p>
            <a:r>
              <a:rPr lang="en-US" b="0" dirty="0"/>
              <a:t>They may be thinking:</a:t>
            </a:r>
          </a:p>
        </p:txBody>
      </p:sp>
      <p:sp>
        <p:nvSpPr>
          <p:cNvPr id="230" name="Google Shape;230;p17"/>
          <p:cNvSpPr txBox="1">
            <a:spLocks noGrp="1"/>
          </p:cNvSpPr>
          <p:nvPr>
            <p:ph sz="half" idx="2"/>
          </p:nvPr>
        </p:nvSpPr>
        <p:spPr>
          <a:noFill/>
          <a:ln>
            <a:noFill/>
          </a:ln>
        </p:spPr>
        <p:txBody>
          <a:bodyPr spcFirstLastPara="1" wrap="square" lIns="91425" tIns="45700" rIns="91425" bIns="45700" anchor="t" anchorCtr="0">
            <a:normAutofit/>
          </a:bodyPr>
          <a:lstStyle/>
          <a:p>
            <a:pPr lvl="0"/>
            <a:endParaRPr lang="en-US" dirty="0"/>
          </a:p>
          <a:p>
            <a:pPr lvl="0"/>
            <a:r>
              <a:rPr lang="en-US" dirty="0"/>
              <a:t>I can’t do anything right</a:t>
            </a:r>
          </a:p>
          <a:p>
            <a:pPr lvl="0"/>
            <a:r>
              <a:rPr lang="en-US" dirty="0"/>
              <a:t>I just can’t take it anymore</a:t>
            </a:r>
          </a:p>
          <a:p>
            <a:pPr lvl="0"/>
            <a:r>
              <a:rPr lang="en-US" dirty="0"/>
              <a:t>I can’t carry on like this</a:t>
            </a:r>
          </a:p>
          <a:p>
            <a:pPr lvl="0"/>
            <a:r>
              <a:rPr lang="en-US" dirty="0"/>
              <a:t>I wish I were dead</a:t>
            </a:r>
          </a:p>
        </p:txBody>
      </p:sp>
      <p:sp>
        <p:nvSpPr>
          <p:cNvPr id="231" name="Google Shape;231;p17"/>
          <p:cNvSpPr txBox="1">
            <a:spLocks noGrp="1"/>
          </p:cNvSpPr>
          <p:nvPr>
            <p:ph sz="quarter" idx="4"/>
          </p:nvPr>
        </p:nvSpPr>
        <p:spPr>
          <a:noFill/>
          <a:ln>
            <a:noFill/>
          </a:ln>
        </p:spPr>
        <p:txBody>
          <a:bodyPr spcFirstLastPara="1" wrap="square" lIns="91425" tIns="45700" rIns="91425" bIns="45700" anchor="t" anchorCtr="0">
            <a:normAutofit/>
          </a:bodyPr>
          <a:lstStyle/>
          <a:p>
            <a:pPr lvl="0"/>
            <a:endParaRPr lang="en-US" dirty="0"/>
          </a:p>
          <a:p>
            <a:pPr lvl="0"/>
            <a:r>
              <a:rPr lang="en-US" dirty="0"/>
              <a:t>People will be better off without me</a:t>
            </a:r>
          </a:p>
          <a:p>
            <a:pPr lvl="0"/>
            <a:r>
              <a:rPr lang="en-US" dirty="0"/>
              <a:t>No one can do anything to help me</a:t>
            </a:r>
          </a:p>
          <a:p>
            <a:pPr lvl="0"/>
            <a:endParaRPr lang="en-US" dirty="0"/>
          </a:p>
        </p:txBody>
      </p:sp>
      <p:sp>
        <p:nvSpPr>
          <p:cNvPr id="3" name="Slide Number Placeholder 2">
            <a:extLst>
              <a:ext uri="{FF2B5EF4-FFF2-40B4-BE49-F238E27FC236}">
                <a16:creationId xmlns:a16="http://schemas.microsoft.com/office/drawing/2014/main" id="{9770D338-6562-47E8-A2E8-3A62F7DB5750}"/>
              </a:ext>
            </a:extLst>
          </p:cNvPr>
          <p:cNvSpPr>
            <a:spLocks noGrp="1"/>
          </p:cNvSpPr>
          <p:nvPr>
            <p:ph type="sldNum" sz="quarter" idx="12"/>
          </p:nvPr>
        </p:nvSpPr>
        <p:spPr/>
        <p:txBody>
          <a:bodyPr/>
          <a:lstStyle/>
          <a:p>
            <a:pPr lvl="0"/>
            <a:fld id="{00000000-1234-1234-1234-123412341234}" type="slidenum">
              <a:rPr lang="en-US" smtClean="0"/>
              <a:pPr lvl="0"/>
              <a:t>24</a:t>
            </a:fld>
            <a:endParaRPr lang="en-US" dirty="0"/>
          </a:p>
        </p:txBody>
      </p:sp>
      <p:sp>
        <p:nvSpPr>
          <p:cNvPr id="8" name="Footer Placeholder 1">
            <a:extLst>
              <a:ext uri="{FF2B5EF4-FFF2-40B4-BE49-F238E27FC236}">
                <a16:creationId xmlns:a16="http://schemas.microsoft.com/office/drawing/2014/main" id="{C3248073-A794-47EB-850C-03DED7A99CE8}"/>
              </a:ext>
            </a:extLst>
          </p:cNvPr>
          <p:cNvSpPr>
            <a:spLocks noGrp="1"/>
          </p:cNvSpPr>
          <p:nvPr>
            <p:ph type="ftr" sz="quarter" idx="1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A410-1A27-2B4B-804A-95FFDCA83FD8}"/>
              </a:ext>
            </a:extLst>
          </p:cNvPr>
          <p:cNvSpPr>
            <a:spLocks noGrp="1"/>
          </p:cNvSpPr>
          <p:nvPr>
            <p:ph type="title"/>
          </p:nvPr>
        </p:nvSpPr>
        <p:spPr/>
        <p:txBody>
          <a:bodyPr/>
          <a:lstStyle/>
          <a:p>
            <a:r>
              <a:rPr lang="en-US" dirty="0"/>
              <a:t>Feelings</a:t>
            </a:r>
          </a:p>
        </p:txBody>
      </p:sp>
      <p:sp>
        <p:nvSpPr>
          <p:cNvPr id="3" name="Text Placeholder 2">
            <a:extLst>
              <a:ext uri="{FF2B5EF4-FFF2-40B4-BE49-F238E27FC236}">
                <a16:creationId xmlns:a16="http://schemas.microsoft.com/office/drawing/2014/main" id="{006A2F2B-C792-7246-8221-3FCE09BC1597}"/>
              </a:ext>
            </a:extLst>
          </p:cNvPr>
          <p:cNvSpPr>
            <a:spLocks noGrp="1"/>
          </p:cNvSpPr>
          <p:nvPr>
            <p:ph type="body" idx="1"/>
          </p:nvPr>
        </p:nvSpPr>
        <p:spPr/>
        <p:txBody>
          <a:bodyPr/>
          <a:lstStyle/>
          <a:p>
            <a:r>
              <a:rPr lang="en-US" b="0" dirty="0"/>
              <a:t>They may be feeling:</a:t>
            </a:r>
          </a:p>
        </p:txBody>
      </p:sp>
      <p:sp>
        <p:nvSpPr>
          <p:cNvPr id="4" name="Content Placeholder 3">
            <a:extLst>
              <a:ext uri="{FF2B5EF4-FFF2-40B4-BE49-F238E27FC236}">
                <a16:creationId xmlns:a16="http://schemas.microsoft.com/office/drawing/2014/main" id="{B94BC318-6752-5749-A174-3E905B6BBA05}"/>
              </a:ext>
            </a:extLst>
          </p:cNvPr>
          <p:cNvSpPr>
            <a:spLocks noGrp="1"/>
          </p:cNvSpPr>
          <p:nvPr>
            <p:ph sz="half" idx="2"/>
          </p:nvPr>
        </p:nvSpPr>
        <p:spPr/>
        <p:txBody>
          <a:bodyPr/>
          <a:lstStyle/>
          <a:p>
            <a:pPr lvl="0"/>
            <a:endParaRPr lang="en-US" dirty="0"/>
          </a:p>
          <a:p>
            <a:pPr lvl="0"/>
            <a:r>
              <a:rPr lang="en-US" dirty="0"/>
              <a:t>Helpless</a:t>
            </a:r>
          </a:p>
          <a:p>
            <a:pPr lvl="0"/>
            <a:r>
              <a:rPr lang="en-US" dirty="0"/>
              <a:t>Hopeless</a:t>
            </a:r>
          </a:p>
          <a:p>
            <a:pPr lvl="0"/>
            <a:r>
              <a:rPr lang="en-US" dirty="0"/>
              <a:t>Worthless</a:t>
            </a:r>
          </a:p>
          <a:p>
            <a:endParaRPr lang="en-US" dirty="0"/>
          </a:p>
        </p:txBody>
      </p:sp>
      <p:sp>
        <p:nvSpPr>
          <p:cNvPr id="6" name="Content Placeholder 5">
            <a:extLst>
              <a:ext uri="{FF2B5EF4-FFF2-40B4-BE49-F238E27FC236}">
                <a16:creationId xmlns:a16="http://schemas.microsoft.com/office/drawing/2014/main" id="{AF3302D4-7987-7C43-81CC-1A198507133E}"/>
              </a:ext>
            </a:extLst>
          </p:cNvPr>
          <p:cNvSpPr>
            <a:spLocks noGrp="1"/>
          </p:cNvSpPr>
          <p:nvPr>
            <p:ph sz="quarter" idx="4"/>
          </p:nvPr>
        </p:nvSpPr>
        <p:spPr/>
        <p:txBody>
          <a:bodyPr/>
          <a:lstStyle/>
          <a:p>
            <a:pPr lvl="0"/>
            <a:endParaRPr lang="en-US" dirty="0"/>
          </a:p>
          <a:p>
            <a:pPr lvl="0"/>
            <a:r>
              <a:rPr lang="en-US" dirty="0"/>
              <a:t>Anger</a:t>
            </a:r>
          </a:p>
          <a:p>
            <a:pPr lvl="0"/>
            <a:r>
              <a:rPr lang="en-US" dirty="0"/>
              <a:t>Guilt</a:t>
            </a:r>
          </a:p>
          <a:p>
            <a:pPr lvl="0"/>
            <a:r>
              <a:rPr lang="en-US" dirty="0"/>
              <a:t>Lonely</a:t>
            </a:r>
          </a:p>
          <a:p>
            <a:pPr lvl="0"/>
            <a:r>
              <a:rPr lang="en-US" dirty="0"/>
              <a:t>Sad</a:t>
            </a:r>
          </a:p>
          <a:p>
            <a:endParaRPr lang="en-US" dirty="0"/>
          </a:p>
        </p:txBody>
      </p:sp>
      <p:sp>
        <p:nvSpPr>
          <p:cNvPr id="8" name="Slide Number Placeholder 7">
            <a:extLst>
              <a:ext uri="{FF2B5EF4-FFF2-40B4-BE49-F238E27FC236}">
                <a16:creationId xmlns:a16="http://schemas.microsoft.com/office/drawing/2014/main" id="{67DF703D-31CA-A146-857C-EC50C1B9330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25</a:t>
            </a:fld>
            <a:endParaRPr lang="en-US" dirty="0"/>
          </a:p>
        </p:txBody>
      </p:sp>
      <p:sp>
        <p:nvSpPr>
          <p:cNvPr id="9" name="Footer Placeholder 1">
            <a:extLst>
              <a:ext uri="{FF2B5EF4-FFF2-40B4-BE49-F238E27FC236}">
                <a16:creationId xmlns:a16="http://schemas.microsoft.com/office/drawing/2014/main" id="{8A6B8828-E02E-468F-9255-1B67F1BAB7E4}"/>
              </a:ext>
            </a:extLst>
          </p:cNvPr>
          <p:cNvSpPr>
            <a:spLocks noGrp="1"/>
          </p:cNvSpPr>
          <p:nvPr>
            <p:ph type="ftr" sz="quarter" idx="13"/>
          </p:nvPr>
        </p:nvSpPr>
        <p:spPr>
          <a:xfrm>
            <a:off x="3379809" y="6356350"/>
            <a:ext cx="6007260" cy="365125"/>
          </a:xfrm>
        </p:spPr>
        <p:txBody>
          <a:bodyPr/>
          <a:lstStyle/>
          <a:p>
            <a:r>
              <a:rPr lang="en-CA"/>
              <a:t>Let’s Talk About Suicide: Raising Awareness and Supporting Students</a:t>
            </a:r>
            <a:endParaRPr lang="en-US" dirty="0"/>
          </a:p>
        </p:txBody>
      </p:sp>
    </p:spTree>
    <p:extLst>
      <p:ext uri="{BB962C8B-B14F-4D97-AF65-F5344CB8AC3E}">
        <p14:creationId xmlns:p14="http://schemas.microsoft.com/office/powerpoint/2010/main" val="2467227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3" name="Title 12">
            <a:extLst>
              <a:ext uri="{FF2B5EF4-FFF2-40B4-BE49-F238E27FC236}">
                <a16:creationId xmlns:a16="http://schemas.microsoft.com/office/drawing/2014/main" id="{CFC37FA0-2714-42D2-9534-16AAFBC66575}"/>
              </a:ext>
            </a:extLst>
          </p:cNvPr>
          <p:cNvSpPr>
            <a:spLocks noGrp="1"/>
          </p:cNvSpPr>
          <p:nvPr>
            <p:ph type="title"/>
          </p:nvPr>
        </p:nvSpPr>
        <p:spPr>
          <a:xfrm>
            <a:off x="0" y="1"/>
            <a:ext cx="12192000" cy="1690688"/>
          </a:xfrm>
        </p:spPr>
        <p:txBody>
          <a:bodyPr/>
          <a:lstStyle/>
          <a:p>
            <a:r>
              <a:rPr lang="en-US" dirty="0"/>
              <a:t>Sometimes Feelings Are Ambivalent</a:t>
            </a:r>
            <a:endParaRPr lang="en-CA" dirty="0"/>
          </a:p>
        </p:txBody>
      </p:sp>
      <p:sp>
        <p:nvSpPr>
          <p:cNvPr id="195" name="Google Shape;195;p14"/>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a:bodyPr>
          <a:lstStyle/>
          <a:p>
            <a:pPr marL="0" lvl="0" indent="0">
              <a:buNone/>
            </a:pPr>
            <a:endParaRPr lang="en-US" dirty="0"/>
          </a:p>
          <a:p>
            <a:pPr marL="0" lvl="0" indent="0">
              <a:buNone/>
            </a:pPr>
            <a:r>
              <a:rPr lang="en-US" dirty="0"/>
              <a:t>There is a huge difference  between wanting to die and not wanting to live.</a:t>
            </a:r>
          </a:p>
          <a:p>
            <a:pPr marL="0" lvl="0" indent="0">
              <a:buNone/>
            </a:pPr>
            <a:endParaRPr lang="en-US" dirty="0"/>
          </a:p>
          <a:p>
            <a:pPr marL="0" lvl="0" indent="0">
              <a:buNone/>
            </a:pPr>
            <a:r>
              <a:rPr lang="en-US" dirty="0"/>
              <a:t>Suicidal thoughts often come when pain exceeds our resources.</a:t>
            </a:r>
          </a:p>
        </p:txBody>
      </p:sp>
      <p:sp>
        <p:nvSpPr>
          <p:cNvPr id="3" name="Slide Number Placeholder 2">
            <a:extLst>
              <a:ext uri="{FF2B5EF4-FFF2-40B4-BE49-F238E27FC236}">
                <a16:creationId xmlns:a16="http://schemas.microsoft.com/office/drawing/2014/main" id="{01B0176D-EE0A-480D-8130-69664402A53D}"/>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26</a:t>
            </a:fld>
            <a:endParaRPr lang="en-US" dirty="0"/>
          </a:p>
        </p:txBody>
      </p:sp>
      <p:sp>
        <p:nvSpPr>
          <p:cNvPr id="6" name="Footer Placeholder 1">
            <a:extLst>
              <a:ext uri="{FF2B5EF4-FFF2-40B4-BE49-F238E27FC236}">
                <a16:creationId xmlns:a16="http://schemas.microsoft.com/office/drawing/2014/main" id="{05B4436D-88CE-407C-8071-BEFF7E20EE0C}"/>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15" name="Title 14">
            <a:extLst>
              <a:ext uri="{FF2B5EF4-FFF2-40B4-BE49-F238E27FC236}">
                <a16:creationId xmlns:a16="http://schemas.microsoft.com/office/drawing/2014/main" id="{5A31BD4A-D1D0-4624-9D63-287D3CF29463}"/>
              </a:ext>
            </a:extLst>
          </p:cNvPr>
          <p:cNvSpPr>
            <a:spLocks noGrp="1"/>
          </p:cNvSpPr>
          <p:nvPr>
            <p:ph type="title"/>
          </p:nvPr>
        </p:nvSpPr>
        <p:spPr>
          <a:xfrm>
            <a:off x="0" y="1"/>
            <a:ext cx="12192000" cy="1690688"/>
          </a:xfrm>
        </p:spPr>
        <p:txBody>
          <a:bodyPr/>
          <a:lstStyle/>
          <a:p>
            <a:r>
              <a:rPr lang="en-US" dirty="0"/>
              <a:t>Statements</a:t>
            </a:r>
            <a:endParaRPr lang="en-CA" dirty="0"/>
          </a:p>
        </p:txBody>
      </p:sp>
      <p:sp>
        <p:nvSpPr>
          <p:cNvPr id="16" name="Text Placeholder 15">
            <a:extLst>
              <a:ext uri="{FF2B5EF4-FFF2-40B4-BE49-F238E27FC236}">
                <a16:creationId xmlns:a16="http://schemas.microsoft.com/office/drawing/2014/main" id="{35F6A597-D45F-4C35-B8C4-C399C5916CC6}"/>
              </a:ext>
            </a:extLst>
          </p:cNvPr>
          <p:cNvSpPr>
            <a:spLocks noGrp="1"/>
          </p:cNvSpPr>
          <p:nvPr>
            <p:ph type="body" idx="1"/>
          </p:nvPr>
        </p:nvSpPr>
        <p:spPr>
          <a:xfrm>
            <a:off x="839788" y="1681163"/>
            <a:ext cx="5157787" cy="823912"/>
          </a:xfrm>
        </p:spPr>
        <p:txBody>
          <a:bodyPr/>
          <a:lstStyle/>
          <a:p>
            <a:r>
              <a:rPr lang="en-US" dirty="0"/>
              <a:t>Direct</a:t>
            </a:r>
            <a:endParaRPr lang="en-CA" dirty="0"/>
          </a:p>
        </p:txBody>
      </p:sp>
      <p:sp>
        <p:nvSpPr>
          <p:cNvPr id="237" name="Google Shape;237;p18"/>
          <p:cNvSpPr txBox="1">
            <a:spLocks noGrp="1"/>
          </p:cNvSpPr>
          <p:nvPr>
            <p:ph sz="half" idx="2"/>
          </p:nvPr>
        </p:nvSpPr>
        <p:spPr>
          <a:xfrm>
            <a:off x="839788" y="2505075"/>
            <a:ext cx="5157787" cy="3684588"/>
          </a:xfrm>
          <a:noFill/>
          <a:ln>
            <a:noFill/>
          </a:ln>
        </p:spPr>
        <p:txBody>
          <a:bodyPr spcFirstLastPara="1" wrap="square" lIns="91425" tIns="45700" rIns="91425" bIns="45700" anchor="t" anchorCtr="0">
            <a:normAutofit/>
          </a:bodyPr>
          <a:lstStyle/>
          <a:p>
            <a:r>
              <a:rPr lang="en-US" dirty="0"/>
              <a:t>“I’m going to end it all.”</a:t>
            </a:r>
          </a:p>
          <a:p>
            <a:r>
              <a:rPr lang="en-US" dirty="0"/>
              <a:t>“I’d be better off dead.”</a:t>
            </a:r>
          </a:p>
          <a:p>
            <a:r>
              <a:rPr lang="en-US" dirty="0"/>
              <a:t>“If X happens (or doesn’t), I’m going to kill myself.” </a:t>
            </a:r>
          </a:p>
        </p:txBody>
      </p:sp>
      <p:sp>
        <p:nvSpPr>
          <p:cNvPr id="17" name="Text Placeholder 16">
            <a:extLst>
              <a:ext uri="{FF2B5EF4-FFF2-40B4-BE49-F238E27FC236}">
                <a16:creationId xmlns:a16="http://schemas.microsoft.com/office/drawing/2014/main" id="{BC45B3F1-DF3E-48BB-BCC3-7E54237EB2BE}"/>
              </a:ext>
            </a:extLst>
          </p:cNvPr>
          <p:cNvSpPr>
            <a:spLocks noGrp="1"/>
          </p:cNvSpPr>
          <p:nvPr>
            <p:ph type="body" sz="quarter" idx="3"/>
          </p:nvPr>
        </p:nvSpPr>
        <p:spPr>
          <a:xfrm>
            <a:off x="6172200" y="1681163"/>
            <a:ext cx="5183188" cy="823912"/>
          </a:xfrm>
        </p:spPr>
        <p:txBody>
          <a:bodyPr/>
          <a:lstStyle/>
          <a:p>
            <a:r>
              <a:rPr lang="en-US" dirty="0"/>
              <a:t>Indirect</a:t>
            </a:r>
          </a:p>
        </p:txBody>
      </p:sp>
      <p:sp>
        <p:nvSpPr>
          <p:cNvPr id="238" name="Google Shape;238;p18"/>
          <p:cNvSpPr txBox="1">
            <a:spLocks noGrp="1"/>
          </p:cNvSpPr>
          <p:nvPr>
            <p:ph sz="quarter" idx="4"/>
          </p:nvPr>
        </p:nvSpPr>
        <p:spPr>
          <a:xfrm>
            <a:off x="6172200" y="2505075"/>
            <a:ext cx="5183188" cy="3684588"/>
          </a:xfrm>
          <a:noFill/>
          <a:ln>
            <a:noFill/>
          </a:ln>
        </p:spPr>
        <p:txBody>
          <a:bodyPr spcFirstLastPara="1" wrap="square" lIns="91425" tIns="45700" rIns="91425" bIns="45700" anchor="t" anchorCtr="0">
            <a:normAutofit/>
          </a:bodyPr>
          <a:lstStyle/>
          <a:p>
            <a:r>
              <a:rPr lang="en-US" dirty="0"/>
              <a:t>“I am a burden and people would be better off without me.”</a:t>
            </a:r>
          </a:p>
          <a:p>
            <a:r>
              <a:rPr lang="en-US" dirty="0"/>
              <a:t>“My life has no purpose. I’ve lost hope.”</a:t>
            </a:r>
          </a:p>
          <a:p>
            <a:r>
              <a:rPr lang="en-US" dirty="0"/>
              <a:t>“Nothing will ever change and I give up.” </a:t>
            </a:r>
          </a:p>
          <a:p>
            <a:pPr lvl="1"/>
            <a:endParaRPr lang="en-US" dirty="0"/>
          </a:p>
          <a:p>
            <a:pPr lvl="1"/>
            <a:endParaRPr lang="en-US" dirty="0"/>
          </a:p>
          <a:p>
            <a:pPr lvl="1"/>
            <a:endParaRPr lang="en-US" dirty="0"/>
          </a:p>
        </p:txBody>
      </p:sp>
      <p:sp>
        <p:nvSpPr>
          <p:cNvPr id="3" name="Slide Number Placeholder 2">
            <a:extLst>
              <a:ext uri="{FF2B5EF4-FFF2-40B4-BE49-F238E27FC236}">
                <a16:creationId xmlns:a16="http://schemas.microsoft.com/office/drawing/2014/main" id="{B6AD39BE-F896-4F94-95B5-2C3D462ECD32}"/>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27</a:t>
            </a:fld>
            <a:endParaRPr lang="en-US" dirty="0"/>
          </a:p>
        </p:txBody>
      </p:sp>
      <p:sp>
        <p:nvSpPr>
          <p:cNvPr id="9" name="Footer Placeholder 1">
            <a:extLst>
              <a:ext uri="{FF2B5EF4-FFF2-40B4-BE49-F238E27FC236}">
                <a16:creationId xmlns:a16="http://schemas.microsoft.com/office/drawing/2014/main" id="{83BEB807-D364-4B41-9758-F25483616F69}"/>
              </a:ext>
            </a:extLst>
          </p:cNvPr>
          <p:cNvSpPr>
            <a:spLocks noGrp="1"/>
          </p:cNvSpPr>
          <p:nvPr>
            <p:ph type="ftr" sz="quarter" idx="1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15" name="Title 14">
            <a:extLst>
              <a:ext uri="{FF2B5EF4-FFF2-40B4-BE49-F238E27FC236}">
                <a16:creationId xmlns:a16="http://schemas.microsoft.com/office/drawing/2014/main" id="{006D3F45-E289-40E3-BB99-F0D44C77B72B}"/>
              </a:ext>
            </a:extLst>
          </p:cNvPr>
          <p:cNvSpPr>
            <a:spLocks noGrp="1"/>
          </p:cNvSpPr>
          <p:nvPr>
            <p:ph type="title"/>
          </p:nvPr>
        </p:nvSpPr>
        <p:spPr>
          <a:xfrm>
            <a:off x="0" y="1"/>
            <a:ext cx="12192000" cy="1690688"/>
          </a:xfrm>
        </p:spPr>
        <p:txBody>
          <a:bodyPr/>
          <a:lstStyle/>
          <a:p>
            <a:r>
              <a:rPr lang="en-US" dirty="0"/>
              <a:t>Physical Signs</a:t>
            </a:r>
            <a:endParaRPr lang="en-CA" dirty="0"/>
          </a:p>
        </p:txBody>
      </p:sp>
      <p:sp>
        <p:nvSpPr>
          <p:cNvPr id="245" name="Google Shape;245;p19"/>
          <p:cNvSpPr txBox="1">
            <a:spLocks noGrp="1"/>
          </p:cNvSpPr>
          <p:nvPr>
            <p:ph sz="half" idx="1"/>
          </p:nvPr>
        </p:nvSpPr>
        <p:spPr>
          <a:xfrm>
            <a:off x="838199" y="1825625"/>
            <a:ext cx="8128379" cy="4351338"/>
          </a:xfrm>
          <a:noFill/>
          <a:ln>
            <a:noFill/>
          </a:ln>
        </p:spPr>
        <p:txBody>
          <a:bodyPr spcFirstLastPara="1" wrap="square" lIns="91425" tIns="45700" rIns="91425" bIns="45700" anchor="t" anchorCtr="0">
            <a:normAutofit/>
          </a:bodyPr>
          <a:lstStyle/>
          <a:p>
            <a:pPr lvl="0"/>
            <a:endParaRPr lang="en-US" dirty="0"/>
          </a:p>
          <a:p>
            <a:pPr lvl="0"/>
            <a:r>
              <a:rPr lang="en-US" dirty="0"/>
              <a:t>Lack of interest in appearance and hygiene</a:t>
            </a:r>
          </a:p>
          <a:p>
            <a:pPr lvl="0"/>
            <a:r>
              <a:rPr lang="en-US" dirty="0"/>
              <a:t>Sleep disturbances</a:t>
            </a:r>
          </a:p>
          <a:p>
            <a:pPr lvl="0"/>
            <a:r>
              <a:rPr lang="en-US" dirty="0"/>
              <a:t>Change or loss of appetite, weight</a:t>
            </a:r>
          </a:p>
          <a:p>
            <a:pPr lvl="0"/>
            <a:r>
              <a:rPr lang="en-US" dirty="0"/>
              <a:t>Physical health complaints</a:t>
            </a:r>
          </a:p>
          <a:p>
            <a:pPr lvl="0"/>
            <a:endParaRPr lang="en-US" dirty="0"/>
          </a:p>
        </p:txBody>
      </p:sp>
      <p:sp>
        <p:nvSpPr>
          <p:cNvPr id="3" name="Slide Number Placeholder 2">
            <a:extLst>
              <a:ext uri="{FF2B5EF4-FFF2-40B4-BE49-F238E27FC236}">
                <a16:creationId xmlns:a16="http://schemas.microsoft.com/office/drawing/2014/main" id="{B248C841-BA7F-49D4-AF16-43C61F97DBDA}"/>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28</a:t>
            </a:fld>
            <a:endParaRPr lang="en-US" dirty="0"/>
          </a:p>
        </p:txBody>
      </p:sp>
      <p:sp>
        <p:nvSpPr>
          <p:cNvPr id="6" name="Footer Placeholder 1">
            <a:extLst>
              <a:ext uri="{FF2B5EF4-FFF2-40B4-BE49-F238E27FC236}">
                <a16:creationId xmlns:a16="http://schemas.microsoft.com/office/drawing/2014/main" id="{F5BB1F84-31FC-40B7-96B9-DF73924CD1ED}"/>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1433-7270-8C44-9D43-583CAA47580B}"/>
              </a:ext>
            </a:extLst>
          </p:cNvPr>
          <p:cNvSpPr>
            <a:spLocks noGrp="1"/>
          </p:cNvSpPr>
          <p:nvPr>
            <p:ph type="title"/>
          </p:nvPr>
        </p:nvSpPr>
        <p:spPr/>
        <p:txBody>
          <a:bodyPr/>
          <a:lstStyle/>
          <a:p>
            <a:r>
              <a:rPr lang="en-US" dirty="0"/>
              <a:t>Actions</a:t>
            </a:r>
          </a:p>
        </p:txBody>
      </p:sp>
      <p:sp>
        <p:nvSpPr>
          <p:cNvPr id="3" name="Content Placeholder 2">
            <a:extLst>
              <a:ext uri="{FF2B5EF4-FFF2-40B4-BE49-F238E27FC236}">
                <a16:creationId xmlns:a16="http://schemas.microsoft.com/office/drawing/2014/main" id="{9243185A-1A7D-E14B-983F-E067115BC0E3}"/>
              </a:ext>
            </a:extLst>
          </p:cNvPr>
          <p:cNvSpPr>
            <a:spLocks noGrp="1"/>
          </p:cNvSpPr>
          <p:nvPr>
            <p:ph sz="half" idx="1"/>
          </p:nvPr>
        </p:nvSpPr>
        <p:spPr>
          <a:xfrm>
            <a:off x="838199" y="1825625"/>
            <a:ext cx="8374039" cy="4351338"/>
          </a:xfrm>
        </p:spPr>
        <p:txBody>
          <a:bodyPr/>
          <a:lstStyle/>
          <a:p>
            <a:pPr lvl="0"/>
            <a:endParaRPr lang="en-US" dirty="0"/>
          </a:p>
          <a:p>
            <a:pPr lvl="0"/>
            <a:r>
              <a:rPr lang="en-US" dirty="0"/>
              <a:t>Withdrawing</a:t>
            </a:r>
          </a:p>
          <a:p>
            <a:pPr lvl="0"/>
            <a:r>
              <a:rPr lang="en-US" dirty="0"/>
              <a:t>Loss of interest in favourite activities</a:t>
            </a:r>
          </a:p>
          <a:p>
            <a:pPr lvl="0"/>
            <a:r>
              <a:rPr lang="en-US" dirty="0"/>
              <a:t>Misuse of drugs or alcohol</a:t>
            </a:r>
          </a:p>
          <a:p>
            <a:pPr lvl="0"/>
            <a:r>
              <a:rPr lang="en-US" dirty="0"/>
              <a:t>Reckless behaviour</a:t>
            </a:r>
          </a:p>
          <a:p>
            <a:pPr lvl="0"/>
            <a:r>
              <a:rPr lang="en-US" dirty="0"/>
              <a:t>Extreme behavioural changes</a:t>
            </a:r>
          </a:p>
          <a:p>
            <a:pPr lvl="0"/>
            <a:r>
              <a:rPr lang="en-US" dirty="0"/>
              <a:t>Impulsivity</a:t>
            </a:r>
          </a:p>
          <a:p>
            <a:pPr lvl="0"/>
            <a:r>
              <a:rPr lang="en-US" dirty="0"/>
              <a:t>Self-injury </a:t>
            </a:r>
          </a:p>
          <a:p>
            <a:endParaRPr lang="en-US" dirty="0"/>
          </a:p>
        </p:txBody>
      </p:sp>
      <p:sp>
        <p:nvSpPr>
          <p:cNvPr id="6" name="Slide Number Placeholder 5">
            <a:extLst>
              <a:ext uri="{FF2B5EF4-FFF2-40B4-BE49-F238E27FC236}">
                <a16:creationId xmlns:a16="http://schemas.microsoft.com/office/drawing/2014/main" id="{86E2A96F-0942-0A48-B435-1480C83D6D4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29</a:t>
            </a:fld>
            <a:endParaRPr lang="en-US" dirty="0"/>
          </a:p>
        </p:txBody>
      </p:sp>
      <p:sp>
        <p:nvSpPr>
          <p:cNvPr id="7" name="Footer Placeholder 1">
            <a:extLst>
              <a:ext uri="{FF2B5EF4-FFF2-40B4-BE49-F238E27FC236}">
                <a16:creationId xmlns:a16="http://schemas.microsoft.com/office/drawing/2014/main" id="{464EADFB-E064-4B82-B1F3-BBEAD7F94054}"/>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extLst>
      <p:ext uri="{BB962C8B-B14F-4D97-AF65-F5344CB8AC3E}">
        <p14:creationId xmlns:p14="http://schemas.microsoft.com/office/powerpoint/2010/main" val="3893010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spcBef>
                <a:spcPts val="0"/>
              </a:spcBef>
              <a:buClr>
                <a:schemeClr val="dk1"/>
              </a:buClr>
              <a:buSzPts val="2800"/>
              <a:buNone/>
            </a:pPr>
            <a:r>
              <a:rPr lang="en-US" dirty="0"/>
              <a:t>We hope by the end of this session you’ll be able to:</a:t>
            </a:r>
          </a:p>
          <a:p>
            <a:pPr lvl="0">
              <a:spcBef>
                <a:spcPts val="0"/>
              </a:spcBef>
              <a:buClr>
                <a:schemeClr val="dk1"/>
              </a:buClr>
              <a:buSzPts val="2800"/>
            </a:pPr>
            <a:endParaRPr lang="en-US" dirty="0"/>
          </a:p>
          <a:p>
            <a:pPr lvl="0">
              <a:spcBef>
                <a:spcPts val="0"/>
              </a:spcBef>
              <a:buClr>
                <a:schemeClr val="dk1"/>
              </a:buClr>
              <a:buSzPts val="2800"/>
            </a:pPr>
            <a:r>
              <a:rPr lang="en-US" dirty="0"/>
              <a:t>Explain myths and misunderstood ideas about suicide.</a:t>
            </a:r>
          </a:p>
          <a:p>
            <a:pPr lvl="0">
              <a:buClr>
                <a:schemeClr val="dk1"/>
              </a:buClr>
              <a:buSzPts val="2800"/>
            </a:pPr>
            <a:r>
              <a:rPr lang="en-US" dirty="0"/>
              <a:t>Recognize the different signs that indicate someone is in distress or at risk of suicide.</a:t>
            </a:r>
          </a:p>
          <a:p>
            <a:pPr lvl="0">
              <a:buClr>
                <a:schemeClr val="dk1"/>
              </a:buClr>
              <a:buSzPts val="2800"/>
            </a:pPr>
            <a:r>
              <a:rPr lang="en-US" dirty="0"/>
              <a:t>Ask if a student is considering suicide, express support, and refer the student to appropriate resources.</a:t>
            </a:r>
          </a:p>
          <a:p>
            <a:pPr lvl="0">
              <a:buClr>
                <a:schemeClr val="dk1"/>
              </a:buClr>
              <a:buSzPts val="2800"/>
            </a:pPr>
            <a:r>
              <a:rPr lang="en-US" dirty="0"/>
              <a:t>Discuss roles and appropriate boundaries for faculty and staff responding to a student considering suicide.</a:t>
            </a:r>
          </a:p>
        </p:txBody>
      </p:sp>
      <p:sp>
        <p:nvSpPr>
          <p:cNvPr id="2" name="Footer Placeholder 1">
            <a:extLst>
              <a:ext uri="{FF2B5EF4-FFF2-40B4-BE49-F238E27FC236}">
                <a16:creationId xmlns:a16="http://schemas.microsoft.com/office/drawing/2014/main" id="{4E771147-BA2B-46B8-A428-9841A824285A}"/>
              </a:ext>
            </a:extLst>
          </p:cNvPr>
          <p:cNvSpPr>
            <a:spLocks noGrp="1"/>
          </p:cNvSpPr>
          <p:nvPr>
            <p:ph type="ftr" sz="quarter" idx="3"/>
          </p:nvPr>
        </p:nvSpPr>
        <p:spPr>
          <a:xfrm>
            <a:off x="3379809" y="6356350"/>
            <a:ext cx="6007260" cy="365125"/>
          </a:xfrm>
        </p:spPr>
        <p:txBody>
          <a:bodyPr/>
          <a:lstStyle/>
          <a:p>
            <a:r>
              <a:rPr lang="en-CA" dirty="0"/>
              <a:t>Let’s Talk About Suicide: </a:t>
            </a:r>
            <a:r>
              <a:rPr lang="en-US" dirty="0"/>
              <a:t>Raising Awareness and Supporting Students</a:t>
            </a:r>
          </a:p>
        </p:txBody>
      </p:sp>
      <p:sp>
        <p:nvSpPr>
          <p:cNvPr id="3" name="Slide Number Placeholder 2">
            <a:extLst>
              <a:ext uri="{FF2B5EF4-FFF2-40B4-BE49-F238E27FC236}">
                <a16:creationId xmlns:a16="http://schemas.microsoft.com/office/drawing/2014/main" id="{A7E6C69B-1C24-49AE-8F69-07BF7E646E2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3</a:t>
            </a:fld>
            <a:endParaRPr lang="en-US" dirty="0"/>
          </a:p>
        </p:txBody>
      </p:sp>
      <p:sp>
        <p:nvSpPr>
          <p:cNvPr id="13" name="Title 12">
            <a:extLst>
              <a:ext uri="{FF2B5EF4-FFF2-40B4-BE49-F238E27FC236}">
                <a16:creationId xmlns:a16="http://schemas.microsoft.com/office/drawing/2014/main" id="{31361C63-4A77-4F49-8010-6BF2E711AE87}"/>
              </a:ext>
            </a:extLst>
          </p:cNvPr>
          <p:cNvSpPr>
            <a:spLocks noGrp="1"/>
          </p:cNvSpPr>
          <p:nvPr>
            <p:ph type="title"/>
          </p:nvPr>
        </p:nvSpPr>
        <p:spPr/>
        <p:txBody>
          <a:bodyPr/>
          <a:lstStyle/>
          <a:p>
            <a:r>
              <a:rPr lang="en-US" dirty="0"/>
              <a:t>Presentation Objectives</a:t>
            </a:r>
            <a:endParaRPr lang="en-CA"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13" name="Title 12">
            <a:extLst>
              <a:ext uri="{FF2B5EF4-FFF2-40B4-BE49-F238E27FC236}">
                <a16:creationId xmlns:a16="http://schemas.microsoft.com/office/drawing/2014/main" id="{35B74E71-3106-408E-AA82-F69403E7F86C}"/>
              </a:ext>
            </a:extLst>
          </p:cNvPr>
          <p:cNvSpPr>
            <a:spLocks noGrp="1"/>
          </p:cNvSpPr>
          <p:nvPr>
            <p:ph type="title"/>
          </p:nvPr>
        </p:nvSpPr>
        <p:spPr>
          <a:xfrm>
            <a:off x="0" y="1"/>
            <a:ext cx="12192000" cy="1690688"/>
          </a:xfrm>
        </p:spPr>
        <p:txBody>
          <a:bodyPr/>
          <a:lstStyle/>
          <a:p>
            <a:r>
              <a:rPr lang="en-US" dirty="0"/>
              <a:t>Stressful Events or Loss</a:t>
            </a:r>
            <a:endParaRPr lang="en-CA" dirty="0"/>
          </a:p>
        </p:txBody>
      </p:sp>
      <p:sp>
        <p:nvSpPr>
          <p:cNvPr id="253" name="Google Shape;253;p20"/>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a:bodyPr>
          <a:lstStyle/>
          <a:p>
            <a:pPr lvl="0"/>
            <a:endParaRPr lang="en-CA" dirty="0"/>
          </a:p>
          <a:p>
            <a:pPr lvl="0"/>
            <a:r>
              <a:rPr lang="en-CA" dirty="0"/>
              <a:t>What stressful events do you think might contribute to a person contemplating suicide?</a:t>
            </a:r>
            <a:endParaRPr lang="en-US" dirty="0"/>
          </a:p>
        </p:txBody>
      </p:sp>
      <p:sp>
        <p:nvSpPr>
          <p:cNvPr id="3" name="Slide Number Placeholder 2">
            <a:extLst>
              <a:ext uri="{FF2B5EF4-FFF2-40B4-BE49-F238E27FC236}">
                <a16:creationId xmlns:a16="http://schemas.microsoft.com/office/drawing/2014/main" id="{5E9F467E-F2BA-4F7E-9E79-284D43410958}"/>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30</a:t>
            </a:fld>
            <a:endParaRPr lang="en-US" dirty="0"/>
          </a:p>
        </p:txBody>
      </p:sp>
      <p:sp>
        <p:nvSpPr>
          <p:cNvPr id="6" name="Footer Placeholder 1">
            <a:extLst>
              <a:ext uri="{FF2B5EF4-FFF2-40B4-BE49-F238E27FC236}">
                <a16:creationId xmlns:a16="http://schemas.microsoft.com/office/drawing/2014/main" id="{2AB6C73E-03DD-4421-B3DC-9860B75BB311}"/>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13" name="Title 12">
            <a:extLst>
              <a:ext uri="{FF2B5EF4-FFF2-40B4-BE49-F238E27FC236}">
                <a16:creationId xmlns:a16="http://schemas.microsoft.com/office/drawing/2014/main" id="{D55A2CC1-1048-4010-910D-ADBA2E1CE58E}"/>
              </a:ext>
            </a:extLst>
          </p:cNvPr>
          <p:cNvSpPr>
            <a:spLocks noGrp="1"/>
          </p:cNvSpPr>
          <p:nvPr>
            <p:ph type="title"/>
          </p:nvPr>
        </p:nvSpPr>
        <p:spPr>
          <a:xfrm>
            <a:off x="0" y="1"/>
            <a:ext cx="12192000" cy="1690688"/>
          </a:xfrm>
        </p:spPr>
        <p:txBody>
          <a:bodyPr/>
          <a:lstStyle/>
          <a:p>
            <a:r>
              <a:rPr lang="en-US" dirty="0"/>
              <a:t>Sometimes There Are No Signs</a:t>
            </a:r>
            <a:endParaRPr lang="en-CA" dirty="0"/>
          </a:p>
        </p:txBody>
      </p:sp>
      <p:sp>
        <p:nvSpPr>
          <p:cNvPr id="260" name="Google Shape;260;p21"/>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fontScale="92500" lnSpcReduction="20000"/>
          </a:bodyPr>
          <a:lstStyle/>
          <a:p>
            <a:pPr marL="0" indent="0">
              <a:buNone/>
            </a:pPr>
            <a:endParaRPr lang="en-US" dirty="0"/>
          </a:p>
          <a:p>
            <a:pPr marL="0" indent="0">
              <a:buNone/>
            </a:pPr>
            <a:r>
              <a:rPr lang="en-US" dirty="0"/>
              <a:t>Sometimes no matter what we do a person may still die.</a:t>
            </a:r>
          </a:p>
          <a:p>
            <a:pPr marL="0" indent="0">
              <a:buNone/>
            </a:pPr>
            <a:endParaRPr lang="en-US" dirty="0"/>
          </a:p>
          <a:p>
            <a:pPr marL="0" indent="0">
              <a:buNone/>
            </a:pPr>
            <a:r>
              <a:rPr lang="en-US" dirty="0"/>
              <a:t>We may have many mixed emotions – </a:t>
            </a:r>
          </a:p>
          <a:p>
            <a:pPr lvl="1"/>
            <a:r>
              <a:rPr lang="en-US" dirty="0"/>
              <a:t>Guilt</a:t>
            </a:r>
          </a:p>
          <a:p>
            <a:pPr lvl="1"/>
            <a:r>
              <a:rPr lang="en-US" dirty="0"/>
              <a:t>Shame </a:t>
            </a:r>
          </a:p>
          <a:p>
            <a:pPr lvl="1"/>
            <a:r>
              <a:rPr lang="en-US" dirty="0"/>
              <a:t>Blame</a:t>
            </a:r>
          </a:p>
          <a:p>
            <a:pPr lvl="1"/>
            <a:r>
              <a:rPr lang="en-US" dirty="0"/>
              <a:t>Anger…to name a few</a:t>
            </a:r>
          </a:p>
          <a:p>
            <a:pPr marL="0" lvl="0" indent="0">
              <a:buNone/>
            </a:pPr>
            <a:endParaRPr lang="en-US" dirty="0"/>
          </a:p>
          <a:p>
            <a:pPr marL="0" indent="0">
              <a:buNone/>
            </a:pPr>
            <a:r>
              <a:rPr lang="en-US" dirty="0"/>
              <a:t>Which brings us back to the importance of self-care and supporting each other.  </a:t>
            </a:r>
          </a:p>
        </p:txBody>
      </p:sp>
      <p:sp>
        <p:nvSpPr>
          <p:cNvPr id="3" name="Slide Number Placeholder 2">
            <a:extLst>
              <a:ext uri="{FF2B5EF4-FFF2-40B4-BE49-F238E27FC236}">
                <a16:creationId xmlns:a16="http://schemas.microsoft.com/office/drawing/2014/main" id="{BC242C5E-A721-4F08-9760-8C29EAAEB530}"/>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31</a:t>
            </a:fld>
            <a:endParaRPr lang="en-US" dirty="0"/>
          </a:p>
        </p:txBody>
      </p:sp>
      <p:sp>
        <p:nvSpPr>
          <p:cNvPr id="6" name="Footer Placeholder 1">
            <a:extLst>
              <a:ext uri="{FF2B5EF4-FFF2-40B4-BE49-F238E27FC236}">
                <a16:creationId xmlns:a16="http://schemas.microsoft.com/office/drawing/2014/main" id="{3F0D495A-8A12-43AB-B665-5662B4CC8825}"/>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7" name="Picture 6">
            <a:extLst>
              <a:ext uri="{FF2B5EF4-FFF2-40B4-BE49-F238E27FC236}">
                <a16:creationId xmlns:a16="http://schemas.microsoft.com/office/drawing/2014/main" id="{78863A8F-864B-4B59-B02B-B1841A7E83E6}"/>
              </a:ext>
            </a:extLst>
          </p:cNvPr>
          <p:cNvPicPr>
            <a:picLocks noChangeAspect="1"/>
          </p:cNvPicPr>
          <p:nvPr/>
        </p:nvPicPr>
        <p:blipFill rotWithShape="1">
          <a:blip r:embed="rId3"/>
          <a:srcRect t="16778" b="8221"/>
          <a:stretch/>
        </p:blipFill>
        <p:spPr>
          <a:xfrm>
            <a:off x="0" y="0"/>
            <a:ext cx="12192000" cy="6858000"/>
          </a:xfrm>
          <a:prstGeom prst="rect">
            <a:avLst/>
          </a:prstGeom>
        </p:spPr>
      </p:pic>
      <p:sp>
        <p:nvSpPr>
          <p:cNvPr id="13" name="Title 12">
            <a:extLst>
              <a:ext uri="{FF2B5EF4-FFF2-40B4-BE49-F238E27FC236}">
                <a16:creationId xmlns:a16="http://schemas.microsoft.com/office/drawing/2014/main" id="{308A5B32-222D-4408-9DCA-2F10C84EF748}"/>
              </a:ext>
            </a:extLst>
          </p:cNvPr>
          <p:cNvSpPr>
            <a:spLocks noGrp="1"/>
          </p:cNvSpPr>
          <p:nvPr>
            <p:ph type="title"/>
          </p:nvPr>
        </p:nvSpPr>
        <p:spPr>
          <a:xfrm>
            <a:off x="-6350" y="1527175"/>
            <a:ext cx="12192000" cy="2145173"/>
          </a:xfrm>
          <a:solidFill>
            <a:srgbClr val="FFFFFF">
              <a:alpha val="85098"/>
            </a:srgbClr>
          </a:solidFill>
        </p:spPr>
        <p:txBody>
          <a:bodyPr/>
          <a:lstStyle/>
          <a:p>
            <a:r>
              <a:rPr lang="en-US" dirty="0">
                <a:solidFill>
                  <a:srgbClr val="662D91"/>
                </a:solidFill>
              </a:rPr>
              <a:t>How to Respond</a:t>
            </a:r>
            <a:endParaRPr lang="en-CA" dirty="0">
              <a:solidFill>
                <a:srgbClr val="662D91"/>
              </a:solidFill>
            </a:endParaRPr>
          </a:p>
        </p:txBody>
      </p:sp>
      <p:sp>
        <p:nvSpPr>
          <p:cNvPr id="3" name="Slide Number Placeholder 2">
            <a:extLst>
              <a:ext uri="{FF2B5EF4-FFF2-40B4-BE49-F238E27FC236}">
                <a16:creationId xmlns:a16="http://schemas.microsoft.com/office/drawing/2014/main" id="{98AB0644-41E1-4B8E-9B90-50DDBA4E52B7}"/>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13" name="Title 12">
            <a:extLst>
              <a:ext uri="{FF2B5EF4-FFF2-40B4-BE49-F238E27FC236}">
                <a16:creationId xmlns:a16="http://schemas.microsoft.com/office/drawing/2014/main" id="{95BA8E80-ECBD-472D-904E-E8607F20BF3D}"/>
              </a:ext>
            </a:extLst>
          </p:cNvPr>
          <p:cNvSpPr>
            <a:spLocks noGrp="1"/>
          </p:cNvSpPr>
          <p:nvPr>
            <p:ph type="title"/>
          </p:nvPr>
        </p:nvSpPr>
        <p:spPr>
          <a:xfrm>
            <a:off x="0" y="1"/>
            <a:ext cx="12192000" cy="1690688"/>
          </a:xfrm>
        </p:spPr>
        <p:txBody>
          <a:bodyPr/>
          <a:lstStyle/>
          <a:p>
            <a:r>
              <a:rPr lang="en-US" dirty="0"/>
              <a:t>What Do People Need at This Point?</a:t>
            </a:r>
            <a:endParaRPr lang="en-CA" dirty="0"/>
          </a:p>
        </p:txBody>
      </p:sp>
      <p:sp>
        <p:nvSpPr>
          <p:cNvPr id="288" name="Google Shape;288;p25"/>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a:bodyPr>
          <a:lstStyle/>
          <a:p>
            <a:pPr marL="0" lvl="0" indent="0" algn="ctr">
              <a:buNone/>
            </a:pPr>
            <a:endParaRPr lang="en-US" sz="6000" dirty="0"/>
          </a:p>
          <a:p>
            <a:pPr marL="0" lvl="0" indent="0" algn="ctr">
              <a:buNone/>
            </a:pPr>
            <a:r>
              <a:rPr lang="en-US" sz="6000" dirty="0"/>
              <a:t>To be heard </a:t>
            </a:r>
          </a:p>
          <a:p>
            <a:pPr marL="0" lvl="0" indent="0" algn="ctr">
              <a:buNone/>
            </a:pPr>
            <a:r>
              <a:rPr lang="en-US" sz="6000" dirty="0"/>
              <a:t>and not judged.</a:t>
            </a:r>
          </a:p>
        </p:txBody>
      </p:sp>
      <p:sp>
        <p:nvSpPr>
          <p:cNvPr id="3" name="Slide Number Placeholder 2">
            <a:extLst>
              <a:ext uri="{FF2B5EF4-FFF2-40B4-BE49-F238E27FC236}">
                <a16:creationId xmlns:a16="http://schemas.microsoft.com/office/drawing/2014/main" id="{AAB8D16B-73C1-4F5E-956F-0CA2300FBD1A}"/>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33</a:t>
            </a:fld>
            <a:endParaRPr lang="en-US" dirty="0"/>
          </a:p>
        </p:txBody>
      </p:sp>
      <p:sp>
        <p:nvSpPr>
          <p:cNvPr id="6" name="Footer Placeholder 1">
            <a:extLst>
              <a:ext uri="{FF2B5EF4-FFF2-40B4-BE49-F238E27FC236}">
                <a16:creationId xmlns:a16="http://schemas.microsoft.com/office/drawing/2014/main" id="{77668F01-6B1D-43D8-BD3A-3FC7BA9CC02F}"/>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13" name="Title 12">
            <a:extLst>
              <a:ext uri="{FF2B5EF4-FFF2-40B4-BE49-F238E27FC236}">
                <a16:creationId xmlns:a16="http://schemas.microsoft.com/office/drawing/2014/main" id="{A706BBBF-C90A-49E4-83FC-0C2A96B86B9C}"/>
              </a:ext>
            </a:extLst>
          </p:cNvPr>
          <p:cNvSpPr>
            <a:spLocks noGrp="1"/>
          </p:cNvSpPr>
          <p:nvPr>
            <p:ph type="title"/>
          </p:nvPr>
        </p:nvSpPr>
        <p:spPr>
          <a:xfrm>
            <a:off x="0" y="1"/>
            <a:ext cx="12192000" cy="1690688"/>
          </a:xfrm>
        </p:spPr>
        <p:txBody>
          <a:bodyPr/>
          <a:lstStyle/>
          <a:p>
            <a:r>
              <a:rPr lang="en-CA" dirty="0"/>
              <a:t>Starting the Conversation</a:t>
            </a:r>
          </a:p>
        </p:txBody>
      </p:sp>
      <p:sp>
        <p:nvSpPr>
          <p:cNvPr id="324" name="Google Shape;324;p30"/>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a:bodyPr>
          <a:lstStyle/>
          <a:p>
            <a:pPr marL="0" lvl="0" indent="0">
              <a:buNone/>
            </a:pPr>
            <a:endParaRPr lang="en-US" dirty="0"/>
          </a:p>
          <a:p>
            <a:pPr marL="0" lvl="0" indent="0">
              <a:buNone/>
            </a:pPr>
            <a:r>
              <a:rPr lang="en-US" dirty="0"/>
              <a:t>“I noticed…”</a:t>
            </a:r>
          </a:p>
          <a:p>
            <a:pPr marL="0" lvl="0" indent="0">
              <a:buNone/>
            </a:pPr>
            <a:endParaRPr lang="en-US" dirty="0"/>
          </a:p>
          <a:p>
            <a:pPr marL="0" lvl="0" indent="0">
              <a:buNone/>
            </a:pPr>
            <a:r>
              <a:rPr lang="en-US" dirty="0"/>
              <a:t>“Sounds like you are…”</a:t>
            </a:r>
          </a:p>
          <a:p>
            <a:pPr marL="0" lvl="0" indent="0">
              <a:buNone/>
            </a:pPr>
            <a:endParaRPr lang="en-US" dirty="0"/>
          </a:p>
          <a:p>
            <a:pPr marL="0" lvl="0" indent="0">
              <a:buNone/>
            </a:pPr>
            <a:r>
              <a:rPr lang="en-US" dirty="0"/>
              <a:t>“I used to see you…. </a:t>
            </a:r>
          </a:p>
          <a:p>
            <a:pPr marL="0" lvl="0" indent="0">
              <a:buNone/>
            </a:pPr>
            <a:r>
              <a:rPr lang="en-US" dirty="0"/>
              <a:t>but recently I noticed…”</a:t>
            </a:r>
          </a:p>
        </p:txBody>
      </p:sp>
      <p:sp>
        <p:nvSpPr>
          <p:cNvPr id="3" name="Slide Number Placeholder 2">
            <a:extLst>
              <a:ext uri="{FF2B5EF4-FFF2-40B4-BE49-F238E27FC236}">
                <a16:creationId xmlns:a16="http://schemas.microsoft.com/office/drawing/2014/main" id="{B0A5CB28-6F5F-4C1C-B757-08B68FC4E5FD}"/>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34</a:t>
            </a:fld>
            <a:endParaRPr lang="en-US" dirty="0"/>
          </a:p>
        </p:txBody>
      </p:sp>
      <p:sp>
        <p:nvSpPr>
          <p:cNvPr id="6" name="Footer Placeholder 1">
            <a:extLst>
              <a:ext uri="{FF2B5EF4-FFF2-40B4-BE49-F238E27FC236}">
                <a16:creationId xmlns:a16="http://schemas.microsoft.com/office/drawing/2014/main" id="{8685DB20-551F-4D69-A1CD-6183BF6A1F3C}"/>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pic>
        <p:nvPicPr>
          <p:cNvPr id="5" name="Picture 4">
            <a:extLst>
              <a:ext uri="{FF2B5EF4-FFF2-40B4-BE49-F238E27FC236}">
                <a16:creationId xmlns:a16="http://schemas.microsoft.com/office/drawing/2014/main" id="{3ECBD35C-960C-48E3-864E-5768701BD537}"/>
              </a:ext>
            </a:extLst>
          </p:cNvPr>
          <p:cNvPicPr>
            <a:picLocks noChangeAspect="1"/>
          </p:cNvPicPr>
          <p:nvPr/>
        </p:nvPicPr>
        <p:blipFill>
          <a:blip r:embed="rId3"/>
          <a:stretch>
            <a:fillRect/>
          </a:stretch>
        </p:blipFill>
        <p:spPr>
          <a:xfrm>
            <a:off x="6547104" y="2260221"/>
            <a:ext cx="4654504" cy="352360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F2760-B1B2-1040-AF4A-5E814D943E14}"/>
              </a:ext>
            </a:extLst>
          </p:cNvPr>
          <p:cNvSpPr>
            <a:spLocks noGrp="1"/>
          </p:cNvSpPr>
          <p:nvPr>
            <p:ph type="title"/>
          </p:nvPr>
        </p:nvSpPr>
        <p:spPr/>
        <p:txBody>
          <a:bodyPr/>
          <a:lstStyle/>
          <a:p>
            <a:r>
              <a:rPr lang="en-US" dirty="0"/>
              <a:t>Scenario</a:t>
            </a:r>
          </a:p>
        </p:txBody>
      </p:sp>
      <p:sp>
        <p:nvSpPr>
          <p:cNvPr id="3" name="Content Placeholder 2">
            <a:extLst>
              <a:ext uri="{FF2B5EF4-FFF2-40B4-BE49-F238E27FC236}">
                <a16:creationId xmlns:a16="http://schemas.microsoft.com/office/drawing/2014/main" id="{A71F4DF9-82A2-4D4A-8425-261207644D34}"/>
              </a:ext>
            </a:extLst>
          </p:cNvPr>
          <p:cNvSpPr>
            <a:spLocks noGrp="1"/>
          </p:cNvSpPr>
          <p:nvPr>
            <p:ph idx="1"/>
          </p:nvPr>
        </p:nvSpPr>
        <p:spPr/>
        <p:txBody>
          <a:bodyPr/>
          <a:lstStyle/>
          <a:p>
            <a:pPr marL="0" indent="0">
              <a:buNone/>
            </a:pPr>
            <a:endParaRPr lang="en-CA" dirty="0"/>
          </a:p>
          <a:p>
            <a:pPr marL="0" indent="0">
              <a:buNone/>
            </a:pPr>
            <a:r>
              <a:rPr lang="en-CA" dirty="0"/>
              <a:t>A student is facing final exams and says to you, “It’s no use. I’ll never be able to pull this off.” As the student speaks, they hardly seem to stop to draw breath. They tell you they have a voice in their head that is always criticizing and saying they are worthless. </a:t>
            </a:r>
          </a:p>
          <a:p>
            <a:pPr marL="0" indent="0">
              <a:buNone/>
            </a:pPr>
            <a:r>
              <a:rPr lang="en-CA" dirty="0"/>
              <a:t>The student also mentions that they can’t concentrate or focus. They feel like they are failing and just can’t get back on track. They don’t see the point in continuing and say “It’s not going to matter much longer anyway.”</a:t>
            </a:r>
            <a:endParaRPr lang="en-US" dirty="0"/>
          </a:p>
        </p:txBody>
      </p:sp>
      <p:sp>
        <p:nvSpPr>
          <p:cNvPr id="5" name="Slide Number Placeholder 4">
            <a:extLst>
              <a:ext uri="{FF2B5EF4-FFF2-40B4-BE49-F238E27FC236}">
                <a16:creationId xmlns:a16="http://schemas.microsoft.com/office/drawing/2014/main" id="{DD890C49-9487-3F4E-8605-F88F541093A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35</a:t>
            </a:fld>
            <a:endParaRPr lang="en-US" dirty="0"/>
          </a:p>
        </p:txBody>
      </p:sp>
      <p:sp>
        <p:nvSpPr>
          <p:cNvPr id="6" name="Footer Placeholder 1">
            <a:extLst>
              <a:ext uri="{FF2B5EF4-FFF2-40B4-BE49-F238E27FC236}">
                <a16:creationId xmlns:a16="http://schemas.microsoft.com/office/drawing/2014/main" id="{8A8A7AD1-D291-4C58-9058-2CFE1BB9DD23}"/>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extLst>
      <p:ext uri="{BB962C8B-B14F-4D97-AF65-F5344CB8AC3E}">
        <p14:creationId xmlns:p14="http://schemas.microsoft.com/office/powerpoint/2010/main" val="2030275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13" name="Title 12">
            <a:extLst>
              <a:ext uri="{FF2B5EF4-FFF2-40B4-BE49-F238E27FC236}">
                <a16:creationId xmlns:a16="http://schemas.microsoft.com/office/drawing/2014/main" id="{EDEEF3D5-F62E-4BEA-9105-18E8F2D622FB}"/>
              </a:ext>
            </a:extLst>
          </p:cNvPr>
          <p:cNvSpPr>
            <a:spLocks noGrp="1"/>
          </p:cNvSpPr>
          <p:nvPr>
            <p:ph type="title"/>
          </p:nvPr>
        </p:nvSpPr>
        <p:spPr>
          <a:xfrm>
            <a:off x="0" y="1"/>
            <a:ext cx="12192000" cy="1690688"/>
          </a:xfrm>
        </p:spPr>
        <p:txBody>
          <a:bodyPr/>
          <a:lstStyle/>
          <a:p>
            <a:r>
              <a:rPr lang="en-US" dirty="0"/>
              <a:t>Ask Directly and Clearly </a:t>
            </a:r>
            <a:endParaRPr lang="en-CA" dirty="0"/>
          </a:p>
        </p:txBody>
      </p:sp>
      <p:sp>
        <p:nvSpPr>
          <p:cNvPr id="332" name="Google Shape;332;p31"/>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a:bodyPr>
          <a:lstStyle/>
          <a:p>
            <a:pPr marL="0" indent="0">
              <a:buNone/>
            </a:pPr>
            <a:endParaRPr lang="en-US" dirty="0"/>
          </a:p>
          <a:p>
            <a:pPr lvl="1"/>
            <a:r>
              <a:rPr lang="en-CA" dirty="0"/>
              <a:t>“Are you feeling so bad that you’re considering suicide?”</a:t>
            </a:r>
          </a:p>
          <a:p>
            <a:pPr lvl="1"/>
            <a:endParaRPr lang="en-US" dirty="0"/>
          </a:p>
          <a:p>
            <a:pPr lvl="1"/>
            <a:r>
              <a:rPr lang="en-US" dirty="0"/>
              <a:t>“That sounds like a lot for one person to take. Has it made you think about killing yourself to escape?”</a:t>
            </a:r>
          </a:p>
          <a:p>
            <a:pPr lvl="1"/>
            <a:endParaRPr lang="en-US" dirty="0"/>
          </a:p>
          <a:p>
            <a:pPr lvl="1"/>
            <a:r>
              <a:rPr lang="en-US" dirty="0"/>
              <a:t>“Do you have a plan to end your life?”</a:t>
            </a:r>
          </a:p>
          <a:p>
            <a:pPr lvl="1"/>
            <a:endParaRPr lang="en-US" dirty="0"/>
          </a:p>
          <a:p>
            <a:pPr lvl="1"/>
            <a:r>
              <a:rPr lang="en-US" dirty="0"/>
              <a:t>“Are you planning to kill yourself?”</a:t>
            </a:r>
          </a:p>
        </p:txBody>
      </p:sp>
      <p:sp>
        <p:nvSpPr>
          <p:cNvPr id="3" name="Slide Number Placeholder 2">
            <a:extLst>
              <a:ext uri="{FF2B5EF4-FFF2-40B4-BE49-F238E27FC236}">
                <a16:creationId xmlns:a16="http://schemas.microsoft.com/office/drawing/2014/main" id="{5B79ACC1-896A-41A5-A0D3-2BFB0B841331}"/>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36</a:t>
            </a:fld>
            <a:endParaRPr lang="en-US" dirty="0"/>
          </a:p>
        </p:txBody>
      </p:sp>
      <p:sp>
        <p:nvSpPr>
          <p:cNvPr id="6" name="Footer Placeholder 1">
            <a:extLst>
              <a:ext uri="{FF2B5EF4-FFF2-40B4-BE49-F238E27FC236}">
                <a16:creationId xmlns:a16="http://schemas.microsoft.com/office/drawing/2014/main" id="{17B68299-D15F-4574-820E-FFB68CC8C848}"/>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13" name="Title 12">
            <a:extLst>
              <a:ext uri="{FF2B5EF4-FFF2-40B4-BE49-F238E27FC236}">
                <a16:creationId xmlns:a16="http://schemas.microsoft.com/office/drawing/2014/main" id="{81F38686-9771-4365-BB92-87901784C670}"/>
              </a:ext>
            </a:extLst>
          </p:cNvPr>
          <p:cNvSpPr>
            <a:spLocks noGrp="1"/>
          </p:cNvSpPr>
          <p:nvPr>
            <p:ph type="title"/>
          </p:nvPr>
        </p:nvSpPr>
        <p:spPr>
          <a:xfrm>
            <a:off x="0" y="1"/>
            <a:ext cx="12192000" cy="1690688"/>
          </a:xfrm>
        </p:spPr>
        <p:txBody>
          <a:bodyPr/>
          <a:lstStyle/>
          <a:p>
            <a:r>
              <a:rPr lang="en-US" dirty="0"/>
              <a:t>What If They Say No?</a:t>
            </a:r>
            <a:endParaRPr lang="en-CA" dirty="0"/>
          </a:p>
        </p:txBody>
      </p:sp>
      <p:sp>
        <p:nvSpPr>
          <p:cNvPr id="339" name="Google Shape;339;p32"/>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a:bodyPr>
          <a:lstStyle/>
          <a:p>
            <a:pPr marL="0" lvl="0" indent="0">
              <a:buNone/>
            </a:pPr>
            <a:r>
              <a:rPr lang="en-US" dirty="0"/>
              <a:t>You’ve shown you are ready, willing, and able to engage in a serious conversation. </a:t>
            </a:r>
          </a:p>
          <a:p>
            <a:pPr lvl="0"/>
            <a:endParaRPr lang="en-US" dirty="0"/>
          </a:p>
          <a:p>
            <a:pPr marL="0" lvl="0" indent="0">
              <a:buNone/>
            </a:pPr>
            <a:r>
              <a:rPr lang="en-US" dirty="0"/>
              <a:t>When a person says no, they usually will explain why not.</a:t>
            </a:r>
          </a:p>
          <a:p>
            <a:pPr marL="0" lvl="0" indent="0">
              <a:buNone/>
            </a:pPr>
            <a:endParaRPr lang="en-US" dirty="0"/>
          </a:p>
          <a:p>
            <a:pPr lvl="1"/>
            <a:r>
              <a:rPr lang="en-US" dirty="0"/>
              <a:t>They didn’t really mean it to come across that way.</a:t>
            </a:r>
          </a:p>
          <a:p>
            <a:pPr lvl="1"/>
            <a:r>
              <a:rPr lang="en-US" dirty="0"/>
              <a:t>They have thought about it but would never act on it.</a:t>
            </a:r>
          </a:p>
          <a:p>
            <a:pPr lvl="1"/>
            <a:r>
              <a:rPr lang="en-US" dirty="0"/>
              <a:t>They have many reasons to live.</a:t>
            </a:r>
          </a:p>
        </p:txBody>
      </p:sp>
      <p:sp>
        <p:nvSpPr>
          <p:cNvPr id="3" name="Slide Number Placeholder 2">
            <a:extLst>
              <a:ext uri="{FF2B5EF4-FFF2-40B4-BE49-F238E27FC236}">
                <a16:creationId xmlns:a16="http://schemas.microsoft.com/office/drawing/2014/main" id="{14B3198C-7AC7-48E6-9FB1-D45C9FA21F7C}"/>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37</a:t>
            </a:fld>
            <a:endParaRPr lang="en-US" dirty="0"/>
          </a:p>
        </p:txBody>
      </p:sp>
      <p:sp>
        <p:nvSpPr>
          <p:cNvPr id="6" name="Footer Placeholder 1">
            <a:extLst>
              <a:ext uri="{FF2B5EF4-FFF2-40B4-BE49-F238E27FC236}">
                <a16:creationId xmlns:a16="http://schemas.microsoft.com/office/drawing/2014/main" id="{7DC0F3CB-18E3-4BDA-B9C4-136AA05DA004}"/>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13" name="Title 12">
            <a:extLst>
              <a:ext uri="{FF2B5EF4-FFF2-40B4-BE49-F238E27FC236}">
                <a16:creationId xmlns:a16="http://schemas.microsoft.com/office/drawing/2014/main" id="{38791777-23BA-4528-9923-BF9FEA63A49D}"/>
              </a:ext>
            </a:extLst>
          </p:cNvPr>
          <p:cNvSpPr>
            <a:spLocks noGrp="1"/>
          </p:cNvSpPr>
          <p:nvPr>
            <p:ph type="title"/>
          </p:nvPr>
        </p:nvSpPr>
        <p:spPr>
          <a:xfrm>
            <a:off x="0" y="1"/>
            <a:ext cx="12192000" cy="1690688"/>
          </a:xfrm>
        </p:spPr>
        <p:txBody>
          <a:bodyPr/>
          <a:lstStyle/>
          <a:p>
            <a:r>
              <a:rPr lang="en-US" dirty="0"/>
              <a:t>What If They Say Yes?</a:t>
            </a:r>
            <a:endParaRPr lang="en-CA" dirty="0"/>
          </a:p>
        </p:txBody>
      </p:sp>
      <p:sp>
        <p:nvSpPr>
          <p:cNvPr id="353" name="Google Shape;353;p34"/>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a:bodyPr>
          <a:lstStyle/>
          <a:p>
            <a:endParaRPr lang="en-US" dirty="0"/>
          </a:p>
          <a:p>
            <a:r>
              <a:rPr lang="en-US" dirty="0"/>
              <a:t>Take the person seriously. Let them know you think this is important to talk about.</a:t>
            </a:r>
          </a:p>
          <a:p>
            <a:r>
              <a:rPr lang="en-US" dirty="0"/>
              <a:t>Listen without judgment and give them your complete attention.</a:t>
            </a:r>
          </a:p>
          <a:p>
            <a:r>
              <a:rPr lang="en-US" dirty="0"/>
              <a:t>Acknowledge their thoughts and feelings with compassion. </a:t>
            </a:r>
          </a:p>
          <a:p>
            <a:pPr marL="0" indent="0">
              <a:buNone/>
            </a:pPr>
            <a:endParaRPr lang="en-US" dirty="0"/>
          </a:p>
          <a:p>
            <a:pPr marL="0" indent="0">
              <a:buNone/>
            </a:pPr>
            <a:r>
              <a:rPr lang="en-US" dirty="0"/>
              <a:t>The goal is to keep the other person safe. Now is not the time to solve all problems.</a:t>
            </a:r>
          </a:p>
          <a:p>
            <a:pPr lvl="1"/>
            <a:endParaRPr lang="en-US" dirty="0"/>
          </a:p>
        </p:txBody>
      </p:sp>
      <p:sp>
        <p:nvSpPr>
          <p:cNvPr id="3" name="Slide Number Placeholder 2">
            <a:extLst>
              <a:ext uri="{FF2B5EF4-FFF2-40B4-BE49-F238E27FC236}">
                <a16:creationId xmlns:a16="http://schemas.microsoft.com/office/drawing/2014/main" id="{36F22D40-DB8A-4418-B6B9-7D12717A9C2D}"/>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38</a:t>
            </a:fld>
            <a:endParaRPr lang="en-US" dirty="0"/>
          </a:p>
        </p:txBody>
      </p:sp>
      <p:sp>
        <p:nvSpPr>
          <p:cNvPr id="6" name="Footer Placeholder 1">
            <a:extLst>
              <a:ext uri="{FF2B5EF4-FFF2-40B4-BE49-F238E27FC236}">
                <a16:creationId xmlns:a16="http://schemas.microsoft.com/office/drawing/2014/main" id="{AF4B3BDC-D011-4C94-AB89-D573DAE9E768}"/>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13" name="Title 12">
            <a:extLst>
              <a:ext uri="{FF2B5EF4-FFF2-40B4-BE49-F238E27FC236}">
                <a16:creationId xmlns:a16="http://schemas.microsoft.com/office/drawing/2014/main" id="{5E89AD81-0042-4F39-8AA5-41F5BA605519}"/>
              </a:ext>
            </a:extLst>
          </p:cNvPr>
          <p:cNvSpPr>
            <a:spLocks noGrp="1"/>
          </p:cNvSpPr>
          <p:nvPr>
            <p:ph type="title"/>
          </p:nvPr>
        </p:nvSpPr>
        <p:spPr>
          <a:xfrm>
            <a:off x="0" y="1"/>
            <a:ext cx="12192000" cy="1690688"/>
          </a:xfrm>
        </p:spPr>
        <p:txBody>
          <a:bodyPr/>
          <a:lstStyle/>
          <a:p>
            <a:r>
              <a:rPr lang="en-US" dirty="0"/>
              <a:t>Consider the Risk</a:t>
            </a:r>
            <a:endParaRPr lang="en-CA" dirty="0"/>
          </a:p>
        </p:txBody>
      </p:sp>
      <p:sp>
        <p:nvSpPr>
          <p:cNvPr id="346" name="Google Shape;346;p33"/>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a:bodyPr>
          <a:lstStyle/>
          <a:p>
            <a:pPr marL="0" lvl="0" indent="0">
              <a:buNone/>
            </a:pPr>
            <a:r>
              <a:rPr lang="en-CA" dirty="0"/>
              <a:t>Ask them: </a:t>
            </a:r>
          </a:p>
          <a:p>
            <a:pPr fontAlgn="base"/>
            <a:r>
              <a:rPr lang="en-CA" dirty="0"/>
              <a:t>How often are you thinking about this?</a:t>
            </a:r>
          </a:p>
          <a:p>
            <a:pPr fontAlgn="base"/>
            <a:r>
              <a:rPr lang="en-CA" dirty="0"/>
              <a:t>Do you have a plan? Have you thought about how you would kill yourself?</a:t>
            </a:r>
          </a:p>
          <a:p>
            <a:pPr fontAlgn="base"/>
            <a:r>
              <a:rPr lang="en-CA" dirty="0"/>
              <a:t>Have you thought about when?</a:t>
            </a:r>
          </a:p>
        </p:txBody>
      </p:sp>
      <p:sp>
        <p:nvSpPr>
          <p:cNvPr id="3" name="Slide Number Placeholder 2">
            <a:extLst>
              <a:ext uri="{FF2B5EF4-FFF2-40B4-BE49-F238E27FC236}">
                <a16:creationId xmlns:a16="http://schemas.microsoft.com/office/drawing/2014/main" id="{F2E4D7AD-A9DD-41B2-9F70-B0426A7B581B}"/>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39</a:t>
            </a:fld>
            <a:endParaRPr lang="en-US" dirty="0"/>
          </a:p>
        </p:txBody>
      </p:sp>
      <p:sp>
        <p:nvSpPr>
          <p:cNvPr id="20" name="Isosceles Triangle 19">
            <a:extLst>
              <a:ext uri="{FF2B5EF4-FFF2-40B4-BE49-F238E27FC236}">
                <a16:creationId xmlns:a16="http://schemas.microsoft.com/office/drawing/2014/main" id="{10E6D646-C1B8-4A7C-83FC-1B76AA4206AD}"/>
              </a:ext>
            </a:extLst>
          </p:cNvPr>
          <p:cNvSpPr/>
          <p:nvPr/>
        </p:nvSpPr>
        <p:spPr>
          <a:xfrm rot="5400000">
            <a:off x="10245587" y="4573183"/>
            <a:ext cx="1302026" cy="914400"/>
          </a:xfrm>
          <a:prstGeom prst="triangle">
            <a:avLst/>
          </a:prstGeom>
          <a:solidFill>
            <a:srgbClr val="00A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ectangle 20">
            <a:extLst>
              <a:ext uri="{FF2B5EF4-FFF2-40B4-BE49-F238E27FC236}">
                <a16:creationId xmlns:a16="http://schemas.microsoft.com/office/drawing/2014/main" id="{79AFE10B-6041-4F59-BF10-7503CC6B0C83}"/>
              </a:ext>
            </a:extLst>
          </p:cNvPr>
          <p:cNvSpPr/>
          <p:nvPr/>
        </p:nvSpPr>
        <p:spPr>
          <a:xfrm>
            <a:off x="9233111" y="4379370"/>
            <a:ext cx="1206289" cy="1302026"/>
          </a:xfrm>
          <a:prstGeom prst="rect">
            <a:avLst/>
          </a:prstGeom>
          <a:solidFill>
            <a:srgbClr val="00A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Isosceles Triangle 23">
            <a:extLst>
              <a:ext uri="{FF2B5EF4-FFF2-40B4-BE49-F238E27FC236}">
                <a16:creationId xmlns:a16="http://schemas.microsoft.com/office/drawing/2014/main" id="{5398E641-DF60-49E2-93D0-0C8C2FE35B05}"/>
              </a:ext>
            </a:extLst>
          </p:cNvPr>
          <p:cNvSpPr/>
          <p:nvPr/>
        </p:nvSpPr>
        <p:spPr>
          <a:xfrm rot="5400000">
            <a:off x="9039297" y="4573183"/>
            <a:ext cx="1302026" cy="914400"/>
          </a:xfrm>
          <a:prstGeom prst="triangle">
            <a:avLst/>
          </a:prstGeom>
          <a:solidFill>
            <a:srgbClr val="63A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Rectangle 26">
            <a:extLst>
              <a:ext uri="{FF2B5EF4-FFF2-40B4-BE49-F238E27FC236}">
                <a16:creationId xmlns:a16="http://schemas.microsoft.com/office/drawing/2014/main" id="{D9B73FA4-BEA7-4BF6-AA47-4826F8E807D4}"/>
              </a:ext>
            </a:extLst>
          </p:cNvPr>
          <p:cNvSpPr/>
          <p:nvPr/>
        </p:nvSpPr>
        <p:spPr>
          <a:xfrm>
            <a:off x="6828184" y="4379370"/>
            <a:ext cx="2404925" cy="1302026"/>
          </a:xfrm>
          <a:prstGeom prst="rect">
            <a:avLst/>
          </a:prstGeom>
          <a:solidFill>
            <a:srgbClr val="63A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Rectangle 24">
            <a:extLst>
              <a:ext uri="{FF2B5EF4-FFF2-40B4-BE49-F238E27FC236}">
                <a16:creationId xmlns:a16="http://schemas.microsoft.com/office/drawing/2014/main" id="{B37D8DD6-798A-454E-8310-728B49996E7B}"/>
              </a:ext>
            </a:extLst>
          </p:cNvPr>
          <p:cNvSpPr/>
          <p:nvPr/>
        </p:nvSpPr>
        <p:spPr>
          <a:xfrm>
            <a:off x="838200" y="4379370"/>
            <a:ext cx="5989983" cy="1302026"/>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Isosceles Triangle 25">
            <a:extLst>
              <a:ext uri="{FF2B5EF4-FFF2-40B4-BE49-F238E27FC236}">
                <a16:creationId xmlns:a16="http://schemas.microsoft.com/office/drawing/2014/main" id="{842B6AFA-CB70-49F8-A3C3-725E8DA51D61}"/>
              </a:ext>
            </a:extLst>
          </p:cNvPr>
          <p:cNvSpPr/>
          <p:nvPr/>
        </p:nvSpPr>
        <p:spPr>
          <a:xfrm rot="5400000">
            <a:off x="6634371" y="4573183"/>
            <a:ext cx="1302026" cy="914400"/>
          </a:xfrm>
          <a:prstGeom prst="triangle">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Google Shape;303;p27">
            <a:extLst>
              <a:ext uri="{FF2B5EF4-FFF2-40B4-BE49-F238E27FC236}">
                <a16:creationId xmlns:a16="http://schemas.microsoft.com/office/drawing/2014/main" id="{291DD74E-6AA9-4291-B40D-8F0F109CB7A9}"/>
              </a:ext>
            </a:extLst>
          </p:cNvPr>
          <p:cNvSpPr txBox="1"/>
          <p:nvPr/>
        </p:nvSpPr>
        <p:spPr>
          <a:xfrm>
            <a:off x="838200" y="5807631"/>
            <a:ext cx="3495261" cy="369332"/>
          </a:xfrm>
          <a:prstGeom prst="rect">
            <a:avLst/>
          </a:prstGeom>
          <a:noFill/>
          <a:ln>
            <a:noFill/>
          </a:ln>
        </p:spPr>
        <p:txBody>
          <a:bodyPr spcFirstLastPara="1" wrap="square" lIns="45720" tIns="45700" rIns="4572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662D91"/>
                </a:solidFill>
                <a:latin typeface="Arial" panose="020B0604020202020204" pitchFamily="34" charset="0"/>
                <a:ea typeface="Calibri"/>
                <a:cs typeface="Arial" panose="020B0604020202020204" pitchFamily="34" charset="0"/>
                <a:sym typeface="Calibri"/>
              </a:rPr>
              <a:t>Having suicidal thoughts</a:t>
            </a:r>
            <a:endParaRPr sz="1800" b="0" i="0" u="none" strike="noStrike" cap="none" dirty="0">
              <a:solidFill>
                <a:srgbClr val="662D91"/>
              </a:solidFill>
              <a:latin typeface="Arial" panose="020B0604020202020204" pitchFamily="34" charset="0"/>
              <a:ea typeface="Calibri"/>
              <a:cs typeface="Arial" panose="020B0604020202020204" pitchFamily="34" charset="0"/>
              <a:sym typeface="Calibri"/>
            </a:endParaRPr>
          </a:p>
        </p:txBody>
      </p:sp>
      <p:sp>
        <p:nvSpPr>
          <p:cNvPr id="29" name="Google Shape;303;p27">
            <a:extLst>
              <a:ext uri="{FF2B5EF4-FFF2-40B4-BE49-F238E27FC236}">
                <a16:creationId xmlns:a16="http://schemas.microsoft.com/office/drawing/2014/main" id="{9ECA0398-ADE1-4095-8E0B-183513CAD9BA}"/>
              </a:ext>
            </a:extLst>
          </p:cNvPr>
          <p:cNvSpPr txBox="1"/>
          <p:nvPr/>
        </p:nvSpPr>
        <p:spPr>
          <a:xfrm>
            <a:off x="6738733" y="5775365"/>
            <a:ext cx="1958008" cy="369332"/>
          </a:xfrm>
          <a:prstGeom prst="rect">
            <a:avLst/>
          </a:prstGeom>
          <a:noFill/>
          <a:ln>
            <a:noFill/>
          </a:ln>
        </p:spPr>
        <p:txBody>
          <a:bodyPr spcFirstLastPara="1" wrap="square" lIns="45720" tIns="45700" rIns="4572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63AB59"/>
                </a:solidFill>
                <a:latin typeface="Arial" panose="020B0604020202020204" pitchFamily="34" charset="0"/>
                <a:ea typeface="Calibri"/>
                <a:cs typeface="Arial" panose="020B0604020202020204" pitchFamily="34" charset="0"/>
                <a:sym typeface="Calibri"/>
              </a:rPr>
              <a:t>Creating a plan</a:t>
            </a:r>
            <a:endParaRPr sz="1800" b="0" i="0" u="none" strike="noStrike" cap="none" dirty="0">
              <a:solidFill>
                <a:srgbClr val="63AB59"/>
              </a:solidFill>
              <a:latin typeface="Arial" panose="020B0604020202020204" pitchFamily="34" charset="0"/>
              <a:ea typeface="Calibri"/>
              <a:cs typeface="Arial" panose="020B0604020202020204" pitchFamily="34" charset="0"/>
              <a:sym typeface="Calibri"/>
            </a:endParaRPr>
          </a:p>
        </p:txBody>
      </p:sp>
      <p:sp>
        <p:nvSpPr>
          <p:cNvPr id="30" name="Google Shape;303;p27">
            <a:extLst>
              <a:ext uri="{FF2B5EF4-FFF2-40B4-BE49-F238E27FC236}">
                <a16:creationId xmlns:a16="http://schemas.microsoft.com/office/drawing/2014/main" id="{79B74147-8665-4711-A5AF-2C8B0C996573}"/>
              </a:ext>
            </a:extLst>
          </p:cNvPr>
          <p:cNvSpPr txBox="1"/>
          <p:nvPr/>
        </p:nvSpPr>
        <p:spPr>
          <a:xfrm>
            <a:off x="9213231" y="5807631"/>
            <a:ext cx="2047805" cy="369291"/>
          </a:xfrm>
          <a:prstGeom prst="rect">
            <a:avLst/>
          </a:prstGeom>
          <a:noFill/>
          <a:ln>
            <a:noFill/>
          </a:ln>
        </p:spPr>
        <p:txBody>
          <a:bodyPr spcFirstLastPara="1" wrap="square" lIns="45720" tIns="45700" rIns="4572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A5E6"/>
                </a:solidFill>
                <a:latin typeface="Arial" panose="020B0604020202020204" pitchFamily="34" charset="0"/>
                <a:ea typeface="Calibri"/>
                <a:cs typeface="Arial" panose="020B0604020202020204" pitchFamily="34" charset="0"/>
                <a:sym typeface="Calibri"/>
              </a:rPr>
              <a:t>Attempting suicide</a:t>
            </a:r>
            <a:endParaRPr sz="1800" b="0" i="0" u="none" strike="noStrike" cap="none" dirty="0">
              <a:solidFill>
                <a:srgbClr val="00A5E6"/>
              </a:solidFill>
              <a:latin typeface="Arial" panose="020B0604020202020204" pitchFamily="34" charset="0"/>
              <a:ea typeface="Calibri"/>
              <a:cs typeface="Arial" panose="020B0604020202020204" pitchFamily="34" charset="0"/>
              <a:sym typeface="Calibri"/>
            </a:endParaRPr>
          </a:p>
        </p:txBody>
      </p:sp>
      <p:sp>
        <p:nvSpPr>
          <p:cNvPr id="15" name="Footer Placeholder 1">
            <a:extLst>
              <a:ext uri="{FF2B5EF4-FFF2-40B4-BE49-F238E27FC236}">
                <a16:creationId xmlns:a16="http://schemas.microsoft.com/office/drawing/2014/main" id="{2E63FFC3-C347-437C-9985-71F790BC4CB2}"/>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BFC47-244E-AC45-97CC-2B6BBFDD2A82}"/>
              </a:ext>
            </a:extLst>
          </p:cNvPr>
          <p:cNvSpPr>
            <a:spLocks noGrp="1"/>
          </p:cNvSpPr>
          <p:nvPr>
            <p:ph type="title"/>
          </p:nvPr>
        </p:nvSpPr>
        <p:spPr/>
        <p:txBody>
          <a:bodyPr/>
          <a:lstStyle/>
          <a:p>
            <a:r>
              <a:rPr lang="en-US" dirty="0"/>
              <a:t>Practical Information</a:t>
            </a:r>
          </a:p>
        </p:txBody>
      </p:sp>
      <p:sp>
        <p:nvSpPr>
          <p:cNvPr id="3" name="Content Placeholder 2">
            <a:extLst>
              <a:ext uri="{FF2B5EF4-FFF2-40B4-BE49-F238E27FC236}">
                <a16:creationId xmlns:a16="http://schemas.microsoft.com/office/drawing/2014/main" id="{B4A17952-27B7-0E4F-A1B5-4356AD8A67AD}"/>
              </a:ext>
            </a:extLst>
          </p:cNvPr>
          <p:cNvSpPr>
            <a:spLocks noGrp="1"/>
          </p:cNvSpPr>
          <p:nvPr>
            <p:ph idx="1"/>
          </p:nvPr>
        </p:nvSpPr>
        <p:spPr/>
        <p:txBody>
          <a:bodyPr/>
          <a:lstStyle/>
          <a:p>
            <a:endParaRPr lang="en-CA" dirty="0"/>
          </a:p>
          <a:p>
            <a:r>
              <a:rPr lang="en-IS"/>
              <a:t>Presention is </a:t>
            </a:r>
            <a:r>
              <a:rPr lang="en-CA" dirty="0"/>
              <a:t>two</a:t>
            </a:r>
            <a:r>
              <a:rPr lang="en-IS"/>
              <a:t> hours long.</a:t>
            </a:r>
          </a:p>
          <a:p>
            <a:r>
              <a:rPr lang="en-IS"/>
              <a:t>Questions and reflections are encouraged.</a:t>
            </a:r>
          </a:p>
          <a:p>
            <a:r>
              <a:rPr lang="en-IS"/>
              <a:t>Handouts will be available at the end.</a:t>
            </a:r>
          </a:p>
          <a:p>
            <a:r>
              <a:rPr lang="en-IS"/>
              <a:t>If online</a:t>
            </a:r>
            <a:r>
              <a:rPr lang="en-CA" dirty="0"/>
              <a:t>, r</a:t>
            </a:r>
            <a:r>
              <a:rPr lang="en-IS"/>
              <a:t>emember to use the mute button.</a:t>
            </a:r>
          </a:p>
          <a:p>
            <a:r>
              <a:rPr lang="en-IS"/>
              <a:t>If online</a:t>
            </a:r>
            <a:r>
              <a:rPr lang="en-CA" dirty="0"/>
              <a:t>, l</a:t>
            </a:r>
            <a:r>
              <a:rPr lang="en-IS"/>
              <a:t>eaving your camera on is optional.</a:t>
            </a:r>
          </a:p>
          <a:p>
            <a:endParaRPr lang="en-US" dirty="0"/>
          </a:p>
        </p:txBody>
      </p:sp>
      <p:sp>
        <p:nvSpPr>
          <p:cNvPr id="5" name="Slide Number Placeholder 4">
            <a:extLst>
              <a:ext uri="{FF2B5EF4-FFF2-40B4-BE49-F238E27FC236}">
                <a16:creationId xmlns:a16="http://schemas.microsoft.com/office/drawing/2014/main" id="{801DB18E-30D6-CA4A-AD5F-97687A28583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a:t>
            </a:fld>
            <a:endParaRPr lang="en-US" dirty="0"/>
          </a:p>
        </p:txBody>
      </p:sp>
      <p:sp>
        <p:nvSpPr>
          <p:cNvPr id="6" name="Footer Placeholder 1">
            <a:extLst>
              <a:ext uri="{FF2B5EF4-FFF2-40B4-BE49-F238E27FC236}">
                <a16:creationId xmlns:a16="http://schemas.microsoft.com/office/drawing/2014/main" id="{0DBE712F-E5E7-4E06-A762-2BE7D7A95557}"/>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extLst>
      <p:ext uri="{BB962C8B-B14F-4D97-AF65-F5344CB8AC3E}">
        <p14:creationId xmlns:p14="http://schemas.microsoft.com/office/powerpoint/2010/main" val="3730676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13" name="Title 12">
            <a:extLst>
              <a:ext uri="{FF2B5EF4-FFF2-40B4-BE49-F238E27FC236}">
                <a16:creationId xmlns:a16="http://schemas.microsoft.com/office/drawing/2014/main" id="{10B53671-5F7D-4CFC-9CBE-164B52DDFCDB}"/>
              </a:ext>
            </a:extLst>
          </p:cNvPr>
          <p:cNvSpPr>
            <a:spLocks noGrp="1"/>
          </p:cNvSpPr>
          <p:nvPr>
            <p:ph type="title"/>
          </p:nvPr>
        </p:nvSpPr>
        <p:spPr>
          <a:xfrm>
            <a:off x="0" y="1"/>
            <a:ext cx="12192000" cy="1690688"/>
          </a:xfrm>
        </p:spPr>
        <p:txBody>
          <a:bodyPr/>
          <a:lstStyle/>
          <a:p>
            <a:r>
              <a:rPr lang="en-US" dirty="0"/>
              <a:t>Refer to Resources </a:t>
            </a:r>
            <a:endParaRPr lang="en-CA" dirty="0"/>
          </a:p>
        </p:txBody>
      </p:sp>
      <p:sp>
        <p:nvSpPr>
          <p:cNvPr id="359" name="Google Shape;359;p35"/>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a:bodyPr>
          <a:lstStyle/>
          <a:p>
            <a:pPr lvl="0"/>
            <a:r>
              <a:rPr lang="en-US" dirty="0"/>
              <a:t>Look for a natural point in the conversation to mention resources.</a:t>
            </a:r>
          </a:p>
          <a:p>
            <a:pPr lvl="0"/>
            <a:r>
              <a:rPr lang="en-US" dirty="0"/>
              <a:t>You may want to say: </a:t>
            </a:r>
          </a:p>
          <a:p>
            <a:pPr lvl="1"/>
            <a:r>
              <a:rPr lang="en-US" dirty="0"/>
              <a:t>“We need extra help. I want to connect you with someone who can help you keep safe.”</a:t>
            </a:r>
          </a:p>
          <a:p>
            <a:pPr lvl="1"/>
            <a:r>
              <a:rPr lang="en-US" dirty="0"/>
              <a:t>If they are reluctant: “I have to do this. I’m not going to take a chance on losing you.”</a:t>
            </a:r>
          </a:p>
          <a:p>
            <a:pPr lvl="1"/>
            <a:endParaRPr lang="en-US" dirty="0"/>
          </a:p>
          <a:p>
            <a:pPr lvl="1"/>
            <a:r>
              <a:rPr lang="en-US" dirty="0"/>
              <a:t>Tell them that seeking help is a sign of strength and courage.</a:t>
            </a:r>
          </a:p>
          <a:p>
            <a:pPr lvl="0"/>
            <a:endParaRPr lang="en-US" dirty="0"/>
          </a:p>
        </p:txBody>
      </p:sp>
      <p:sp>
        <p:nvSpPr>
          <p:cNvPr id="3" name="Slide Number Placeholder 2">
            <a:extLst>
              <a:ext uri="{FF2B5EF4-FFF2-40B4-BE49-F238E27FC236}">
                <a16:creationId xmlns:a16="http://schemas.microsoft.com/office/drawing/2014/main" id="{8D8009CD-DB1C-43F8-AD89-E2795F5340AC}"/>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40</a:t>
            </a:fld>
            <a:endParaRPr lang="en-US" dirty="0"/>
          </a:p>
        </p:txBody>
      </p:sp>
      <p:sp>
        <p:nvSpPr>
          <p:cNvPr id="6" name="Footer Placeholder 1">
            <a:extLst>
              <a:ext uri="{FF2B5EF4-FFF2-40B4-BE49-F238E27FC236}">
                <a16:creationId xmlns:a16="http://schemas.microsoft.com/office/drawing/2014/main" id="{DFA2DE9A-0B6E-416F-BA9F-01F6D3BFABA3}"/>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55E6-EE2A-5443-B3D4-6DC88F87CB55}"/>
              </a:ext>
            </a:extLst>
          </p:cNvPr>
          <p:cNvSpPr>
            <a:spLocks noGrp="1"/>
          </p:cNvSpPr>
          <p:nvPr>
            <p:ph type="title"/>
          </p:nvPr>
        </p:nvSpPr>
        <p:spPr/>
        <p:txBody>
          <a:bodyPr/>
          <a:lstStyle/>
          <a:p>
            <a:r>
              <a:rPr lang="en-US" dirty="0"/>
              <a:t>Campus Resources </a:t>
            </a:r>
          </a:p>
        </p:txBody>
      </p:sp>
      <p:sp>
        <p:nvSpPr>
          <p:cNvPr id="3" name="Content Placeholder 2">
            <a:extLst>
              <a:ext uri="{FF2B5EF4-FFF2-40B4-BE49-F238E27FC236}">
                <a16:creationId xmlns:a16="http://schemas.microsoft.com/office/drawing/2014/main" id="{166F43A0-5797-574D-A748-77564F2B1C2F}"/>
              </a:ext>
            </a:extLst>
          </p:cNvPr>
          <p:cNvSpPr>
            <a:spLocks noGrp="1"/>
          </p:cNvSpPr>
          <p:nvPr>
            <p:ph idx="1"/>
          </p:nvPr>
        </p:nvSpPr>
        <p:spPr/>
        <p:txBody>
          <a:bodyPr/>
          <a:lstStyle/>
          <a:p>
            <a:pPr lvl="0"/>
            <a:r>
              <a:rPr lang="en-US" sz="2400" dirty="0"/>
              <a:t>Counselling Services</a:t>
            </a:r>
          </a:p>
          <a:p>
            <a:r>
              <a:rPr lang="en-US" sz="2400" dirty="0"/>
              <a:t>Campus Security </a:t>
            </a:r>
          </a:p>
          <a:p>
            <a:r>
              <a:rPr lang="en-US" sz="2400" dirty="0"/>
              <a:t>Student Services</a:t>
            </a:r>
          </a:p>
          <a:p>
            <a:r>
              <a:rPr lang="en-US" sz="2400" dirty="0"/>
              <a:t>Indigenous Student Centre</a:t>
            </a:r>
          </a:p>
          <a:p>
            <a:r>
              <a:rPr lang="en-US" sz="2400" dirty="0"/>
              <a:t>Health/Medical Services</a:t>
            </a:r>
          </a:p>
          <a:p>
            <a:r>
              <a:rPr lang="en-US" sz="2400" dirty="0"/>
              <a:t>International Student Services</a:t>
            </a:r>
          </a:p>
          <a:p>
            <a:r>
              <a:rPr lang="en-US" sz="2400" dirty="0"/>
              <a:t>Accessible Learning Services</a:t>
            </a:r>
          </a:p>
          <a:p>
            <a:r>
              <a:rPr lang="en-US" sz="2400" dirty="0"/>
              <a:t>Pride Centre for LGBTQ2S+ students</a:t>
            </a:r>
          </a:p>
          <a:p>
            <a:r>
              <a:rPr lang="en-US" sz="2400" dirty="0"/>
              <a:t>Sexualized Violence Resource Centre</a:t>
            </a:r>
          </a:p>
          <a:p>
            <a:endParaRPr lang="en-US" dirty="0"/>
          </a:p>
          <a:p>
            <a:pPr lvl="0"/>
            <a:endParaRPr lang="en-US" dirty="0"/>
          </a:p>
          <a:p>
            <a:endParaRPr lang="en-US" dirty="0"/>
          </a:p>
        </p:txBody>
      </p:sp>
      <p:sp>
        <p:nvSpPr>
          <p:cNvPr id="5" name="Slide Number Placeholder 4">
            <a:extLst>
              <a:ext uri="{FF2B5EF4-FFF2-40B4-BE49-F238E27FC236}">
                <a16:creationId xmlns:a16="http://schemas.microsoft.com/office/drawing/2014/main" id="{EBC8F54C-D69D-E642-97AE-D5D2F8CC10F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41</a:t>
            </a:fld>
            <a:endParaRPr lang="en-US" dirty="0"/>
          </a:p>
        </p:txBody>
      </p:sp>
      <p:sp>
        <p:nvSpPr>
          <p:cNvPr id="6" name="Footer Placeholder 1">
            <a:extLst>
              <a:ext uri="{FF2B5EF4-FFF2-40B4-BE49-F238E27FC236}">
                <a16:creationId xmlns:a16="http://schemas.microsoft.com/office/drawing/2014/main" id="{5FDAC244-BCB8-4927-AB55-78999C2AEA97}"/>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extLst>
      <p:ext uri="{BB962C8B-B14F-4D97-AF65-F5344CB8AC3E}">
        <p14:creationId xmlns:p14="http://schemas.microsoft.com/office/powerpoint/2010/main" val="2183500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F0551-E560-0448-85B1-F41C89105159}"/>
              </a:ext>
            </a:extLst>
          </p:cNvPr>
          <p:cNvSpPr>
            <a:spLocks noGrp="1"/>
          </p:cNvSpPr>
          <p:nvPr>
            <p:ph type="title"/>
          </p:nvPr>
        </p:nvSpPr>
        <p:spPr/>
        <p:txBody>
          <a:bodyPr/>
          <a:lstStyle/>
          <a:p>
            <a:r>
              <a:rPr lang="en-US" dirty="0"/>
              <a:t>Provincial Resources</a:t>
            </a:r>
          </a:p>
        </p:txBody>
      </p:sp>
      <p:sp>
        <p:nvSpPr>
          <p:cNvPr id="3" name="Content Placeholder 2">
            <a:extLst>
              <a:ext uri="{FF2B5EF4-FFF2-40B4-BE49-F238E27FC236}">
                <a16:creationId xmlns:a16="http://schemas.microsoft.com/office/drawing/2014/main" id="{93CA9F34-2AE1-B84F-B79A-D2D343B6E76F}"/>
              </a:ext>
            </a:extLst>
          </p:cNvPr>
          <p:cNvSpPr>
            <a:spLocks noGrp="1"/>
          </p:cNvSpPr>
          <p:nvPr>
            <p:ph idx="1"/>
          </p:nvPr>
        </p:nvSpPr>
        <p:spPr/>
        <p:txBody>
          <a:bodyPr/>
          <a:lstStyle/>
          <a:p>
            <a:pPr lvl="0"/>
            <a:r>
              <a:rPr lang="en-CA" dirty="0"/>
              <a:t>BC Suicide Line: 1-800-784-2433</a:t>
            </a:r>
            <a:br>
              <a:rPr lang="en-CA" dirty="0"/>
            </a:br>
            <a:endParaRPr lang="en-CA" dirty="0"/>
          </a:p>
          <a:p>
            <a:pPr lvl="0"/>
            <a:r>
              <a:rPr lang="en-CA" dirty="0"/>
              <a:t>Mental Health Support Line: 310-6789</a:t>
            </a:r>
            <a:br>
              <a:rPr lang="en-CA" dirty="0"/>
            </a:br>
            <a:endParaRPr lang="en-CA" dirty="0"/>
          </a:p>
          <a:p>
            <a:r>
              <a:rPr lang="en-CA" dirty="0"/>
              <a:t>Here2Talk: 1-877-857-3397 (a 24-hour phone and chat counselling support for B.C. post-secondary students).</a:t>
            </a:r>
          </a:p>
          <a:p>
            <a:endParaRPr lang="en-CA" dirty="0"/>
          </a:p>
          <a:p>
            <a:r>
              <a:rPr lang="en-CA" dirty="0"/>
              <a:t>KUU-US Crisis Line: 1-800-588-8717 (a 24-hour crisis line for Indigenous people)</a:t>
            </a:r>
            <a:endParaRPr lang="en-US" dirty="0"/>
          </a:p>
          <a:p>
            <a:endParaRPr lang="en-US" dirty="0"/>
          </a:p>
        </p:txBody>
      </p:sp>
      <p:sp>
        <p:nvSpPr>
          <p:cNvPr id="5" name="Slide Number Placeholder 4">
            <a:extLst>
              <a:ext uri="{FF2B5EF4-FFF2-40B4-BE49-F238E27FC236}">
                <a16:creationId xmlns:a16="http://schemas.microsoft.com/office/drawing/2014/main" id="{C83F5C42-98B4-FA4C-9660-F9070B4A576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42</a:t>
            </a:fld>
            <a:endParaRPr lang="en-US" dirty="0"/>
          </a:p>
        </p:txBody>
      </p:sp>
      <p:sp>
        <p:nvSpPr>
          <p:cNvPr id="6" name="Footer Placeholder 1">
            <a:extLst>
              <a:ext uri="{FF2B5EF4-FFF2-40B4-BE49-F238E27FC236}">
                <a16:creationId xmlns:a16="http://schemas.microsoft.com/office/drawing/2014/main" id="{5F375A3D-7D52-46F3-8685-4E489A8A7317}"/>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extLst>
      <p:ext uri="{BB962C8B-B14F-4D97-AF65-F5344CB8AC3E}">
        <p14:creationId xmlns:p14="http://schemas.microsoft.com/office/powerpoint/2010/main" val="349475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13" name="Title 12">
            <a:extLst>
              <a:ext uri="{FF2B5EF4-FFF2-40B4-BE49-F238E27FC236}">
                <a16:creationId xmlns:a16="http://schemas.microsoft.com/office/drawing/2014/main" id="{EAD9A376-13EE-4742-9F8B-77B076495B19}"/>
              </a:ext>
            </a:extLst>
          </p:cNvPr>
          <p:cNvSpPr>
            <a:spLocks noGrp="1"/>
          </p:cNvSpPr>
          <p:nvPr>
            <p:ph type="title"/>
          </p:nvPr>
        </p:nvSpPr>
        <p:spPr>
          <a:xfrm>
            <a:off x="0" y="1"/>
            <a:ext cx="12192000" cy="1690688"/>
          </a:xfrm>
        </p:spPr>
        <p:txBody>
          <a:bodyPr/>
          <a:lstStyle/>
          <a:p>
            <a:r>
              <a:rPr lang="en-US" dirty="0"/>
              <a:t>What Helps People Recover?</a:t>
            </a:r>
            <a:endParaRPr lang="en-CA" dirty="0"/>
          </a:p>
        </p:txBody>
      </p:sp>
      <p:sp>
        <p:nvSpPr>
          <p:cNvPr id="371" name="Google Shape;371;p36"/>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lnSpcReduction="10000"/>
          </a:bodyPr>
          <a:lstStyle/>
          <a:p>
            <a:pPr marL="0" lvl="0" indent="0">
              <a:buNone/>
            </a:pPr>
            <a:endParaRPr lang="en-US" dirty="0"/>
          </a:p>
          <a:p>
            <a:r>
              <a:rPr lang="en-US" dirty="0"/>
              <a:t>Knowing someone cares and listens. </a:t>
            </a:r>
          </a:p>
          <a:p>
            <a:r>
              <a:rPr lang="en-US" dirty="0"/>
              <a:t>Knowing there </a:t>
            </a:r>
            <a:r>
              <a:rPr lang="en-US" i="1" dirty="0"/>
              <a:t>is</a:t>
            </a:r>
            <a:r>
              <a:rPr lang="en-US" dirty="0"/>
              <a:t> help available</a:t>
            </a:r>
          </a:p>
          <a:p>
            <a:pPr marL="457200" lvl="1" indent="0">
              <a:buNone/>
            </a:pPr>
            <a:endParaRPr lang="en-US" dirty="0"/>
          </a:p>
          <a:p>
            <a:pPr marL="0" indent="0">
              <a:buNone/>
            </a:pPr>
            <a:r>
              <a:rPr lang="en-US" dirty="0"/>
              <a:t>Having a sense of </a:t>
            </a:r>
          </a:p>
          <a:p>
            <a:pPr lvl="1"/>
            <a:r>
              <a:rPr lang="en-US" dirty="0"/>
              <a:t>Purpose</a:t>
            </a:r>
          </a:p>
          <a:p>
            <a:pPr lvl="1"/>
            <a:r>
              <a:rPr lang="en-US" dirty="0"/>
              <a:t>Hope</a:t>
            </a:r>
          </a:p>
          <a:p>
            <a:pPr lvl="1"/>
            <a:r>
              <a:rPr lang="en-US" dirty="0"/>
              <a:t>Belonging</a:t>
            </a:r>
          </a:p>
          <a:p>
            <a:pPr lvl="1"/>
            <a:r>
              <a:rPr lang="en-US" dirty="0"/>
              <a:t>Meaning</a:t>
            </a:r>
          </a:p>
        </p:txBody>
      </p:sp>
      <p:sp>
        <p:nvSpPr>
          <p:cNvPr id="3" name="Slide Number Placeholder 2">
            <a:extLst>
              <a:ext uri="{FF2B5EF4-FFF2-40B4-BE49-F238E27FC236}">
                <a16:creationId xmlns:a16="http://schemas.microsoft.com/office/drawing/2014/main" id="{124E3866-A65B-4097-B634-2426469C9522}"/>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43</a:t>
            </a:fld>
            <a:endParaRPr lang="en-US" dirty="0"/>
          </a:p>
        </p:txBody>
      </p:sp>
      <p:sp>
        <p:nvSpPr>
          <p:cNvPr id="6" name="Footer Placeholder 1">
            <a:extLst>
              <a:ext uri="{FF2B5EF4-FFF2-40B4-BE49-F238E27FC236}">
                <a16:creationId xmlns:a16="http://schemas.microsoft.com/office/drawing/2014/main" id="{206DCD5F-B4C5-4EC2-96E6-7EB9A9A79475}"/>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15" name="Title 14">
            <a:extLst>
              <a:ext uri="{FF2B5EF4-FFF2-40B4-BE49-F238E27FC236}">
                <a16:creationId xmlns:a16="http://schemas.microsoft.com/office/drawing/2014/main" id="{EDF8CAFA-53EC-4CC1-99E3-D3E1AF82387E}"/>
              </a:ext>
            </a:extLst>
          </p:cNvPr>
          <p:cNvSpPr>
            <a:spLocks noGrp="1"/>
          </p:cNvSpPr>
          <p:nvPr>
            <p:ph type="title"/>
          </p:nvPr>
        </p:nvSpPr>
        <p:spPr/>
        <p:txBody>
          <a:bodyPr/>
          <a:lstStyle/>
          <a:p>
            <a:r>
              <a:rPr lang="en-US" dirty="0"/>
              <a:t>Hopeful Messages</a:t>
            </a:r>
            <a:endParaRPr lang="en-CA" dirty="0"/>
          </a:p>
        </p:txBody>
      </p:sp>
      <p:sp>
        <p:nvSpPr>
          <p:cNvPr id="22" name="Text Placeholder 21">
            <a:extLst>
              <a:ext uri="{FF2B5EF4-FFF2-40B4-BE49-F238E27FC236}">
                <a16:creationId xmlns:a16="http://schemas.microsoft.com/office/drawing/2014/main" id="{12AC793E-350E-4763-8F4A-161BDCCE7E2D}"/>
              </a:ext>
            </a:extLst>
          </p:cNvPr>
          <p:cNvSpPr>
            <a:spLocks noGrp="1"/>
          </p:cNvSpPr>
          <p:nvPr>
            <p:ph type="body" idx="1"/>
          </p:nvPr>
        </p:nvSpPr>
        <p:spPr>
          <a:xfrm>
            <a:off x="838200" y="2174407"/>
            <a:ext cx="8467985" cy="823912"/>
          </a:xfrm>
        </p:spPr>
        <p:txBody>
          <a:bodyPr/>
          <a:lstStyle/>
          <a:p>
            <a:r>
              <a:rPr lang="en-US" b="0" dirty="0"/>
              <a:t>For people who have thoughts </a:t>
            </a:r>
            <a:br>
              <a:rPr lang="en-US" b="0" dirty="0"/>
            </a:br>
            <a:r>
              <a:rPr lang="en-US" b="0" dirty="0"/>
              <a:t>of suicide.</a:t>
            </a:r>
          </a:p>
        </p:txBody>
      </p:sp>
      <p:sp>
        <p:nvSpPr>
          <p:cNvPr id="377" name="Google Shape;377;p37"/>
          <p:cNvSpPr txBox="1">
            <a:spLocks noGrp="1"/>
          </p:cNvSpPr>
          <p:nvPr>
            <p:ph sz="half" idx="2"/>
          </p:nvPr>
        </p:nvSpPr>
        <p:spPr>
          <a:xfrm>
            <a:off x="839788" y="2606675"/>
            <a:ext cx="10512424" cy="3684588"/>
          </a:xfrm>
          <a:noFill/>
          <a:ln>
            <a:noFill/>
          </a:ln>
        </p:spPr>
        <p:txBody>
          <a:bodyPr spcFirstLastPara="1" wrap="square" lIns="91425" tIns="45700" rIns="91425" bIns="45700" anchor="t" anchorCtr="0">
            <a:normAutofit/>
          </a:bodyPr>
          <a:lstStyle/>
          <a:p>
            <a:endParaRPr lang="en-US" dirty="0"/>
          </a:p>
          <a:p>
            <a:r>
              <a:rPr lang="en-US" dirty="0"/>
              <a:t>It will get better! One step at </a:t>
            </a:r>
            <a:br>
              <a:rPr lang="en-US" dirty="0"/>
            </a:br>
            <a:r>
              <a:rPr lang="en-US" dirty="0"/>
              <a:t>a time. One minute at a time. </a:t>
            </a:r>
          </a:p>
          <a:p>
            <a:r>
              <a:rPr lang="en-US" dirty="0"/>
              <a:t>Please reach out for help, you </a:t>
            </a:r>
            <a:br>
              <a:rPr lang="en-US" dirty="0"/>
            </a:br>
            <a:r>
              <a:rPr lang="en-US" dirty="0"/>
              <a:t>are not alone, and </a:t>
            </a:r>
            <a:r>
              <a:rPr lang="en-US" b="1" dirty="0"/>
              <a:t>you matter</a:t>
            </a:r>
            <a:r>
              <a:rPr lang="en-US" dirty="0"/>
              <a:t>. </a:t>
            </a:r>
          </a:p>
          <a:p>
            <a:r>
              <a:rPr lang="en-US" dirty="0"/>
              <a:t>HOPE (Hold On, Pain </a:t>
            </a:r>
            <a:r>
              <a:rPr lang="en-US"/>
              <a:t>Ends).</a:t>
            </a:r>
            <a:endParaRPr lang="en-US" dirty="0"/>
          </a:p>
        </p:txBody>
      </p:sp>
      <p:sp>
        <p:nvSpPr>
          <p:cNvPr id="3" name="Slide Number Placeholder 2">
            <a:extLst>
              <a:ext uri="{FF2B5EF4-FFF2-40B4-BE49-F238E27FC236}">
                <a16:creationId xmlns:a16="http://schemas.microsoft.com/office/drawing/2014/main" id="{DED98423-48D4-458C-BDC2-F84CF306D1E5}"/>
              </a:ext>
            </a:extLst>
          </p:cNvPr>
          <p:cNvSpPr>
            <a:spLocks noGrp="1"/>
          </p:cNvSpPr>
          <p:nvPr>
            <p:ph type="sldNum" sz="quarter" idx="12"/>
          </p:nvPr>
        </p:nvSpPr>
        <p:spPr/>
        <p:txBody>
          <a:bodyPr/>
          <a:lstStyle/>
          <a:p>
            <a:pPr lvl="0"/>
            <a:fld id="{00000000-1234-1234-1234-123412341234}" type="slidenum">
              <a:rPr lang="en-US" smtClean="0"/>
              <a:pPr lvl="0"/>
              <a:t>44</a:t>
            </a:fld>
            <a:endParaRPr lang="en-US" dirty="0"/>
          </a:p>
        </p:txBody>
      </p:sp>
      <p:sp>
        <p:nvSpPr>
          <p:cNvPr id="7" name="Footer Placeholder 1">
            <a:extLst>
              <a:ext uri="{FF2B5EF4-FFF2-40B4-BE49-F238E27FC236}">
                <a16:creationId xmlns:a16="http://schemas.microsoft.com/office/drawing/2014/main" id="{2D26745B-520D-4002-A0BD-8FA526004D44}"/>
              </a:ext>
            </a:extLst>
          </p:cNvPr>
          <p:cNvSpPr>
            <a:spLocks noGrp="1"/>
          </p:cNvSpPr>
          <p:nvPr>
            <p:ph type="ftr" sz="quarter" idx="13"/>
          </p:nvPr>
        </p:nvSpPr>
        <p:spPr>
          <a:xfrm>
            <a:off x="3379809" y="6356350"/>
            <a:ext cx="6007260" cy="365125"/>
          </a:xfrm>
        </p:spPr>
        <p:txBody>
          <a:bodyPr/>
          <a:lstStyle/>
          <a:p>
            <a:r>
              <a:rPr lang="en-CA"/>
              <a:t>Let’s Talk About Suicide: Raising Awareness and Supporting Students</a:t>
            </a:r>
            <a:endParaRPr lang="en-US" dirty="0"/>
          </a:p>
        </p:txBody>
      </p:sp>
      <p:pic>
        <p:nvPicPr>
          <p:cNvPr id="5" name="Picture 4">
            <a:extLst>
              <a:ext uri="{FF2B5EF4-FFF2-40B4-BE49-F238E27FC236}">
                <a16:creationId xmlns:a16="http://schemas.microsoft.com/office/drawing/2014/main" id="{A3154D9D-FE65-4AAF-9E8C-A6E58BCC0273}"/>
              </a:ext>
            </a:extLst>
          </p:cNvPr>
          <p:cNvPicPr>
            <a:picLocks noChangeAspect="1"/>
          </p:cNvPicPr>
          <p:nvPr/>
        </p:nvPicPr>
        <p:blipFill>
          <a:blip r:embed="rId3"/>
          <a:stretch>
            <a:fillRect/>
          </a:stretch>
        </p:blipFill>
        <p:spPr>
          <a:xfrm>
            <a:off x="6498336" y="2243327"/>
            <a:ext cx="4855463" cy="322433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F29C-FBFB-3946-9DF9-1D8A26CC63A5}"/>
              </a:ext>
            </a:extLst>
          </p:cNvPr>
          <p:cNvSpPr>
            <a:spLocks noGrp="1"/>
          </p:cNvSpPr>
          <p:nvPr>
            <p:ph type="title"/>
          </p:nvPr>
        </p:nvSpPr>
        <p:spPr/>
        <p:txBody>
          <a:bodyPr/>
          <a:lstStyle/>
          <a:p>
            <a:r>
              <a:rPr lang="en-US" dirty="0"/>
              <a:t>When You Are Supporting Someone</a:t>
            </a:r>
          </a:p>
        </p:txBody>
      </p:sp>
      <p:sp>
        <p:nvSpPr>
          <p:cNvPr id="4" name="Content Placeholder 3">
            <a:extLst>
              <a:ext uri="{FF2B5EF4-FFF2-40B4-BE49-F238E27FC236}">
                <a16:creationId xmlns:a16="http://schemas.microsoft.com/office/drawing/2014/main" id="{3092F7E1-86FE-614E-8BF4-838A9D89E71B}"/>
              </a:ext>
            </a:extLst>
          </p:cNvPr>
          <p:cNvSpPr>
            <a:spLocks noGrp="1"/>
          </p:cNvSpPr>
          <p:nvPr>
            <p:ph sz="half" idx="2"/>
          </p:nvPr>
        </p:nvSpPr>
        <p:spPr>
          <a:xfrm>
            <a:off x="839788" y="2505075"/>
            <a:ext cx="9996534" cy="3684588"/>
          </a:xfrm>
        </p:spPr>
        <p:txBody>
          <a:bodyPr/>
          <a:lstStyle/>
          <a:p>
            <a:r>
              <a:rPr lang="en-US" dirty="0"/>
              <a:t>Be patient. Be hopeful. </a:t>
            </a:r>
          </a:p>
          <a:p>
            <a:r>
              <a:rPr lang="en-US" dirty="0"/>
              <a:t>Always take the person seriously.</a:t>
            </a:r>
          </a:p>
          <a:p>
            <a:r>
              <a:rPr lang="en-US" dirty="0"/>
              <a:t>Listen and ask them what they need to be safe. </a:t>
            </a:r>
          </a:p>
          <a:p>
            <a:r>
              <a:rPr lang="en-US" dirty="0"/>
              <a:t>Ask them: What is the most helpful thing I can do for you?</a:t>
            </a:r>
          </a:p>
          <a:p>
            <a:endParaRPr lang="en-US" dirty="0"/>
          </a:p>
        </p:txBody>
      </p:sp>
      <p:sp>
        <p:nvSpPr>
          <p:cNvPr id="8" name="Slide Number Placeholder 7">
            <a:extLst>
              <a:ext uri="{FF2B5EF4-FFF2-40B4-BE49-F238E27FC236}">
                <a16:creationId xmlns:a16="http://schemas.microsoft.com/office/drawing/2014/main" id="{B6854EB0-3394-5648-98E7-99028F727FD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45</a:t>
            </a:fld>
            <a:endParaRPr lang="en-US" dirty="0"/>
          </a:p>
        </p:txBody>
      </p:sp>
      <p:sp>
        <p:nvSpPr>
          <p:cNvPr id="9" name="Footer Placeholder 1">
            <a:extLst>
              <a:ext uri="{FF2B5EF4-FFF2-40B4-BE49-F238E27FC236}">
                <a16:creationId xmlns:a16="http://schemas.microsoft.com/office/drawing/2014/main" id="{CAC29DF7-F8CE-488C-ABCC-9C7AF79A5146}"/>
              </a:ext>
            </a:extLst>
          </p:cNvPr>
          <p:cNvSpPr>
            <a:spLocks noGrp="1"/>
          </p:cNvSpPr>
          <p:nvPr>
            <p:ph type="ftr" sz="quarter" idx="13"/>
          </p:nvPr>
        </p:nvSpPr>
        <p:spPr>
          <a:xfrm>
            <a:off x="3379809" y="6356350"/>
            <a:ext cx="6007260" cy="365125"/>
          </a:xfrm>
        </p:spPr>
        <p:txBody>
          <a:bodyPr/>
          <a:lstStyle/>
          <a:p>
            <a:r>
              <a:rPr lang="en-CA"/>
              <a:t>Let’s Talk About Suicide: Raising Awareness and Supporting Students</a:t>
            </a:r>
            <a:endParaRPr lang="en-US" dirty="0"/>
          </a:p>
        </p:txBody>
      </p:sp>
    </p:spTree>
    <p:extLst>
      <p:ext uri="{BB962C8B-B14F-4D97-AF65-F5344CB8AC3E}">
        <p14:creationId xmlns:p14="http://schemas.microsoft.com/office/powerpoint/2010/main" val="549095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13" name="Title 12">
            <a:extLst>
              <a:ext uri="{FF2B5EF4-FFF2-40B4-BE49-F238E27FC236}">
                <a16:creationId xmlns:a16="http://schemas.microsoft.com/office/drawing/2014/main" id="{3585B372-AA2D-4252-B1DD-D8169524696E}"/>
              </a:ext>
            </a:extLst>
          </p:cNvPr>
          <p:cNvSpPr>
            <a:spLocks noGrp="1"/>
          </p:cNvSpPr>
          <p:nvPr>
            <p:ph type="title"/>
          </p:nvPr>
        </p:nvSpPr>
        <p:spPr>
          <a:xfrm>
            <a:off x="0" y="1"/>
            <a:ext cx="12192000" cy="1690688"/>
          </a:xfrm>
        </p:spPr>
        <p:txBody>
          <a:bodyPr/>
          <a:lstStyle/>
          <a:p>
            <a:r>
              <a:rPr lang="en-US" dirty="0"/>
              <a:t>Scenarios</a:t>
            </a:r>
            <a:endParaRPr lang="en-CA" dirty="0"/>
          </a:p>
        </p:txBody>
      </p:sp>
      <p:sp>
        <p:nvSpPr>
          <p:cNvPr id="365" name="Google Shape;365;p57"/>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a:bodyPr>
          <a:lstStyle/>
          <a:p>
            <a:endParaRPr lang="en-CA" dirty="0"/>
          </a:p>
          <a:p>
            <a:r>
              <a:rPr lang="en-IS"/>
              <a:t>How might you respond and offer support</a:t>
            </a:r>
            <a:r>
              <a:rPr lang="en-CA" dirty="0"/>
              <a:t> to the student</a:t>
            </a:r>
            <a:r>
              <a:rPr lang="en-IS"/>
              <a:t>?</a:t>
            </a:r>
          </a:p>
          <a:p>
            <a:r>
              <a:rPr lang="en-IS"/>
              <a:t>What services might you suggest to the student?</a:t>
            </a:r>
            <a:endParaRPr lang="en-CA" dirty="0"/>
          </a:p>
          <a:p>
            <a:r>
              <a:rPr lang="en-CA" dirty="0"/>
              <a:t>Who might you consult with?</a:t>
            </a:r>
          </a:p>
          <a:p>
            <a:r>
              <a:rPr lang="en-CA" dirty="0"/>
              <a:t>How does it feel to imagine offering support to the student in the scenario?</a:t>
            </a:r>
          </a:p>
        </p:txBody>
      </p:sp>
      <p:sp>
        <p:nvSpPr>
          <p:cNvPr id="3" name="Slide Number Placeholder 2">
            <a:extLst>
              <a:ext uri="{FF2B5EF4-FFF2-40B4-BE49-F238E27FC236}">
                <a16:creationId xmlns:a16="http://schemas.microsoft.com/office/drawing/2014/main" id="{FD3540E5-1282-49D6-9920-E84EF42A8D21}"/>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46</a:t>
            </a:fld>
            <a:endParaRPr lang="en-US" dirty="0"/>
          </a:p>
        </p:txBody>
      </p:sp>
      <p:sp>
        <p:nvSpPr>
          <p:cNvPr id="6" name="Footer Placeholder 1">
            <a:extLst>
              <a:ext uri="{FF2B5EF4-FFF2-40B4-BE49-F238E27FC236}">
                <a16:creationId xmlns:a16="http://schemas.microsoft.com/office/drawing/2014/main" id="{456E9CF1-B708-4463-AC4B-98A36E0D4C96}"/>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13" name="Title 12">
            <a:extLst>
              <a:ext uri="{FF2B5EF4-FFF2-40B4-BE49-F238E27FC236}">
                <a16:creationId xmlns:a16="http://schemas.microsoft.com/office/drawing/2014/main" id="{74681B4C-BAA4-4055-8E24-44365ACA9C6A}"/>
              </a:ext>
            </a:extLst>
          </p:cNvPr>
          <p:cNvSpPr>
            <a:spLocks noGrp="1"/>
          </p:cNvSpPr>
          <p:nvPr>
            <p:ph type="title"/>
          </p:nvPr>
        </p:nvSpPr>
        <p:spPr>
          <a:xfrm>
            <a:off x="0" y="0"/>
            <a:ext cx="12192000" cy="1690688"/>
          </a:xfrm>
        </p:spPr>
        <p:txBody>
          <a:bodyPr/>
          <a:lstStyle/>
          <a:p>
            <a:r>
              <a:rPr lang="en-US" dirty="0"/>
              <a:t>Maintaining Boundaries</a:t>
            </a:r>
            <a:endParaRPr lang="en-CA" dirty="0"/>
          </a:p>
        </p:txBody>
      </p:sp>
      <p:sp>
        <p:nvSpPr>
          <p:cNvPr id="385" name="Google Shape;385;p38"/>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a:bodyPr>
          <a:lstStyle/>
          <a:p>
            <a:pPr lvl="0"/>
            <a:endParaRPr lang="en-US" dirty="0"/>
          </a:p>
          <a:p>
            <a:pPr lvl="0"/>
            <a:endParaRPr lang="en-US" dirty="0"/>
          </a:p>
          <a:p>
            <a:pPr lvl="0"/>
            <a:r>
              <a:rPr lang="en-US" dirty="0"/>
              <a:t>Keep in mind that you are </a:t>
            </a:r>
            <a:r>
              <a:rPr lang="en-US" i="1" dirty="0"/>
              <a:t>not</a:t>
            </a:r>
            <a:r>
              <a:rPr lang="en-US" dirty="0"/>
              <a:t> expected to be a counsellor or to “fix” a person. </a:t>
            </a:r>
          </a:p>
        </p:txBody>
      </p:sp>
      <p:sp>
        <p:nvSpPr>
          <p:cNvPr id="3" name="Slide Number Placeholder 2">
            <a:extLst>
              <a:ext uri="{FF2B5EF4-FFF2-40B4-BE49-F238E27FC236}">
                <a16:creationId xmlns:a16="http://schemas.microsoft.com/office/drawing/2014/main" id="{FB652058-5512-4C53-917E-D66D11105696}"/>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47</a:t>
            </a:fld>
            <a:endParaRPr lang="en-US" dirty="0"/>
          </a:p>
        </p:txBody>
      </p:sp>
      <p:sp>
        <p:nvSpPr>
          <p:cNvPr id="6" name="Footer Placeholder 1">
            <a:extLst>
              <a:ext uri="{FF2B5EF4-FFF2-40B4-BE49-F238E27FC236}">
                <a16:creationId xmlns:a16="http://schemas.microsoft.com/office/drawing/2014/main" id="{E8A4FEFF-DDA1-454E-817C-0E0D5AAC6060}"/>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3" name="Google Shape;303;p27"/>
          <p:cNvSpPr txBox="1"/>
          <p:nvPr/>
        </p:nvSpPr>
        <p:spPr>
          <a:xfrm>
            <a:off x="5566155" y="5096107"/>
            <a:ext cx="854281" cy="369332"/>
          </a:xfrm>
          <a:prstGeom prst="rect">
            <a:avLst/>
          </a:prstGeom>
          <a:noFill/>
          <a:ln>
            <a:noFill/>
          </a:ln>
        </p:spPr>
        <p:txBody>
          <a:bodyPr spcFirstLastPara="1" wrap="square" lIns="45720" tIns="45700" rIns="45720"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You </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304" name="Google Shape;304;p27"/>
          <p:cNvSpPr txBox="1"/>
          <p:nvPr/>
        </p:nvSpPr>
        <p:spPr>
          <a:xfrm>
            <a:off x="4894698" y="2335696"/>
            <a:ext cx="2197194" cy="646290"/>
          </a:xfrm>
          <a:prstGeom prst="rect">
            <a:avLst/>
          </a:prstGeom>
          <a:noFill/>
          <a:ln>
            <a:noFill/>
          </a:ln>
        </p:spPr>
        <p:txBody>
          <a:bodyPr spcFirstLastPara="1" wrap="square" lIns="45720" tIns="45700" rIns="45720"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Person having thoughts of suicide </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18" name="Title 17">
            <a:extLst>
              <a:ext uri="{FF2B5EF4-FFF2-40B4-BE49-F238E27FC236}">
                <a16:creationId xmlns:a16="http://schemas.microsoft.com/office/drawing/2014/main" id="{E23921F8-FEF2-4174-87DF-81FF4476CA6D}"/>
              </a:ext>
            </a:extLst>
          </p:cNvPr>
          <p:cNvSpPr>
            <a:spLocks noGrp="1"/>
          </p:cNvSpPr>
          <p:nvPr>
            <p:ph type="title"/>
          </p:nvPr>
        </p:nvSpPr>
        <p:spPr/>
        <p:txBody>
          <a:bodyPr/>
          <a:lstStyle/>
          <a:p>
            <a:r>
              <a:rPr lang="en-US" dirty="0"/>
              <a:t>Remember: This is a Conversation that We Enter and Exit. </a:t>
            </a:r>
            <a:endParaRPr lang="en-CA" dirty="0"/>
          </a:p>
        </p:txBody>
      </p:sp>
      <p:sp>
        <p:nvSpPr>
          <p:cNvPr id="3" name="Slide Number Placeholder 2">
            <a:extLst>
              <a:ext uri="{FF2B5EF4-FFF2-40B4-BE49-F238E27FC236}">
                <a16:creationId xmlns:a16="http://schemas.microsoft.com/office/drawing/2014/main" id="{B4DFD351-53A9-4C25-B273-75C9C16023CB}"/>
              </a:ext>
            </a:extLst>
          </p:cNvPr>
          <p:cNvSpPr>
            <a:spLocks noGrp="1"/>
          </p:cNvSpPr>
          <p:nvPr>
            <p:ph type="sldNum" sz="quarter" idx="12"/>
          </p:nvPr>
        </p:nvSpPr>
        <p:spPr/>
        <p:txBody>
          <a:bodyPr/>
          <a:lstStyle/>
          <a:p>
            <a:fld id="{67849C6C-2178-4CDB-9CDB-81C9CB399E3F}" type="slidenum">
              <a:rPr lang="en-CA" smtClean="0"/>
              <a:pPr/>
              <a:t>48</a:t>
            </a:fld>
            <a:endParaRPr lang="en-CA" dirty="0"/>
          </a:p>
        </p:txBody>
      </p:sp>
      <p:sp>
        <p:nvSpPr>
          <p:cNvPr id="20" name="Arrow: Curved Up 19">
            <a:extLst>
              <a:ext uri="{FF2B5EF4-FFF2-40B4-BE49-F238E27FC236}">
                <a16:creationId xmlns:a16="http://schemas.microsoft.com/office/drawing/2014/main" id="{D74C7933-966C-40AC-B852-1968116A6E04}"/>
              </a:ext>
            </a:extLst>
          </p:cNvPr>
          <p:cNvSpPr/>
          <p:nvPr/>
        </p:nvSpPr>
        <p:spPr>
          <a:xfrm>
            <a:off x="1292087" y="2335696"/>
            <a:ext cx="9402416" cy="1908313"/>
          </a:xfrm>
          <a:prstGeom prst="curvedUpArrow">
            <a:avLst/>
          </a:prstGeom>
          <a:solidFill>
            <a:srgbClr val="00A5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7" name="Arrow: Curved Up 26">
            <a:extLst>
              <a:ext uri="{FF2B5EF4-FFF2-40B4-BE49-F238E27FC236}">
                <a16:creationId xmlns:a16="http://schemas.microsoft.com/office/drawing/2014/main" id="{CAE2E02F-9655-409A-A900-68D5F623390B}"/>
              </a:ext>
            </a:extLst>
          </p:cNvPr>
          <p:cNvSpPr/>
          <p:nvPr/>
        </p:nvSpPr>
        <p:spPr>
          <a:xfrm flipV="1">
            <a:off x="3009900" y="4254420"/>
            <a:ext cx="5966790" cy="1211019"/>
          </a:xfrm>
          <a:prstGeom prst="curvedUpArrow">
            <a:avLst/>
          </a:prstGeom>
          <a:solidFill>
            <a:srgbClr val="00A5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9" name="Footer Placeholder 1">
            <a:extLst>
              <a:ext uri="{FF2B5EF4-FFF2-40B4-BE49-F238E27FC236}">
                <a16:creationId xmlns:a16="http://schemas.microsoft.com/office/drawing/2014/main" id="{64E7E995-28CF-4E54-AD32-31BFEEE7D22D}"/>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extLst>
      <p:ext uri="{BB962C8B-B14F-4D97-AF65-F5344CB8AC3E}">
        <p14:creationId xmlns:p14="http://schemas.microsoft.com/office/powerpoint/2010/main" val="4209637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965A3-5AB1-504B-ABBD-4EEEA30357A4}"/>
              </a:ext>
            </a:extLst>
          </p:cNvPr>
          <p:cNvSpPr>
            <a:spLocks noGrp="1"/>
          </p:cNvSpPr>
          <p:nvPr>
            <p:ph type="title"/>
          </p:nvPr>
        </p:nvSpPr>
        <p:spPr/>
        <p:txBody>
          <a:bodyPr/>
          <a:lstStyle/>
          <a:p>
            <a:r>
              <a:rPr lang="en-US" dirty="0"/>
              <a:t>Self-Care After a Difficult Conversation</a:t>
            </a:r>
          </a:p>
        </p:txBody>
      </p:sp>
      <p:sp>
        <p:nvSpPr>
          <p:cNvPr id="3" name="Content Placeholder 2">
            <a:extLst>
              <a:ext uri="{FF2B5EF4-FFF2-40B4-BE49-F238E27FC236}">
                <a16:creationId xmlns:a16="http://schemas.microsoft.com/office/drawing/2014/main" id="{7624983E-5EB5-F64E-9FE8-E455950FB2F9}"/>
              </a:ext>
            </a:extLst>
          </p:cNvPr>
          <p:cNvSpPr>
            <a:spLocks noGrp="1"/>
          </p:cNvSpPr>
          <p:nvPr>
            <p:ph idx="1"/>
          </p:nvPr>
        </p:nvSpPr>
        <p:spPr/>
        <p:txBody>
          <a:bodyPr/>
          <a:lstStyle/>
          <a:p>
            <a:pPr marL="0" indent="0">
              <a:buNone/>
            </a:pPr>
            <a:r>
              <a:rPr lang="en-CA" dirty="0"/>
              <a:t>Ask yourself: </a:t>
            </a:r>
          </a:p>
          <a:p>
            <a:endParaRPr lang="en-CA" dirty="0"/>
          </a:p>
          <a:p>
            <a:pPr fontAlgn="base"/>
            <a:r>
              <a:rPr lang="en-CA" dirty="0"/>
              <a:t>Have I let this go?</a:t>
            </a:r>
          </a:p>
          <a:p>
            <a:pPr fontAlgn="base"/>
            <a:r>
              <a:rPr lang="en-CA" dirty="0"/>
              <a:t>Am I okay with this?</a:t>
            </a:r>
          </a:p>
          <a:p>
            <a:pPr fontAlgn="base"/>
            <a:r>
              <a:rPr lang="en-CA" dirty="0"/>
              <a:t>Is there anything I need to do?</a:t>
            </a:r>
          </a:p>
          <a:p>
            <a:pPr fontAlgn="base"/>
            <a:r>
              <a:rPr lang="en-CA" dirty="0"/>
              <a:t>Am I feeling overwhelmed and should I talk to a counsellor? </a:t>
            </a:r>
            <a:endParaRPr lang="en-US" dirty="0"/>
          </a:p>
        </p:txBody>
      </p:sp>
      <p:sp>
        <p:nvSpPr>
          <p:cNvPr id="5" name="Slide Number Placeholder 4">
            <a:extLst>
              <a:ext uri="{FF2B5EF4-FFF2-40B4-BE49-F238E27FC236}">
                <a16:creationId xmlns:a16="http://schemas.microsoft.com/office/drawing/2014/main" id="{9C6E46C1-36EB-B946-A853-D9ABE2672A2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49</a:t>
            </a:fld>
            <a:endParaRPr lang="en-US" dirty="0"/>
          </a:p>
        </p:txBody>
      </p:sp>
      <p:sp>
        <p:nvSpPr>
          <p:cNvPr id="6" name="Footer Placeholder 1">
            <a:extLst>
              <a:ext uri="{FF2B5EF4-FFF2-40B4-BE49-F238E27FC236}">
                <a16:creationId xmlns:a16="http://schemas.microsoft.com/office/drawing/2014/main" id="{5A204744-27D8-4E61-8823-44D022DFA4A7}"/>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extLst>
      <p:ext uri="{BB962C8B-B14F-4D97-AF65-F5344CB8AC3E}">
        <p14:creationId xmlns:p14="http://schemas.microsoft.com/office/powerpoint/2010/main" val="3840493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3" name="Title 12">
            <a:extLst>
              <a:ext uri="{FF2B5EF4-FFF2-40B4-BE49-F238E27FC236}">
                <a16:creationId xmlns:a16="http://schemas.microsoft.com/office/drawing/2014/main" id="{78F42FE7-226A-439E-B7FA-FED1FA8A13D7}"/>
              </a:ext>
            </a:extLst>
          </p:cNvPr>
          <p:cNvSpPr>
            <a:spLocks noGrp="1"/>
          </p:cNvSpPr>
          <p:nvPr>
            <p:ph type="title"/>
          </p:nvPr>
        </p:nvSpPr>
        <p:spPr>
          <a:xfrm>
            <a:off x="0" y="1"/>
            <a:ext cx="12192000" cy="1690688"/>
          </a:xfrm>
        </p:spPr>
        <p:txBody>
          <a:bodyPr/>
          <a:lstStyle/>
          <a:p>
            <a:r>
              <a:rPr lang="en-US" dirty="0"/>
              <a:t>Support and Self-Care</a:t>
            </a:r>
            <a:endParaRPr lang="en-CA" dirty="0"/>
          </a:p>
        </p:txBody>
      </p:sp>
      <p:sp>
        <p:nvSpPr>
          <p:cNvPr id="107" name="Google Shape;107;p55"/>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a:bodyPr>
          <a:lstStyle/>
          <a:p>
            <a:pPr lvl="0"/>
            <a:r>
              <a:rPr lang="en-US" dirty="0"/>
              <a:t>Take any actions you need for your</a:t>
            </a:r>
            <a:br>
              <a:rPr lang="en-US" dirty="0"/>
            </a:br>
            <a:r>
              <a:rPr lang="en-US" dirty="0"/>
              <a:t>own well-being:</a:t>
            </a:r>
          </a:p>
          <a:p>
            <a:pPr lvl="1"/>
            <a:r>
              <a:rPr lang="en-US" dirty="0"/>
              <a:t>Pause</a:t>
            </a:r>
          </a:p>
          <a:p>
            <a:pPr lvl="1"/>
            <a:r>
              <a:rPr lang="en-US" dirty="0"/>
              <a:t>Ground yourself</a:t>
            </a:r>
          </a:p>
          <a:p>
            <a:pPr lvl="1"/>
            <a:r>
              <a:rPr lang="en-US" dirty="0"/>
              <a:t>Take a break or leave (give us a </a:t>
            </a:r>
            <a:br>
              <a:rPr lang="en-US" dirty="0"/>
            </a:br>
            <a:r>
              <a:rPr lang="en-US" dirty="0"/>
              <a:t>thumbs-up as you’re leaving so </a:t>
            </a:r>
            <a:br>
              <a:rPr lang="en-US" dirty="0"/>
            </a:br>
            <a:r>
              <a:rPr lang="en-US" dirty="0"/>
              <a:t>we know you’re okay)</a:t>
            </a:r>
          </a:p>
          <a:p>
            <a:pPr lvl="0"/>
            <a:r>
              <a:rPr lang="en-US" dirty="0"/>
              <a:t>Share only if you are comfortable</a:t>
            </a:r>
          </a:p>
          <a:p>
            <a:pPr lvl="0"/>
            <a:r>
              <a:rPr lang="en-US" dirty="0"/>
              <a:t>If you need further support, reach out after the session</a:t>
            </a:r>
          </a:p>
        </p:txBody>
      </p:sp>
      <p:sp>
        <p:nvSpPr>
          <p:cNvPr id="3" name="Slide Number Placeholder 2">
            <a:extLst>
              <a:ext uri="{FF2B5EF4-FFF2-40B4-BE49-F238E27FC236}">
                <a16:creationId xmlns:a16="http://schemas.microsoft.com/office/drawing/2014/main" id="{615A53B5-E1CD-48A2-AC41-8EE8F4F5565D}"/>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5</a:t>
            </a:fld>
            <a:endParaRPr lang="en-US" dirty="0"/>
          </a:p>
        </p:txBody>
      </p:sp>
      <p:sp>
        <p:nvSpPr>
          <p:cNvPr id="6" name="Footer Placeholder 1">
            <a:extLst>
              <a:ext uri="{FF2B5EF4-FFF2-40B4-BE49-F238E27FC236}">
                <a16:creationId xmlns:a16="http://schemas.microsoft.com/office/drawing/2014/main" id="{CBF727FF-1A99-4C83-9A36-F824E44EE4D7}"/>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pic>
        <p:nvPicPr>
          <p:cNvPr id="8" name="Picture 7">
            <a:extLst>
              <a:ext uri="{FF2B5EF4-FFF2-40B4-BE49-F238E27FC236}">
                <a16:creationId xmlns:a16="http://schemas.microsoft.com/office/drawing/2014/main" id="{A310D032-BCB7-4301-8458-5AF6C5F015FF}"/>
              </a:ext>
            </a:extLst>
          </p:cNvPr>
          <p:cNvPicPr>
            <a:picLocks noChangeAspect="1"/>
          </p:cNvPicPr>
          <p:nvPr/>
        </p:nvPicPr>
        <p:blipFill>
          <a:blip r:embed="rId3"/>
          <a:stretch>
            <a:fillRect/>
          </a:stretch>
        </p:blipFill>
        <p:spPr>
          <a:xfrm>
            <a:off x="7774605" y="1917815"/>
            <a:ext cx="3452838" cy="345283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B91285-7E99-4640-A682-9DF3C1A4D1E3}"/>
              </a:ext>
            </a:extLst>
          </p:cNvPr>
          <p:cNvPicPr>
            <a:picLocks noChangeAspect="1"/>
          </p:cNvPicPr>
          <p:nvPr/>
        </p:nvPicPr>
        <p:blipFill rotWithShape="1">
          <a:blip r:embed="rId3"/>
          <a:srcRect t="15592"/>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8A60DA1C-0EE4-5D4B-B21E-CBD5C189BC0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50</a:t>
            </a:fld>
            <a:endParaRPr lang="en-US" dirty="0"/>
          </a:p>
        </p:txBody>
      </p:sp>
    </p:spTree>
    <p:extLst>
      <p:ext uri="{BB962C8B-B14F-4D97-AF65-F5344CB8AC3E}">
        <p14:creationId xmlns:p14="http://schemas.microsoft.com/office/powerpoint/2010/main" val="1634090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13" name="Title 12">
            <a:extLst>
              <a:ext uri="{FF2B5EF4-FFF2-40B4-BE49-F238E27FC236}">
                <a16:creationId xmlns:a16="http://schemas.microsoft.com/office/drawing/2014/main" id="{4D1172B6-EC33-418D-820D-4374CEF99815}"/>
              </a:ext>
            </a:extLst>
          </p:cNvPr>
          <p:cNvSpPr>
            <a:spLocks noGrp="1"/>
          </p:cNvSpPr>
          <p:nvPr>
            <p:ph type="title"/>
          </p:nvPr>
        </p:nvSpPr>
        <p:spPr>
          <a:xfrm>
            <a:off x="0" y="1"/>
            <a:ext cx="12192000" cy="1690688"/>
          </a:xfrm>
        </p:spPr>
        <p:txBody>
          <a:bodyPr/>
          <a:lstStyle/>
          <a:p>
            <a:r>
              <a:rPr lang="en-US" dirty="0"/>
              <a:t>Taking Care of Yourself </a:t>
            </a:r>
            <a:endParaRPr lang="en-CA" dirty="0"/>
          </a:p>
        </p:txBody>
      </p:sp>
      <p:sp>
        <p:nvSpPr>
          <p:cNvPr id="409" name="Google Shape;409;p41"/>
          <p:cNvSpPr txBox="1">
            <a:spLocks noGrp="1"/>
          </p:cNvSpPr>
          <p:nvPr>
            <p:ph idx="1"/>
          </p:nvPr>
        </p:nvSpPr>
        <p:spPr>
          <a:xfrm>
            <a:off x="838200" y="1825625"/>
            <a:ext cx="10515600" cy="4351338"/>
          </a:xfrm>
          <a:noFill/>
          <a:ln>
            <a:noFill/>
          </a:ln>
        </p:spPr>
        <p:txBody>
          <a:bodyPr spcFirstLastPara="1" wrap="square" lIns="91425" tIns="45700" rIns="91425" bIns="45700" anchor="t" anchorCtr="0">
            <a:normAutofit/>
          </a:bodyPr>
          <a:lstStyle/>
          <a:p>
            <a:pPr marL="0" lvl="0" indent="0">
              <a:buNone/>
            </a:pPr>
            <a:r>
              <a:rPr lang="en-US" dirty="0"/>
              <a:t>We help others best when we have enough energy and compassion to do so</a:t>
            </a:r>
          </a:p>
          <a:p>
            <a:pPr marL="0" lvl="0" indent="0">
              <a:buNone/>
            </a:pPr>
            <a:endParaRPr lang="en-US" dirty="0"/>
          </a:p>
          <a:p>
            <a:pPr marL="0" lvl="0" indent="0">
              <a:buNone/>
            </a:pPr>
            <a:r>
              <a:rPr lang="en-US" dirty="0"/>
              <a:t>What activities might you find helpful to try today? </a:t>
            </a:r>
          </a:p>
          <a:p>
            <a:pPr marL="0" lvl="0" indent="0">
              <a:buNone/>
            </a:pPr>
            <a:endParaRPr lang="en-US" dirty="0"/>
          </a:p>
          <a:p>
            <a:pPr marL="0" lvl="0" indent="0">
              <a:buNone/>
            </a:pPr>
            <a:r>
              <a:rPr lang="en-US" dirty="0"/>
              <a:t>Remember: You are not alone.</a:t>
            </a:r>
          </a:p>
        </p:txBody>
      </p:sp>
      <p:sp>
        <p:nvSpPr>
          <p:cNvPr id="3" name="Slide Number Placeholder 2">
            <a:extLst>
              <a:ext uri="{FF2B5EF4-FFF2-40B4-BE49-F238E27FC236}">
                <a16:creationId xmlns:a16="http://schemas.microsoft.com/office/drawing/2014/main" id="{7704E312-5AA9-4A4F-A856-C393B5E4F3C6}"/>
              </a:ext>
            </a:extLst>
          </p:cNvPr>
          <p:cNvSpPr>
            <a:spLocks noGrp="1"/>
          </p:cNvSpPr>
          <p:nvPr>
            <p:ph type="sldNum" sz="quarter" idx="12"/>
          </p:nvPr>
        </p:nvSpPr>
        <p:spPr>
          <a:xfrm>
            <a:off x="8610600" y="6356350"/>
            <a:ext cx="2743200" cy="365125"/>
          </a:xfrm>
        </p:spPr>
        <p:txBody>
          <a:bodyPr/>
          <a:lstStyle/>
          <a:p>
            <a:pPr lvl="0"/>
            <a:fld id="{00000000-1234-1234-1234-123412341234}" type="slidenum">
              <a:rPr lang="en-US" smtClean="0"/>
              <a:pPr lvl="0"/>
              <a:t>51</a:t>
            </a:fld>
            <a:endParaRPr lang="en-US" dirty="0"/>
          </a:p>
        </p:txBody>
      </p:sp>
      <p:sp>
        <p:nvSpPr>
          <p:cNvPr id="6" name="Footer Placeholder 1">
            <a:extLst>
              <a:ext uri="{FF2B5EF4-FFF2-40B4-BE49-F238E27FC236}">
                <a16:creationId xmlns:a16="http://schemas.microsoft.com/office/drawing/2014/main" id="{38E3020E-6785-4126-B336-39062D9306A3}"/>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1CECF0-EC4B-D640-B8F0-FEDB815BFC66}"/>
              </a:ext>
            </a:extLst>
          </p:cNvPr>
          <p:cNvSpPr>
            <a:spLocks noGrp="1"/>
          </p:cNvSpPr>
          <p:nvPr>
            <p:ph idx="1"/>
          </p:nvPr>
        </p:nvSpPr>
        <p:spPr>
          <a:xfrm>
            <a:off x="2895600" y="2343035"/>
            <a:ext cx="8458200" cy="3833928"/>
          </a:xfrm>
        </p:spPr>
        <p:txBody>
          <a:bodyPr/>
          <a:lstStyle/>
          <a:p>
            <a:pPr marL="0" indent="0">
              <a:buNone/>
            </a:pPr>
            <a:r>
              <a:rPr lang="en-US" dirty="0"/>
              <a:t>On a scale of 1 to 10, how confident do you feel about talking to someone who says they are suicidal?</a:t>
            </a:r>
          </a:p>
          <a:p>
            <a:endParaRPr lang="en-US" dirty="0"/>
          </a:p>
        </p:txBody>
      </p:sp>
      <p:sp>
        <p:nvSpPr>
          <p:cNvPr id="2" name="Title 1">
            <a:extLst>
              <a:ext uri="{FF2B5EF4-FFF2-40B4-BE49-F238E27FC236}">
                <a16:creationId xmlns:a16="http://schemas.microsoft.com/office/drawing/2014/main" id="{F0A9BB77-3A7B-6641-A31C-985CDB3885B5}"/>
              </a:ext>
            </a:extLst>
          </p:cNvPr>
          <p:cNvSpPr>
            <a:spLocks noGrp="1"/>
          </p:cNvSpPr>
          <p:nvPr>
            <p:ph type="title"/>
          </p:nvPr>
        </p:nvSpPr>
        <p:spPr/>
        <p:txBody>
          <a:bodyPr/>
          <a:lstStyle/>
          <a:p>
            <a:r>
              <a:rPr lang="en-US" dirty="0"/>
              <a:t>Assessing Your Confidence</a:t>
            </a:r>
          </a:p>
        </p:txBody>
      </p:sp>
      <p:sp>
        <p:nvSpPr>
          <p:cNvPr id="5" name="Slide Number Placeholder 4">
            <a:extLst>
              <a:ext uri="{FF2B5EF4-FFF2-40B4-BE49-F238E27FC236}">
                <a16:creationId xmlns:a16="http://schemas.microsoft.com/office/drawing/2014/main" id="{92EC069E-89A4-0F4D-806C-971DFAE7EE9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52</a:t>
            </a:fld>
            <a:endParaRPr lang="en-US" dirty="0"/>
          </a:p>
        </p:txBody>
      </p:sp>
      <p:sp>
        <p:nvSpPr>
          <p:cNvPr id="6" name="Footer Placeholder 1">
            <a:extLst>
              <a:ext uri="{FF2B5EF4-FFF2-40B4-BE49-F238E27FC236}">
                <a16:creationId xmlns:a16="http://schemas.microsoft.com/office/drawing/2014/main" id="{C52EB0EF-CAD4-4A08-88EA-390F23C49F66}"/>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
        <p:nvSpPr>
          <p:cNvPr id="9" name="Content Placeholder 2">
            <a:extLst>
              <a:ext uri="{FF2B5EF4-FFF2-40B4-BE49-F238E27FC236}">
                <a16:creationId xmlns:a16="http://schemas.microsoft.com/office/drawing/2014/main" id="{42156726-5EB6-4E91-90C7-71278DD1386B}"/>
              </a:ext>
            </a:extLst>
          </p:cNvPr>
          <p:cNvSpPr txBox="1">
            <a:spLocks/>
          </p:cNvSpPr>
          <p:nvPr/>
        </p:nvSpPr>
        <p:spPr>
          <a:xfrm>
            <a:off x="2743200" y="2343035"/>
            <a:ext cx="8610599" cy="38339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0" name="Content Placeholder 13">
            <a:extLst>
              <a:ext uri="{FF2B5EF4-FFF2-40B4-BE49-F238E27FC236}">
                <a16:creationId xmlns:a16="http://schemas.microsoft.com/office/drawing/2014/main" id="{419DD18F-9B18-4103-A74F-9F01B14AA9E1}"/>
              </a:ext>
            </a:extLst>
          </p:cNvPr>
          <p:cNvPicPr>
            <a:picLocks noChangeAspect="1"/>
          </p:cNvPicPr>
          <p:nvPr/>
        </p:nvPicPr>
        <p:blipFill>
          <a:blip r:embed="rId2"/>
          <a:stretch>
            <a:fillRect/>
          </a:stretch>
        </p:blipFill>
        <p:spPr>
          <a:xfrm>
            <a:off x="838200" y="2343036"/>
            <a:ext cx="1143000" cy="1085964"/>
          </a:xfrm>
          <a:prstGeom prst="rect">
            <a:avLst/>
          </a:prstGeom>
        </p:spPr>
      </p:pic>
    </p:spTree>
    <p:extLst>
      <p:ext uri="{BB962C8B-B14F-4D97-AF65-F5344CB8AC3E}">
        <p14:creationId xmlns:p14="http://schemas.microsoft.com/office/powerpoint/2010/main" val="3912586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AC22B-D32D-A542-8E24-D336387E516A}"/>
              </a:ext>
            </a:extLst>
          </p:cNvPr>
          <p:cNvSpPr>
            <a:spLocks noGrp="1"/>
          </p:cNvSpPr>
          <p:nvPr>
            <p:ph type="title"/>
          </p:nvPr>
        </p:nvSpPr>
        <p:spPr/>
        <p:txBody>
          <a:bodyPr/>
          <a:lstStyle/>
          <a:p>
            <a:r>
              <a:rPr lang="en-US" dirty="0"/>
              <a:t>Questions and Comments</a:t>
            </a:r>
          </a:p>
        </p:txBody>
      </p:sp>
      <p:sp>
        <p:nvSpPr>
          <p:cNvPr id="5" name="Slide Number Placeholder 4">
            <a:extLst>
              <a:ext uri="{FF2B5EF4-FFF2-40B4-BE49-F238E27FC236}">
                <a16:creationId xmlns:a16="http://schemas.microsoft.com/office/drawing/2014/main" id="{0A4395A2-EBF3-6848-B604-10625C6F8C2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53</a:t>
            </a:fld>
            <a:endParaRPr lang="en-US" dirty="0"/>
          </a:p>
        </p:txBody>
      </p:sp>
      <p:pic>
        <p:nvPicPr>
          <p:cNvPr id="6" name="Content Placeholder 8">
            <a:extLst>
              <a:ext uri="{FF2B5EF4-FFF2-40B4-BE49-F238E27FC236}">
                <a16:creationId xmlns:a16="http://schemas.microsoft.com/office/drawing/2014/main" id="{44E1C9EB-565C-5541-B276-3F27B166F61B}"/>
              </a:ext>
            </a:extLst>
          </p:cNvPr>
          <p:cNvPicPr>
            <a:picLocks noGrp="1" noChangeAspect="1"/>
          </p:cNvPicPr>
          <p:nvPr>
            <p:ph idx="1"/>
          </p:nvPr>
        </p:nvPicPr>
        <p:blipFill>
          <a:blip r:embed="rId2"/>
          <a:stretch>
            <a:fillRect/>
          </a:stretch>
        </p:blipFill>
        <p:spPr>
          <a:xfrm>
            <a:off x="838200" y="2522538"/>
            <a:ext cx="10515600" cy="2957512"/>
          </a:xfrm>
        </p:spPr>
      </p:pic>
      <p:sp>
        <p:nvSpPr>
          <p:cNvPr id="7" name="Footer Placeholder 1">
            <a:extLst>
              <a:ext uri="{FF2B5EF4-FFF2-40B4-BE49-F238E27FC236}">
                <a16:creationId xmlns:a16="http://schemas.microsoft.com/office/drawing/2014/main" id="{9D895809-5321-462A-BC2A-8FF42C0FDDD9}"/>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extLst>
      <p:ext uri="{BB962C8B-B14F-4D97-AF65-F5344CB8AC3E}">
        <p14:creationId xmlns:p14="http://schemas.microsoft.com/office/powerpoint/2010/main" val="1922584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19AF-BAF9-B641-9D64-B0104F8918B4}"/>
              </a:ext>
            </a:extLst>
          </p:cNvPr>
          <p:cNvSpPr>
            <a:spLocks noGrp="1"/>
          </p:cNvSpPr>
          <p:nvPr>
            <p:ph type="title"/>
          </p:nvPr>
        </p:nvSpPr>
        <p:spPr/>
        <p:txBody>
          <a:bodyPr/>
          <a:lstStyle/>
          <a:p>
            <a:r>
              <a:rPr lang="en-US" dirty="0"/>
              <a:t>Thank You for Participating</a:t>
            </a:r>
          </a:p>
        </p:txBody>
      </p:sp>
      <p:sp>
        <p:nvSpPr>
          <p:cNvPr id="3" name="Content Placeholder 2">
            <a:extLst>
              <a:ext uri="{FF2B5EF4-FFF2-40B4-BE49-F238E27FC236}">
                <a16:creationId xmlns:a16="http://schemas.microsoft.com/office/drawing/2014/main" id="{407D97E6-AA05-5440-9E9C-DAA3CCAFB4BA}"/>
              </a:ext>
            </a:extLst>
          </p:cNvPr>
          <p:cNvSpPr>
            <a:spLocks noGrp="1"/>
          </p:cNvSpPr>
          <p:nvPr>
            <p:ph idx="1"/>
          </p:nvPr>
        </p:nvSpPr>
        <p:spPr/>
        <p:txBody>
          <a:bodyPr/>
          <a:lstStyle/>
          <a:p>
            <a:pPr marL="0" indent="0">
              <a:buNone/>
            </a:pPr>
            <a:endParaRPr lang="en-CA" dirty="0"/>
          </a:p>
          <a:p>
            <a:pPr marL="0" indent="0">
              <a:buNone/>
            </a:pPr>
            <a:r>
              <a:rPr lang="en-IS"/>
              <a:t>If you need further information</a:t>
            </a:r>
            <a:r>
              <a:rPr lang="en-CA" dirty="0"/>
              <a:t>,</a:t>
            </a:r>
            <a:r>
              <a:rPr lang="en-IS"/>
              <a:t> please contact us</a:t>
            </a:r>
            <a:r>
              <a:rPr lang="en-CA" dirty="0"/>
              <a:t> or stay after the session.</a:t>
            </a:r>
          </a:p>
          <a:p>
            <a:endParaRPr lang="en-IS"/>
          </a:p>
          <a:p>
            <a:pPr marL="0" indent="0">
              <a:buNone/>
            </a:pPr>
            <a:endParaRPr lang="en-US" dirty="0"/>
          </a:p>
        </p:txBody>
      </p:sp>
      <p:sp>
        <p:nvSpPr>
          <p:cNvPr id="5" name="Slide Number Placeholder 4">
            <a:extLst>
              <a:ext uri="{FF2B5EF4-FFF2-40B4-BE49-F238E27FC236}">
                <a16:creationId xmlns:a16="http://schemas.microsoft.com/office/drawing/2014/main" id="{B11BE8F8-5EF2-2D4A-B11B-4E918EB28B3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54</a:t>
            </a:fld>
            <a:endParaRPr lang="en-US" dirty="0"/>
          </a:p>
        </p:txBody>
      </p:sp>
      <p:sp>
        <p:nvSpPr>
          <p:cNvPr id="6" name="Footer Placeholder 1">
            <a:extLst>
              <a:ext uri="{FF2B5EF4-FFF2-40B4-BE49-F238E27FC236}">
                <a16:creationId xmlns:a16="http://schemas.microsoft.com/office/drawing/2014/main" id="{DAB3FA6F-541B-4E58-BE4D-26D1C26F1A89}"/>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extLst>
      <p:ext uri="{BB962C8B-B14F-4D97-AF65-F5344CB8AC3E}">
        <p14:creationId xmlns:p14="http://schemas.microsoft.com/office/powerpoint/2010/main" val="34682987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67D3-DEC2-CF4F-9F63-791CDE24A5A6}"/>
              </a:ext>
            </a:extLst>
          </p:cNvPr>
          <p:cNvSpPr>
            <a:spLocks noGrp="1"/>
          </p:cNvSpPr>
          <p:nvPr>
            <p:ph type="title"/>
          </p:nvPr>
        </p:nvSpPr>
        <p:spPr/>
        <p:txBody>
          <a:bodyPr/>
          <a:lstStyle/>
          <a:p>
            <a:r>
              <a:rPr lang="en-US" dirty="0"/>
              <a:t>Media Attributions</a:t>
            </a:r>
          </a:p>
        </p:txBody>
      </p:sp>
      <p:sp>
        <p:nvSpPr>
          <p:cNvPr id="3" name="Content Placeholder 2">
            <a:extLst>
              <a:ext uri="{FF2B5EF4-FFF2-40B4-BE49-F238E27FC236}">
                <a16:creationId xmlns:a16="http://schemas.microsoft.com/office/drawing/2014/main" id="{2134BFAA-4736-DC4F-A2CF-5131FEFF84A9}"/>
              </a:ext>
            </a:extLst>
          </p:cNvPr>
          <p:cNvSpPr>
            <a:spLocks noGrp="1"/>
          </p:cNvSpPr>
          <p:nvPr>
            <p:ph idx="1"/>
          </p:nvPr>
        </p:nvSpPr>
        <p:spPr/>
        <p:txBody>
          <a:bodyPr/>
          <a:lstStyle/>
          <a:p>
            <a:r>
              <a:rPr lang="en-CA" sz="1050" b="1" dirty="0"/>
              <a:t>Slide 1:</a:t>
            </a:r>
            <a:r>
              <a:rPr lang="en-CA" sz="1050" dirty="0"/>
              <a:t> Two brown trees by Johannes </a:t>
            </a:r>
            <a:r>
              <a:rPr lang="en-CA" sz="1050" dirty="0" err="1"/>
              <a:t>Plenio</a:t>
            </a:r>
            <a:r>
              <a:rPr lang="en-CA" sz="1050" dirty="0"/>
              <a:t>. </a:t>
            </a:r>
            <a:r>
              <a:rPr lang="en-CA" sz="1050" dirty="0">
                <a:hlinkClick r:id="rId2"/>
              </a:rPr>
              <a:t>https://www.pexels.com/photo/two-brown-trees-1632790/</a:t>
            </a:r>
            <a:endParaRPr lang="en-CA" sz="1050" dirty="0"/>
          </a:p>
          <a:p>
            <a:r>
              <a:rPr lang="en-US" sz="1050" b="1" dirty="0"/>
              <a:t>Slide 2:</a:t>
            </a:r>
            <a:r>
              <a:rPr lang="en-US" sz="1050" dirty="0"/>
              <a:t> Lake in Dome Creek, B.C. by </a:t>
            </a:r>
            <a:r>
              <a:rPr lang="en-CA" sz="1050" dirty="0"/>
              <a:t>Jakub </a:t>
            </a:r>
            <a:r>
              <a:rPr lang="en-CA" sz="1050" dirty="0" err="1"/>
              <a:t>Fryš</a:t>
            </a:r>
            <a:r>
              <a:rPr lang="en-CA" sz="1050" dirty="0"/>
              <a:t>. </a:t>
            </a:r>
            <a:r>
              <a:rPr lang="en-US" sz="1050" dirty="0">
                <a:hlinkClick r:id="rId3"/>
              </a:rPr>
              <a:t>https://commons.wikimedia.org/wiki/File:Lake_in_Dome_Creek.jpg</a:t>
            </a:r>
            <a:r>
              <a:rPr lang="en-US" sz="1050" dirty="0"/>
              <a:t>. Creative Commons Attribution-Share Alike 4.0 International license. </a:t>
            </a:r>
            <a:r>
              <a:rPr lang="en-CA" sz="1050" dirty="0"/>
              <a:t> </a:t>
            </a:r>
          </a:p>
          <a:p>
            <a:r>
              <a:rPr lang="en-CA" sz="1050" b="1" dirty="0"/>
              <a:t>Slides 5 and 50:</a:t>
            </a:r>
            <a:r>
              <a:rPr lang="en-CA" sz="1050" dirty="0"/>
              <a:t> Flowers and the beach by </a:t>
            </a:r>
            <a:r>
              <a:rPr lang="en-CA" sz="1050" dirty="0" err="1"/>
              <a:t>Andrey_and_Lesya</a:t>
            </a:r>
            <a:r>
              <a:rPr lang="en-CA" sz="1050" dirty="0"/>
              <a:t>. </a:t>
            </a:r>
            <a:r>
              <a:rPr lang="en-CA" sz="1050" dirty="0">
                <a:hlinkClick r:id="rId4"/>
              </a:rPr>
              <a:t>https://commons.m.wikimedia.org/wiki/File:Flowers_and_the_beach.jpg</a:t>
            </a:r>
            <a:r>
              <a:rPr lang="en-CA" sz="1050" dirty="0"/>
              <a:t>. CC0 1.0. Public Domain. </a:t>
            </a:r>
          </a:p>
          <a:p>
            <a:r>
              <a:rPr lang="en-CA" sz="1050" b="1" dirty="0"/>
              <a:t>Slides 7, 20, 52:</a:t>
            </a:r>
            <a:r>
              <a:rPr lang="en-CA" sz="1050" dirty="0"/>
              <a:t> reflections of heart by </a:t>
            </a:r>
            <a:r>
              <a:rPr lang="en-CA" sz="1050" dirty="0">
                <a:hlinkClick r:id="rId5"/>
              </a:rPr>
              <a:t>Álvaro Bueno</a:t>
            </a:r>
            <a:r>
              <a:rPr lang="en-CA" sz="1050" dirty="0"/>
              <a:t>, </a:t>
            </a:r>
            <a:r>
              <a:rPr lang="en-CA" sz="1050" dirty="0">
                <a:hlinkClick r:id="rId6"/>
              </a:rPr>
              <a:t>https://thenounproject.com/search/?q=2283668&amp;i=2283668</a:t>
            </a:r>
            <a:r>
              <a:rPr lang="en-CA" sz="1050" dirty="0"/>
              <a:t>. Creative Commons CCBY 4.0  license.</a:t>
            </a:r>
          </a:p>
          <a:p>
            <a:r>
              <a:rPr lang="en-US" sz="1050" b="1" dirty="0"/>
              <a:t>Slides 8, 18, 23, and 32:</a:t>
            </a:r>
            <a:r>
              <a:rPr lang="en-US" sz="1050" dirty="0"/>
              <a:t> Trees and sunshine. </a:t>
            </a:r>
            <a:r>
              <a:rPr lang="en-CA" sz="1050" dirty="0">
                <a:hlinkClick r:id="rId7"/>
              </a:rPr>
              <a:t>https://commons.wikimedia.org/wiki/File:Trees_and_sunshine.JPG</a:t>
            </a:r>
            <a:r>
              <a:rPr lang="en-CA" sz="1050" dirty="0"/>
              <a:t>. Public Domain International.</a:t>
            </a:r>
          </a:p>
          <a:p>
            <a:r>
              <a:rPr lang="en-CA" sz="1050" b="1" dirty="0"/>
              <a:t>Slide 10:</a:t>
            </a:r>
            <a:r>
              <a:rPr lang="en-CA" sz="1050" dirty="0"/>
              <a:t> Map of Canada. Vector map. Modified by </a:t>
            </a:r>
            <a:r>
              <a:rPr lang="en-CA" sz="1050" dirty="0">
                <a:hlinkClick r:id="rId8" tooltip="User:Lokal Profil"/>
              </a:rPr>
              <a:t>Lokal_Profil</a:t>
            </a:r>
            <a:r>
              <a:rPr lang="en-CA" sz="1050" dirty="0"/>
              <a:t>. </a:t>
            </a:r>
            <a:r>
              <a:rPr lang="en-CA" sz="1050" dirty="0">
                <a:hlinkClick r:id="rId9" tooltip="File:BlankMap-USA-states-Canada-provinces.svg"/>
              </a:rPr>
              <a:t>BlankMap-USA-states-Canada-provinces.svg</a:t>
            </a:r>
            <a:r>
              <a:rPr lang="en-CA" sz="1050" dirty="0"/>
              <a:t>. </a:t>
            </a:r>
            <a:r>
              <a:rPr lang="en-CA" sz="1050" dirty="0">
                <a:hlinkClick r:id="rId10"/>
              </a:rPr>
              <a:t>https://commons.wikimedia.org/wiki/File:Canada_labelled_map.svg</a:t>
            </a:r>
            <a:r>
              <a:rPr lang="en-CA" sz="1050" dirty="0"/>
              <a:t>. Creative Commons Attribution-Share Alike 2.5 Generic license.</a:t>
            </a:r>
          </a:p>
          <a:p>
            <a:r>
              <a:rPr lang="en-CA" sz="1050" b="1" dirty="0"/>
              <a:t>Slides 10 and 11:</a:t>
            </a:r>
            <a:r>
              <a:rPr lang="en-CA" sz="1050" dirty="0"/>
              <a:t> Person by </a:t>
            </a:r>
            <a:r>
              <a:rPr lang="en-CA" sz="1050" dirty="0">
                <a:hlinkClick r:id="rId11"/>
              </a:rPr>
              <a:t>asianson.design</a:t>
            </a:r>
            <a:r>
              <a:rPr lang="en-CA" sz="1050" dirty="0"/>
              <a:t>. </a:t>
            </a:r>
            <a:r>
              <a:rPr lang="en-CA" sz="1050" dirty="0">
                <a:hlinkClick r:id="rId12"/>
              </a:rPr>
              <a:t>https://thenounproject.com/term/person/1924778/</a:t>
            </a:r>
            <a:r>
              <a:rPr lang="en-CA" sz="1050" dirty="0"/>
              <a:t>. Creative Commons CCBY 4.0 license.</a:t>
            </a:r>
          </a:p>
          <a:p>
            <a:r>
              <a:rPr lang="en-CA" sz="1050" b="1" dirty="0"/>
              <a:t>Slide 13:</a:t>
            </a:r>
            <a:r>
              <a:rPr lang="en-CA" sz="1050" dirty="0"/>
              <a:t> Writing tools paper pen laptop by Pete O'Shea. </a:t>
            </a:r>
            <a:r>
              <a:rPr lang="en-CA" sz="1050" dirty="0">
                <a:hlinkClick r:id="rId13"/>
              </a:rPr>
              <a:t>https://commons.wikimedia.org/wiki/File:Writing_Tools_-_paper_pen_laptop.jpg</a:t>
            </a:r>
            <a:r>
              <a:rPr lang="en-CA" sz="1050" dirty="0"/>
              <a:t>. Creative Commons Attribution 2.0 Generic license.</a:t>
            </a:r>
          </a:p>
          <a:p>
            <a:r>
              <a:rPr lang="en-US" sz="1050" b="1" dirty="0"/>
              <a:t>Slide 15:</a:t>
            </a:r>
            <a:r>
              <a:rPr lang="en-US" sz="1050" dirty="0"/>
              <a:t> Iceberg in the Arctic with underside exposed by </a:t>
            </a:r>
            <a:r>
              <a:rPr lang="en-CA" sz="1050" dirty="0">
                <a:hlinkClick r:id="rId14" tooltip="User:AWeith"/>
              </a:rPr>
              <a:t>AWeith</a:t>
            </a:r>
            <a:r>
              <a:rPr lang="en-CA" sz="1050" dirty="0"/>
              <a:t>. </a:t>
            </a:r>
            <a:r>
              <a:rPr lang="en-US" sz="1050" dirty="0">
                <a:hlinkClick r:id="rId15"/>
              </a:rPr>
              <a:t>https://commons.wikimedia.org/wiki/File:Iceberg_in_the_Arctic_with_its_underside_exposed.jpg</a:t>
            </a:r>
            <a:r>
              <a:rPr lang="en-US" sz="1050" dirty="0"/>
              <a:t>. Creative Commons Attribution-Share Alike 4.0 International license. </a:t>
            </a:r>
            <a:r>
              <a:rPr lang="en-CA" sz="1050" dirty="0"/>
              <a:t> </a:t>
            </a:r>
          </a:p>
          <a:p>
            <a:r>
              <a:rPr lang="en-CA" sz="1050" b="1" dirty="0"/>
              <a:t>Slide 19: </a:t>
            </a:r>
            <a:r>
              <a:rPr lang="en-CA" sz="1050" dirty="0"/>
              <a:t>Writing Tools – Paper pen (</a:t>
            </a:r>
            <a:r>
              <a:rPr lang="en-CA" sz="1050" dirty="0">
                <a:hlinkClick r:id="rId16"/>
              </a:rPr>
              <a:t>https://commons.wikimedia.org/wiki/</a:t>
            </a:r>
            <a:r>
              <a:rPr lang="en-CA" sz="1050" dirty="0"/>
              <a:t> File:Writing_Tools_-_</a:t>
            </a:r>
            <a:r>
              <a:rPr lang="en-CA" sz="1050" dirty="0" err="1"/>
              <a:t>paper_pen_laptop.jpg</a:t>
            </a:r>
            <a:r>
              <a:rPr lang="en-CA" sz="1050" dirty="0"/>
              <a:t>) by Pete O’Shea is licensed under a CCBY 4.0.</a:t>
            </a:r>
          </a:p>
          <a:p>
            <a:r>
              <a:rPr lang="en-CA" sz="1050" b="1" dirty="0"/>
              <a:t>Slide 34:</a:t>
            </a:r>
            <a:r>
              <a:rPr lang="en-CA" sz="1050" dirty="0"/>
              <a:t> Coloured icon with bubbles in different languages. </a:t>
            </a:r>
            <a:r>
              <a:rPr lang="en-CA" sz="1050" dirty="0">
                <a:hlinkClick r:id="rId17"/>
              </a:rPr>
              <a:t>https://commons.wikimedia.org/wiki/File:Translation_-_Intercultur.svg</a:t>
            </a:r>
            <a:r>
              <a:rPr lang="en-CA" sz="1050" dirty="0"/>
              <a:t>.  Creative Commons CC0 1.0 Universal Public Domain Dedication.</a:t>
            </a:r>
          </a:p>
          <a:p>
            <a:r>
              <a:rPr lang="en-CA" sz="1050" b="1" dirty="0"/>
              <a:t>Slide 44:</a:t>
            </a:r>
            <a:r>
              <a:rPr lang="en-CA" sz="1050" dirty="0"/>
              <a:t> Hope.</a:t>
            </a:r>
            <a:r>
              <a:rPr lang="en-CA" sz="1050" dirty="0">
                <a:hlinkClick r:id="rId18"/>
              </a:rPr>
              <a:t> Matthew Walton</a:t>
            </a:r>
            <a:r>
              <a:rPr lang="en-CA" sz="1050" dirty="0"/>
              <a:t> </a:t>
            </a:r>
            <a:r>
              <a:rPr lang="en-CA" sz="1050" dirty="0">
                <a:hlinkClick r:id="rId19"/>
              </a:rPr>
              <a:t>https://commons.wikimedia.org/wiki/File:Hope_(30354321).jpeg</a:t>
            </a:r>
            <a:r>
              <a:rPr lang="en-CA" sz="1050" dirty="0"/>
              <a:t>. Creative Commons Attribution 3.0 </a:t>
            </a:r>
            <a:r>
              <a:rPr lang="en-CA" sz="1050" dirty="0" err="1"/>
              <a:t>Unported</a:t>
            </a:r>
            <a:r>
              <a:rPr lang="en-CA" sz="1050" dirty="0"/>
              <a:t> license. </a:t>
            </a:r>
          </a:p>
          <a:p>
            <a:r>
              <a:rPr lang="en-CA" sz="1050" b="1" dirty="0"/>
              <a:t>Slide 53: </a:t>
            </a:r>
            <a:r>
              <a:rPr lang="en-CA" sz="1050" dirty="0"/>
              <a:t>Diversity speech bubble icons by Louise </a:t>
            </a:r>
            <a:r>
              <a:rPr lang="en-CA" sz="1050" dirty="0" err="1"/>
              <a:t>Wigö</a:t>
            </a:r>
            <a:r>
              <a:rPr lang="en-CA" sz="1050" dirty="0"/>
              <a:t>. </a:t>
            </a:r>
            <a:r>
              <a:rPr lang="en-CA" sz="1050" dirty="0">
                <a:hlinkClick r:id="rId20"/>
              </a:rPr>
              <a:t>https://commons.wikimedia.org/wiki/File:Diversity_speech_bubble_icons.svg</a:t>
            </a:r>
            <a:r>
              <a:rPr lang="en-CA" sz="1050" dirty="0"/>
              <a:t>. Creative Commons CC0 1.0 Universal Public Domain Dedication.</a:t>
            </a:r>
          </a:p>
        </p:txBody>
      </p:sp>
      <p:sp>
        <p:nvSpPr>
          <p:cNvPr id="4" name="Slide Number Placeholder 3">
            <a:extLst>
              <a:ext uri="{FF2B5EF4-FFF2-40B4-BE49-F238E27FC236}">
                <a16:creationId xmlns:a16="http://schemas.microsoft.com/office/drawing/2014/main" id="{15EBF778-F569-BF4C-B1B4-1D7F274CEA4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55</a:t>
            </a:fld>
            <a:endParaRPr lang="en-US" dirty="0"/>
          </a:p>
        </p:txBody>
      </p:sp>
      <p:sp>
        <p:nvSpPr>
          <p:cNvPr id="5" name="Footer Placeholder 4">
            <a:extLst>
              <a:ext uri="{FF2B5EF4-FFF2-40B4-BE49-F238E27FC236}">
                <a16:creationId xmlns:a16="http://schemas.microsoft.com/office/drawing/2014/main" id="{64BFA4DD-7E9D-9343-9F0B-438496C5EA9A}"/>
              </a:ext>
            </a:extLst>
          </p:cNvPr>
          <p:cNvSpPr>
            <a:spLocks noGrp="1"/>
          </p:cNvSpPr>
          <p:nvPr>
            <p:ph type="ftr" sz="quarter" idx="3"/>
          </p:nvPr>
        </p:nvSpPr>
        <p:spPr/>
        <p:txBody>
          <a:bodyPr/>
          <a:lstStyle/>
          <a:p>
            <a:r>
              <a:rPr lang="en-CA" dirty="0"/>
              <a:t>Let’s Talk About Suicide: Raising Awareness and Supporting Students</a:t>
            </a:r>
            <a:endParaRPr lang="en-US" dirty="0"/>
          </a:p>
        </p:txBody>
      </p:sp>
    </p:spTree>
    <p:extLst>
      <p:ext uri="{BB962C8B-B14F-4D97-AF65-F5344CB8AC3E}">
        <p14:creationId xmlns:p14="http://schemas.microsoft.com/office/powerpoint/2010/main" val="478528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6" name="Title 15">
            <a:extLst>
              <a:ext uri="{FF2B5EF4-FFF2-40B4-BE49-F238E27FC236}">
                <a16:creationId xmlns:a16="http://schemas.microsoft.com/office/drawing/2014/main" id="{E7F3CD48-0B23-4C37-A026-F4D6E87E4E1D}"/>
              </a:ext>
            </a:extLst>
          </p:cNvPr>
          <p:cNvSpPr>
            <a:spLocks noGrp="1"/>
          </p:cNvSpPr>
          <p:nvPr>
            <p:ph type="title"/>
          </p:nvPr>
        </p:nvSpPr>
        <p:spPr/>
        <p:txBody>
          <a:bodyPr/>
          <a:lstStyle/>
          <a:p>
            <a:r>
              <a:rPr lang="en-US" dirty="0"/>
              <a:t>Group Guidelines</a:t>
            </a:r>
            <a:endParaRPr lang="en-CA" dirty="0"/>
          </a:p>
        </p:txBody>
      </p:sp>
      <p:sp>
        <p:nvSpPr>
          <p:cNvPr id="3" name="Slide Number Placeholder 2">
            <a:extLst>
              <a:ext uri="{FF2B5EF4-FFF2-40B4-BE49-F238E27FC236}">
                <a16:creationId xmlns:a16="http://schemas.microsoft.com/office/drawing/2014/main" id="{C55DC57D-33DF-43A5-8B4F-A20821BEB5D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sp>
        <p:nvSpPr>
          <p:cNvPr id="6" name="Footer Placeholder 1">
            <a:extLst>
              <a:ext uri="{FF2B5EF4-FFF2-40B4-BE49-F238E27FC236}">
                <a16:creationId xmlns:a16="http://schemas.microsoft.com/office/drawing/2014/main" id="{5F77E1B6-CAC9-4FE2-A9FC-B7BBFF4752E0}"/>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pic>
        <p:nvPicPr>
          <p:cNvPr id="7" name="Content Placeholder 18">
            <a:extLst>
              <a:ext uri="{FF2B5EF4-FFF2-40B4-BE49-F238E27FC236}">
                <a16:creationId xmlns:a16="http://schemas.microsoft.com/office/drawing/2014/main" id="{997FCEED-334A-4E29-B696-B25DE3F81CCB}"/>
              </a:ext>
            </a:extLst>
          </p:cNvPr>
          <p:cNvPicPr>
            <a:picLocks noChangeAspect="1"/>
          </p:cNvPicPr>
          <p:nvPr/>
        </p:nvPicPr>
        <p:blipFill>
          <a:blip r:embed="rId3"/>
          <a:srcRect/>
          <a:stretch/>
        </p:blipFill>
        <p:spPr>
          <a:xfrm>
            <a:off x="3840005" y="1690689"/>
            <a:ext cx="4511991" cy="4511991"/>
          </a:xfrm>
          <a:prstGeom prst="rect">
            <a:avLst/>
          </a:prstGeom>
        </p:spPr>
      </p:pic>
    </p:spTree>
    <p:extLst>
      <p:ext uri="{BB962C8B-B14F-4D97-AF65-F5344CB8AC3E}">
        <p14:creationId xmlns:p14="http://schemas.microsoft.com/office/powerpoint/2010/main" val="2900583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1CECF0-EC4B-D640-B8F0-FEDB815BFC66}"/>
              </a:ext>
            </a:extLst>
          </p:cNvPr>
          <p:cNvSpPr>
            <a:spLocks noGrp="1"/>
          </p:cNvSpPr>
          <p:nvPr>
            <p:ph idx="1"/>
          </p:nvPr>
        </p:nvSpPr>
        <p:spPr>
          <a:xfrm>
            <a:off x="2743200" y="2343035"/>
            <a:ext cx="8610599" cy="3833927"/>
          </a:xfrm>
        </p:spPr>
        <p:txBody>
          <a:bodyPr/>
          <a:lstStyle/>
          <a:p>
            <a:pPr marL="0" indent="0">
              <a:buNone/>
            </a:pPr>
            <a:r>
              <a:rPr lang="en-US" dirty="0"/>
              <a:t>On a scale of 1 to 10, how confident do you feel about talking to someone who says they are suicidal?</a:t>
            </a:r>
          </a:p>
          <a:p>
            <a:endParaRPr lang="en-US" dirty="0"/>
          </a:p>
        </p:txBody>
      </p:sp>
      <p:sp>
        <p:nvSpPr>
          <p:cNvPr id="2" name="Title 1">
            <a:extLst>
              <a:ext uri="{FF2B5EF4-FFF2-40B4-BE49-F238E27FC236}">
                <a16:creationId xmlns:a16="http://schemas.microsoft.com/office/drawing/2014/main" id="{F0A9BB77-3A7B-6641-A31C-985CDB3885B5}"/>
              </a:ext>
            </a:extLst>
          </p:cNvPr>
          <p:cNvSpPr>
            <a:spLocks noGrp="1"/>
          </p:cNvSpPr>
          <p:nvPr>
            <p:ph type="title"/>
          </p:nvPr>
        </p:nvSpPr>
        <p:spPr/>
        <p:txBody>
          <a:bodyPr/>
          <a:lstStyle/>
          <a:p>
            <a:r>
              <a:rPr lang="en-US" dirty="0"/>
              <a:t>Reflection</a:t>
            </a:r>
          </a:p>
        </p:txBody>
      </p:sp>
      <p:sp>
        <p:nvSpPr>
          <p:cNvPr id="5" name="Slide Number Placeholder 4">
            <a:extLst>
              <a:ext uri="{FF2B5EF4-FFF2-40B4-BE49-F238E27FC236}">
                <a16:creationId xmlns:a16="http://schemas.microsoft.com/office/drawing/2014/main" id="{92EC069E-89A4-0F4D-806C-971DFAE7EE9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7</a:t>
            </a:fld>
            <a:endParaRPr lang="en-US" dirty="0"/>
          </a:p>
        </p:txBody>
      </p:sp>
      <p:sp>
        <p:nvSpPr>
          <p:cNvPr id="6" name="Footer Placeholder 1">
            <a:extLst>
              <a:ext uri="{FF2B5EF4-FFF2-40B4-BE49-F238E27FC236}">
                <a16:creationId xmlns:a16="http://schemas.microsoft.com/office/drawing/2014/main" id="{526A2ED2-33BB-4F37-ACDE-A8424732B661}"/>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pic>
        <p:nvPicPr>
          <p:cNvPr id="7" name="Content Placeholder 13">
            <a:extLst>
              <a:ext uri="{FF2B5EF4-FFF2-40B4-BE49-F238E27FC236}">
                <a16:creationId xmlns:a16="http://schemas.microsoft.com/office/drawing/2014/main" id="{15F767CB-33CF-4D88-B4C5-931A6A1D9764}"/>
              </a:ext>
            </a:extLst>
          </p:cNvPr>
          <p:cNvPicPr>
            <a:picLocks noChangeAspect="1"/>
          </p:cNvPicPr>
          <p:nvPr/>
        </p:nvPicPr>
        <p:blipFill>
          <a:blip r:embed="rId2"/>
          <a:stretch>
            <a:fillRect/>
          </a:stretch>
        </p:blipFill>
        <p:spPr>
          <a:xfrm>
            <a:off x="838200" y="2343036"/>
            <a:ext cx="1143000" cy="1085964"/>
          </a:xfrm>
          <a:prstGeom prst="rect">
            <a:avLst/>
          </a:prstGeom>
        </p:spPr>
      </p:pic>
    </p:spTree>
    <p:extLst>
      <p:ext uri="{BB962C8B-B14F-4D97-AF65-F5344CB8AC3E}">
        <p14:creationId xmlns:p14="http://schemas.microsoft.com/office/powerpoint/2010/main" val="3159163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8" name="Picture 7">
            <a:extLst>
              <a:ext uri="{FF2B5EF4-FFF2-40B4-BE49-F238E27FC236}">
                <a16:creationId xmlns:a16="http://schemas.microsoft.com/office/drawing/2014/main" id="{F4789BF5-F4EF-4867-B591-D1511BCD6244}"/>
              </a:ext>
            </a:extLst>
          </p:cNvPr>
          <p:cNvPicPr>
            <a:picLocks noChangeAspect="1"/>
          </p:cNvPicPr>
          <p:nvPr/>
        </p:nvPicPr>
        <p:blipFill rotWithShape="1">
          <a:blip r:embed="rId3"/>
          <a:srcRect t="16778" b="8221"/>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291C458-B974-47CC-BE53-EBE4AFCBCC6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8</a:t>
            </a:fld>
            <a:endParaRPr lang="en-US" dirty="0"/>
          </a:p>
        </p:txBody>
      </p:sp>
      <p:sp>
        <p:nvSpPr>
          <p:cNvPr id="15" name="Title 14">
            <a:extLst>
              <a:ext uri="{FF2B5EF4-FFF2-40B4-BE49-F238E27FC236}">
                <a16:creationId xmlns:a16="http://schemas.microsoft.com/office/drawing/2014/main" id="{A1730409-31F4-40B2-9420-719EE4AEDAFE}"/>
              </a:ext>
            </a:extLst>
          </p:cNvPr>
          <p:cNvSpPr>
            <a:spLocks noGrp="1"/>
          </p:cNvSpPr>
          <p:nvPr>
            <p:ph type="title"/>
          </p:nvPr>
        </p:nvSpPr>
        <p:spPr>
          <a:xfrm>
            <a:off x="0" y="1527175"/>
            <a:ext cx="12192000" cy="2145173"/>
          </a:xfrm>
          <a:solidFill>
            <a:srgbClr val="FFFFFF">
              <a:alpha val="85098"/>
            </a:srgbClr>
          </a:solidFill>
        </p:spPr>
        <p:txBody>
          <a:bodyPr/>
          <a:lstStyle/>
          <a:p>
            <a:r>
              <a:rPr lang="en-US" dirty="0">
                <a:solidFill>
                  <a:srgbClr val="662D91"/>
                </a:solidFill>
              </a:rPr>
              <a:t>Why Talk About Suicide?</a:t>
            </a:r>
            <a:endParaRPr lang="en-CA" dirty="0">
              <a:solidFill>
                <a:srgbClr val="662D9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1248-8BCD-4048-B476-CECDBFC49AFE}"/>
              </a:ext>
            </a:extLst>
          </p:cNvPr>
          <p:cNvSpPr>
            <a:spLocks noGrp="1"/>
          </p:cNvSpPr>
          <p:nvPr>
            <p:ph type="title"/>
          </p:nvPr>
        </p:nvSpPr>
        <p:spPr/>
        <p:txBody>
          <a:bodyPr/>
          <a:lstStyle/>
          <a:p>
            <a:r>
              <a:rPr lang="en-US" dirty="0"/>
              <a:t>Myths and Misunderstood Ideas</a:t>
            </a:r>
          </a:p>
        </p:txBody>
      </p:sp>
      <p:sp>
        <p:nvSpPr>
          <p:cNvPr id="3" name="Content Placeholder 2">
            <a:extLst>
              <a:ext uri="{FF2B5EF4-FFF2-40B4-BE49-F238E27FC236}">
                <a16:creationId xmlns:a16="http://schemas.microsoft.com/office/drawing/2014/main" id="{03A6FB8D-57CA-3744-A1C8-731F1D5EB487}"/>
              </a:ext>
            </a:extLst>
          </p:cNvPr>
          <p:cNvSpPr>
            <a:spLocks noGrp="1"/>
          </p:cNvSpPr>
          <p:nvPr>
            <p:ph idx="1"/>
          </p:nvPr>
        </p:nvSpPr>
        <p:spPr/>
        <p:txBody>
          <a:bodyPr/>
          <a:lstStyle/>
          <a:p>
            <a:pPr marL="457200" indent="-457200">
              <a:buFont typeface="+mj-lt"/>
              <a:buAutoNum type="arabicPeriod"/>
            </a:pPr>
            <a:endParaRPr lang="en-CA" sz="2400" dirty="0"/>
          </a:p>
          <a:p>
            <a:pPr marL="457200" indent="-457200">
              <a:buFont typeface="+mj-lt"/>
              <a:buAutoNum type="arabicPeriod"/>
            </a:pPr>
            <a:r>
              <a:rPr lang="en-CA" sz="2400" dirty="0"/>
              <a:t>People who talk about suicide are only trying to get attention. They won’t really do it.</a:t>
            </a:r>
          </a:p>
          <a:p>
            <a:pPr marL="457200" indent="-457200">
              <a:buFont typeface="+mj-lt"/>
              <a:buAutoNum type="arabicPeriod"/>
            </a:pPr>
            <a:r>
              <a:rPr lang="en-CA" sz="2400" dirty="0"/>
              <a:t>If someone is seriously contemplating suicide, they don’t want to make a decision to live.</a:t>
            </a:r>
          </a:p>
          <a:p>
            <a:pPr marL="457200" indent="-457200">
              <a:buFont typeface="+mj-lt"/>
              <a:buAutoNum type="arabicPeriod"/>
            </a:pPr>
            <a:r>
              <a:rPr lang="en-CA" sz="2400" dirty="0"/>
              <a:t>Talking about suicide to a person will make them suicidal.</a:t>
            </a:r>
          </a:p>
          <a:p>
            <a:pPr marL="457200" indent="-457200">
              <a:buFont typeface="+mj-lt"/>
              <a:buAutoNum type="arabicPeriod"/>
            </a:pPr>
            <a:r>
              <a:rPr lang="en-CA" sz="2400" dirty="0"/>
              <a:t>If someone makes a suicide attempt, but does not die, they are just looking for attention.</a:t>
            </a:r>
          </a:p>
          <a:p>
            <a:pPr marL="457200" indent="-457200">
              <a:buFont typeface="+mj-lt"/>
              <a:buAutoNum type="arabicPeriod"/>
            </a:pPr>
            <a:r>
              <a:rPr lang="en-CA" sz="2400" dirty="0"/>
              <a:t>Self-harm is always a sign that someone is contemplating suicide.</a:t>
            </a:r>
          </a:p>
          <a:p>
            <a:endParaRPr lang="en-US" dirty="0"/>
          </a:p>
        </p:txBody>
      </p:sp>
      <p:sp>
        <p:nvSpPr>
          <p:cNvPr id="5" name="Slide Number Placeholder 4">
            <a:extLst>
              <a:ext uri="{FF2B5EF4-FFF2-40B4-BE49-F238E27FC236}">
                <a16:creationId xmlns:a16="http://schemas.microsoft.com/office/drawing/2014/main" id="{F0F76030-296D-0D41-9676-9A9881F68D2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sp>
        <p:nvSpPr>
          <p:cNvPr id="6" name="Footer Placeholder 1">
            <a:extLst>
              <a:ext uri="{FF2B5EF4-FFF2-40B4-BE49-F238E27FC236}">
                <a16:creationId xmlns:a16="http://schemas.microsoft.com/office/drawing/2014/main" id="{1D782DBC-614D-4A20-A7B5-5A02D9819957}"/>
              </a:ext>
            </a:extLst>
          </p:cNvPr>
          <p:cNvSpPr>
            <a:spLocks noGrp="1"/>
          </p:cNvSpPr>
          <p:nvPr>
            <p:ph type="ftr" sz="quarter" idx="3"/>
          </p:nvPr>
        </p:nvSpPr>
        <p:spPr>
          <a:xfrm>
            <a:off x="3379809" y="6356350"/>
            <a:ext cx="6007260" cy="365125"/>
          </a:xfrm>
        </p:spPr>
        <p:txBody>
          <a:bodyPr/>
          <a:lstStyle/>
          <a:p>
            <a:r>
              <a:rPr lang="en-CA"/>
              <a:t>Let’s Talk About Suicide: Raising Awareness and Supporting Students</a:t>
            </a:r>
            <a:endParaRPr lang="en-US" dirty="0"/>
          </a:p>
        </p:txBody>
      </p:sp>
    </p:spTree>
    <p:extLst>
      <p:ext uri="{BB962C8B-B14F-4D97-AF65-F5344CB8AC3E}">
        <p14:creationId xmlns:p14="http://schemas.microsoft.com/office/powerpoint/2010/main" val="234499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13317</TotalTime>
  <Words>3095</Words>
  <Application>Microsoft Macintosh PowerPoint</Application>
  <PresentationFormat>Widescreen</PresentationFormat>
  <Paragraphs>465</Paragraphs>
  <Slides>55</Slides>
  <Notes>39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55</vt:i4>
      </vt:variant>
    </vt:vector>
  </HeadingPairs>
  <TitlesOfParts>
    <vt:vector size="58" baseType="lpstr">
      <vt:lpstr>Arial</vt:lpstr>
      <vt:lpstr>Calibri</vt:lpstr>
      <vt:lpstr>Office Theme</vt:lpstr>
      <vt:lpstr>Let’s Talk About Suicide</vt:lpstr>
      <vt:lpstr>Territory Acknowledgement</vt:lpstr>
      <vt:lpstr>Presentation Objectives</vt:lpstr>
      <vt:lpstr>Practical Information</vt:lpstr>
      <vt:lpstr>Support and Self-Care</vt:lpstr>
      <vt:lpstr>Group Guidelines</vt:lpstr>
      <vt:lpstr>Reflection</vt:lpstr>
      <vt:lpstr>Why Talk About Suicide?</vt:lpstr>
      <vt:lpstr>Myths and Misunderstood Ideas</vt:lpstr>
      <vt:lpstr>Is Suicide Common?</vt:lpstr>
      <vt:lpstr>Is Suicide Common?</vt:lpstr>
      <vt:lpstr>Post-Secondary Students</vt:lpstr>
      <vt:lpstr>Suicide and Gender</vt:lpstr>
      <vt:lpstr>Suicide and Gender</vt:lpstr>
      <vt:lpstr>PowerPoint Presentation</vt:lpstr>
      <vt:lpstr>Factors that May Increase Risk of Suicide</vt:lpstr>
      <vt:lpstr>Protective Factors</vt:lpstr>
      <vt:lpstr>Marginalized Groups</vt:lpstr>
      <vt:lpstr>Your Feelings and Attitudes</vt:lpstr>
      <vt:lpstr>What Questions and Worries Do You Have?</vt:lpstr>
      <vt:lpstr>Self-Awareness and Self-Care</vt:lpstr>
      <vt:lpstr>What Do You Need to Take into Consideration?</vt:lpstr>
      <vt:lpstr>Recognizing Signs</vt:lpstr>
      <vt:lpstr>Thoughts    </vt:lpstr>
      <vt:lpstr>Feelings</vt:lpstr>
      <vt:lpstr>Sometimes Feelings Are Ambivalent</vt:lpstr>
      <vt:lpstr>Statements</vt:lpstr>
      <vt:lpstr>Physical Signs</vt:lpstr>
      <vt:lpstr>Actions</vt:lpstr>
      <vt:lpstr>Stressful Events or Loss</vt:lpstr>
      <vt:lpstr>Sometimes There Are No Signs</vt:lpstr>
      <vt:lpstr>How to Respond</vt:lpstr>
      <vt:lpstr>What Do People Need at This Point?</vt:lpstr>
      <vt:lpstr>Starting the Conversation</vt:lpstr>
      <vt:lpstr>Scenario</vt:lpstr>
      <vt:lpstr>Ask Directly and Clearly </vt:lpstr>
      <vt:lpstr>What If They Say No?</vt:lpstr>
      <vt:lpstr>What If They Say Yes?</vt:lpstr>
      <vt:lpstr>Consider the Risk</vt:lpstr>
      <vt:lpstr>Refer to Resources </vt:lpstr>
      <vt:lpstr>Campus Resources </vt:lpstr>
      <vt:lpstr>Provincial Resources</vt:lpstr>
      <vt:lpstr>What Helps People Recover?</vt:lpstr>
      <vt:lpstr>Hopeful Messages</vt:lpstr>
      <vt:lpstr>When You Are Supporting Someone</vt:lpstr>
      <vt:lpstr>Scenarios</vt:lpstr>
      <vt:lpstr>Maintaining Boundaries</vt:lpstr>
      <vt:lpstr>Remember: This is a Conversation that We Enter and Exit. </vt:lpstr>
      <vt:lpstr>Self-Care After a Difficult Conversation</vt:lpstr>
      <vt:lpstr>PowerPoint Presentation</vt:lpstr>
      <vt:lpstr>Taking Care of Yourself </vt:lpstr>
      <vt:lpstr>Assessing Your Confidence</vt:lpstr>
      <vt:lpstr>Questions and Comments</vt:lpstr>
      <vt:lpstr>Thank You for Participating</vt:lpstr>
      <vt:lpstr>Media Attributions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Talk About Suicide</dc:title>
  <dc:creator>Dawn Schell</dc:creator>
  <cp:lastModifiedBy>Barb Johnston</cp:lastModifiedBy>
  <cp:revision>178</cp:revision>
  <dcterms:created xsi:type="dcterms:W3CDTF">2015-12-02T21:07:50Z</dcterms:created>
  <dcterms:modified xsi:type="dcterms:W3CDTF">2021-06-25T02:01:38Z</dcterms:modified>
</cp:coreProperties>
</file>