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7" r:id="rId1"/>
  </p:sldMasterIdLst>
  <p:notesMasterIdLst>
    <p:notesMasterId r:id="rId55"/>
  </p:notesMasterIdLst>
  <p:sldIdLst>
    <p:sldId id="299" r:id="rId2"/>
    <p:sldId id="300" r:id="rId3"/>
    <p:sldId id="347" r:id="rId4"/>
    <p:sldId id="348" r:id="rId5"/>
    <p:sldId id="258" r:id="rId6"/>
    <p:sldId id="349" r:id="rId7"/>
    <p:sldId id="302" r:id="rId8"/>
    <p:sldId id="350" r:id="rId9"/>
    <p:sldId id="351" r:id="rId10"/>
    <p:sldId id="303" r:id="rId11"/>
    <p:sldId id="304"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89"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18" r:id="rId50"/>
    <p:sldId id="390" r:id="rId51"/>
    <p:sldId id="342" r:id="rId52"/>
    <p:sldId id="341" r:id="rId53"/>
    <p:sldId id="34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jhRxPTW4IN3HrXRPbOE896spbB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885"/>
    <a:srgbClr val="00C472"/>
    <a:srgbClr val="1AAD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46"/>
    <p:restoredTop sz="85490"/>
  </p:normalViewPr>
  <p:slideViewPr>
    <p:cSldViewPr snapToObjects="1">
      <p:cViewPr varScale="1">
        <p:scale>
          <a:sx n="97" d="100"/>
          <a:sy n="97" d="100"/>
        </p:scale>
        <p:origin x="312" y="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74"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7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pentextbc.ca/svmsurvivor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4.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miwg-ffada.ca/final-repor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2.gov.bc.ca/gov/content/safety/crime-prevention/protection-order-registry"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endingviolence.org/wp-content/uploads/2016/05/EVA_PracticeTips_UniversitiesColleges_vF.pdf"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couragetoact.ca/"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500"/>
              </a:spcBef>
              <a:spcAft>
                <a:spcPts val="1500"/>
              </a:spcAft>
              <a:buNone/>
            </a:pPr>
            <a:r>
              <a:rPr lang="en-US" sz="1200" i="1" u="sng" dirty="0">
                <a:solidFill>
                  <a:srgbClr val="FFFFFF"/>
                </a:solidFill>
                <a:latin typeface="Roboto"/>
                <a:ea typeface="Roboto"/>
                <a:cs typeface="Roboto"/>
                <a:sym typeface="Roboto"/>
                <a:hlinkClick r:id="rId3">
                  <a:extLst>
                    <a:ext uri="{A12FA001-AC4F-418D-AE19-62706E023703}">
                      <ahyp:hlinkClr xmlns:ahyp="http://schemas.microsoft.com/office/drawing/2018/hyperlinkcolor" val="tx"/>
                    </a:ext>
                  </a:extLst>
                </a:hlinkClick>
              </a:rPr>
              <a:t>Supporting Survivors Training and Facilitator Guide: Preventing and Responding to Sexual Violence in BC Post-Secondary Institutions</a:t>
            </a:r>
            <a:r>
              <a:rPr lang="en-US" sz="1200" i="1" dirty="0">
                <a:solidFill>
                  <a:srgbClr val="FFFFFF"/>
                </a:solidFill>
                <a:latin typeface="Roboto"/>
                <a:ea typeface="Roboto"/>
                <a:cs typeface="Roboto"/>
                <a:sym typeface="Roboto"/>
              </a:rPr>
              <a:t>, Sexual Violence Training Development Team</a:t>
            </a:r>
            <a:r>
              <a:rPr lang="en-US" sz="1200" dirty="0">
                <a:solidFill>
                  <a:srgbClr val="FFFFFF"/>
                </a:solidFill>
                <a:latin typeface="Roboto"/>
                <a:ea typeface="Roboto"/>
                <a:cs typeface="Roboto"/>
                <a:sym typeface="Roboto"/>
              </a:rPr>
              <a:t> is licensed under a </a:t>
            </a:r>
            <a:r>
              <a:rPr lang="en-US" sz="1200" u="sng" dirty="0">
                <a:solidFill>
                  <a:srgbClr val="FFFFFF"/>
                </a:solidFill>
                <a:latin typeface="Roboto"/>
                <a:ea typeface="Roboto"/>
                <a:cs typeface="Roboto"/>
                <a:sym typeface="Roboto"/>
                <a:hlinkClick r:id="rId4">
                  <a:extLst>
                    <a:ext uri="{A12FA001-AC4F-418D-AE19-62706E023703}">
                      <ahyp:hlinkClr xmlns:ahyp="http://schemas.microsoft.com/office/drawing/2018/hyperlinkcolor" val="tx"/>
                    </a:ext>
                  </a:extLst>
                </a:hlinkClick>
              </a:rPr>
              <a:t>Creative Commons Attribution 4.0 International License</a:t>
            </a:r>
            <a:r>
              <a:rPr lang="en-US" sz="1200" dirty="0">
                <a:solidFill>
                  <a:srgbClr val="FFFFFF"/>
                </a:solidFill>
                <a:latin typeface="Roboto"/>
                <a:ea typeface="Roboto"/>
                <a:cs typeface="Roboto"/>
                <a:sym typeface="Roboto"/>
              </a:rPr>
              <a:t>, except where otherwise noted.</a:t>
            </a:r>
          </a:p>
          <a:p>
            <a:pPr marL="0" lvl="0" indent="0" algn="l" rtl="0">
              <a:lnSpc>
                <a:spcPct val="115000"/>
              </a:lnSpc>
              <a:spcBef>
                <a:spcPts val="1500"/>
              </a:spcBef>
              <a:spcAft>
                <a:spcPts val="1500"/>
              </a:spcAft>
              <a:buNone/>
            </a:pPr>
            <a:endParaRPr lang="en-US" sz="1200" dirty="0">
              <a:solidFill>
                <a:srgbClr val="FFFFFF"/>
              </a:solidFill>
              <a:latin typeface="Roboto"/>
              <a:ea typeface="Roboto"/>
              <a:cs typeface="Roboto"/>
              <a:sym typeface="Roboto"/>
            </a:endParaRPr>
          </a:p>
          <a:p>
            <a:pPr marL="0" marR="0" lvl="0" indent="0" algn="l" defTabSz="914400" rtl="0" eaLnBrk="1" fontAlgn="auto" latinLnBrk="0" hangingPunct="1">
              <a:lnSpc>
                <a:spcPct val="115000"/>
              </a:lnSpc>
              <a:spcBef>
                <a:spcPts val="1500"/>
              </a:spcBef>
              <a:spcAft>
                <a:spcPts val="1500"/>
              </a:spcAft>
              <a:buClr>
                <a:srgbClr val="000000"/>
              </a:buClr>
              <a:buSzPts val="1400"/>
              <a:buFont typeface="Arial"/>
              <a:buNone/>
              <a:tabLst/>
              <a:defRPr/>
            </a:pPr>
            <a:r>
              <a:rPr lang="en-CA" sz="1200" dirty="0"/>
              <a:t>Rock Photo by Adam Przeniewski on Unsplash</a:t>
            </a:r>
          </a:p>
          <a:p>
            <a:pPr marL="0" lvl="0" indent="0" algn="l" rtl="0">
              <a:lnSpc>
                <a:spcPct val="115000"/>
              </a:lnSpc>
              <a:spcBef>
                <a:spcPts val="1500"/>
              </a:spcBef>
              <a:spcAft>
                <a:spcPts val="1500"/>
              </a:spcAft>
              <a:buNone/>
            </a:pPr>
            <a:endParaRPr lang="en-US" sz="1200" dirty="0">
              <a:solidFill>
                <a:srgbClr val="FFFFFF"/>
              </a:solidFill>
              <a:latin typeface="Roboto"/>
              <a:ea typeface="Roboto"/>
              <a:cs typeface="Roboto"/>
              <a:sym typeface="Roboto"/>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590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sz="1200" b="1" i="1" dirty="0">
                <a:latin typeface="Arial"/>
                <a:ea typeface="Arial"/>
                <a:cs typeface="Arial"/>
                <a:sym typeface="Arial"/>
              </a:rPr>
              <a:t>Facilitator notes: </a:t>
            </a:r>
            <a:r>
              <a:rPr lang="en-US" sz="1200" i="1" dirty="0">
                <a:latin typeface="Arial"/>
                <a:ea typeface="Arial"/>
                <a:cs typeface="Arial"/>
                <a:sym typeface="Arial"/>
              </a:rPr>
              <a:t>This activity provides learners an opportunity to consider what they may already know and do to support people around them who are sharing difficult experiences. </a:t>
            </a:r>
          </a:p>
          <a:p>
            <a:pPr marL="0" lvl="0" indent="0" algn="l" rtl="0">
              <a:lnSpc>
                <a:spcPct val="115000"/>
              </a:lnSpc>
              <a:spcBef>
                <a:spcPts val="0"/>
              </a:spcBef>
              <a:spcAft>
                <a:spcPts val="0"/>
              </a:spcAft>
              <a:buSzPts val="1400"/>
              <a:buNone/>
            </a:pPr>
            <a:br>
              <a:rPr lang="en-US" sz="1200" i="1" dirty="0">
                <a:latin typeface="Arial"/>
                <a:ea typeface="Arial"/>
                <a:cs typeface="Arial"/>
                <a:sym typeface="Arial"/>
              </a:rPr>
            </a:br>
            <a:r>
              <a:rPr lang="en-US" sz="1200" i="1" dirty="0">
                <a:latin typeface="Arial"/>
                <a:ea typeface="Arial"/>
                <a:cs typeface="Arial"/>
                <a:sym typeface="Arial"/>
              </a:rPr>
              <a:t>Ask learners to think about what they have done in the past when someone they care about has told them about a recent challenge they encountered. Some examples: Supporting a friend or family member through a significant life change such as a breakup, job loss or the death of a pet.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Instruct learners to individually consider a scenario where they supported another person focusing on what they did and said, as well as other resources they may have suggested for the individual. Next, learners will turn to the person beside them and discuss for 5 minutes.</a:t>
            </a:r>
          </a:p>
          <a:p>
            <a:pPr marL="0" lvl="0" indent="0" algn="l" rtl="0">
              <a:lnSpc>
                <a:spcPct val="115000"/>
              </a:lnSpc>
              <a:spcBef>
                <a:spcPts val="0"/>
              </a:spcBef>
              <a:spcAft>
                <a:spcPts val="0"/>
              </a:spcAft>
              <a:buSzPts val="1400"/>
              <a:buNone/>
            </a:pPr>
            <a:endParaRPr lang="en-US" sz="1200" i="1" dirty="0">
              <a:latin typeface="Arial"/>
              <a:ea typeface="Arial"/>
              <a:cs typeface="Arial"/>
              <a:sym typeface="Arial"/>
            </a:endParaRPr>
          </a:p>
          <a:p>
            <a:pPr marL="0" lvl="0" indent="0" algn="l" rtl="0">
              <a:lnSpc>
                <a:spcPct val="115000"/>
              </a:lnSpc>
              <a:spcBef>
                <a:spcPts val="0"/>
              </a:spcBef>
              <a:spcAft>
                <a:spcPts val="0"/>
              </a:spcAft>
              <a:buSzPts val="1400"/>
              <a:buNone/>
            </a:pPr>
            <a:r>
              <a:rPr lang="en-US" sz="1200" b="1" i="1" dirty="0">
                <a:latin typeface="Arial"/>
                <a:ea typeface="Arial"/>
                <a:cs typeface="Arial"/>
                <a:sym typeface="Arial"/>
              </a:rPr>
              <a:t>Online version: </a:t>
            </a:r>
            <a:r>
              <a:rPr lang="en-US" sz="1200" i="1" dirty="0">
                <a:latin typeface="Arial"/>
                <a:ea typeface="Arial"/>
                <a:cs typeface="Arial"/>
                <a:sym typeface="Arial"/>
              </a:rPr>
              <a:t>Extend time for personal reflection, remove section where learners speak to each other. </a:t>
            </a:r>
          </a:p>
          <a:p>
            <a:pPr marL="0" lvl="0" indent="0" algn="l" rtl="0">
              <a:lnSpc>
                <a:spcPct val="115000"/>
              </a:lnSpc>
              <a:spcBef>
                <a:spcPts val="0"/>
              </a:spcBef>
              <a:spcAft>
                <a:spcPts val="0"/>
              </a:spcAft>
              <a:buSzPts val="1400"/>
              <a:buNone/>
            </a:pPr>
            <a:endParaRPr lang="en-US" sz="1200" i="1" dirty="0">
              <a:latin typeface="Arial"/>
              <a:ea typeface="Arial"/>
              <a:cs typeface="Arial"/>
              <a:sym typeface="Arial"/>
            </a:endParaRP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Finally, lead the whole group through a brief discussion of what they discussed and considered as possible actions for the scenario. Acknowledge learners’ existing knowledge and ideas of possible actions. Let learners know that the (appropriate) skills they used in their examples are transferable to supporting survivors of sexual violence. Tell learners that towards to the end of the workshop, we will be applying these skills to more intense scenarios involving disclosures of sexual violence.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628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sz="1200" b="1" i="1" dirty="0">
                <a:latin typeface="Arial"/>
                <a:ea typeface="Arial"/>
                <a:cs typeface="Arial"/>
                <a:sym typeface="Arial"/>
              </a:rPr>
              <a:t>Facilitator notes: </a:t>
            </a:r>
            <a:r>
              <a:rPr lang="en-US" sz="1200" i="1" dirty="0">
                <a:latin typeface="Arial"/>
                <a:ea typeface="Arial"/>
                <a:cs typeface="Arial"/>
                <a:sym typeface="Arial"/>
              </a:rPr>
              <a:t>This is the framework we will be using and practising in this workshop.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The likelihood that learners may one day receive is a disclosure is significant: </a:t>
            </a:r>
          </a:p>
          <a:p>
            <a:pPr marL="457200" lvl="0" indent="-298450" algn="l" rtl="0">
              <a:lnSpc>
                <a:spcPct val="115000"/>
              </a:lnSpc>
              <a:spcBef>
                <a:spcPts val="0"/>
              </a:spcBef>
              <a:spcAft>
                <a:spcPts val="0"/>
              </a:spcAft>
              <a:buSzPts val="1100"/>
              <a:buFont typeface="Arial"/>
              <a:buChar char="●"/>
            </a:pPr>
            <a:r>
              <a:rPr lang="en-US" sz="1200" i="1" dirty="0">
                <a:latin typeface="Arial"/>
                <a:ea typeface="Arial"/>
                <a:cs typeface="Arial"/>
                <a:sym typeface="Arial"/>
              </a:rPr>
              <a:t>Less than 10% of incidents of sexual violence are reported to police (Johnson, &amp; Dawson, 2011)</a:t>
            </a:r>
          </a:p>
          <a:p>
            <a:pPr marL="457200" lvl="0" indent="-298450" algn="l" rtl="0">
              <a:lnSpc>
                <a:spcPct val="115000"/>
              </a:lnSpc>
              <a:spcBef>
                <a:spcPts val="0"/>
              </a:spcBef>
              <a:spcAft>
                <a:spcPts val="0"/>
              </a:spcAft>
              <a:buSzPts val="1100"/>
              <a:buFont typeface="Arial"/>
              <a:buChar char="●"/>
            </a:pPr>
            <a:r>
              <a:rPr lang="en-US" sz="1200" i="1" dirty="0">
                <a:latin typeface="Arial"/>
                <a:ea typeface="Arial"/>
                <a:cs typeface="Arial"/>
                <a:sym typeface="Arial"/>
              </a:rPr>
              <a:t>Students are much more likely to disclose to peers or other informal supports (Sable et al., 2006).</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Why it matters how we respond: the type of response that a survivor receives when they disclose can greatly impact their emotional and psychological health.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Acknowledge learners’ pre-existing knowledge from previous activity as it relates to this framework.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128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i="1" dirty="0">
                <a:latin typeface="Arial"/>
                <a:ea typeface="Arial"/>
                <a:cs typeface="Arial"/>
                <a:sym typeface="Arial"/>
              </a:rPr>
              <a:t>Facilitator notes: </a:t>
            </a:r>
            <a:r>
              <a:rPr lang="en-US" i="1" dirty="0">
                <a:latin typeface="Arial"/>
                <a:ea typeface="Arial"/>
                <a:cs typeface="Arial"/>
                <a:sym typeface="Arial"/>
              </a:rPr>
              <a:t>Sexual violence is a traumatic event. There is a growing awareness about the impacts of trauma on the life of survivors. Trauma can produce impacts in various areas of a survivor’s life. </a:t>
            </a:r>
            <a:r>
              <a:rPr lang="en-US" b="1" i="1" dirty="0">
                <a:latin typeface="Arial"/>
                <a:ea typeface="Arial"/>
                <a:cs typeface="Arial"/>
                <a:sym typeface="Arial"/>
              </a:rPr>
              <a:t>Ask learners</a:t>
            </a:r>
            <a:r>
              <a:rPr lang="en-US" i="1" dirty="0">
                <a:latin typeface="Arial"/>
                <a:ea typeface="Arial"/>
                <a:cs typeface="Arial"/>
                <a:sym typeface="Arial"/>
              </a:rPr>
              <a:t> to consider and provide examples of possible impacts of trauma in the areas of life listed in the slide or other areas. </a:t>
            </a:r>
          </a:p>
          <a:p>
            <a:pPr marL="0" lvl="0" indent="0" algn="l" rtl="0">
              <a:lnSpc>
                <a:spcPct val="115000"/>
              </a:lnSpc>
              <a:spcBef>
                <a:spcPts val="0"/>
              </a:spcBef>
              <a:spcAft>
                <a:spcPts val="0"/>
              </a:spcAft>
              <a:buClr>
                <a:schemeClr val="dk1"/>
              </a:buClr>
              <a:buSzPts val="1100"/>
              <a:buFont typeface="Arial"/>
              <a:buNone/>
            </a:pPr>
            <a:r>
              <a:rPr lang="en-US" b="1" i="1" dirty="0">
                <a:latin typeface="Arial"/>
                <a:ea typeface="Arial"/>
                <a:cs typeface="Arial"/>
                <a:sym typeface="Arial"/>
              </a:rPr>
              <a:t>Physical:</a:t>
            </a:r>
            <a:r>
              <a:rPr lang="en-US" i="1" dirty="0">
                <a:latin typeface="Arial"/>
                <a:ea typeface="Arial"/>
                <a:cs typeface="Arial"/>
                <a:sym typeface="Arial"/>
              </a:rPr>
              <a:t> injuries, fatigue/exhaustion, disrupted sleep, STIs, intestinal problems, sexual dysfunction, high risk sexual behaviour, unplanned pregnancy.</a:t>
            </a:r>
          </a:p>
          <a:p>
            <a:pPr marL="0" lvl="0" indent="0" algn="l" rtl="0">
              <a:lnSpc>
                <a:spcPct val="115000"/>
              </a:lnSpc>
              <a:spcBef>
                <a:spcPts val="0"/>
              </a:spcBef>
              <a:spcAft>
                <a:spcPts val="0"/>
              </a:spcAft>
              <a:buClr>
                <a:schemeClr val="dk1"/>
              </a:buClr>
              <a:buSzPts val="1100"/>
              <a:buFont typeface="Arial"/>
              <a:buNone/>
            </a:pPr>
            <a:r>
              <a:rPr lang="en-US" b="1" i="1" dirty="0">
                <a:latin typeface="Arial"/>
                <a:ea typeface="Arial"/>
                <a:cs typeface="Arial"/>
                <a:sym typeface="Arial"/>
              </a:rPr>
              <a:t>Psychological and emotional:</a:t>
            </a:r>
            <a:r>
              <a:rPr lang="en-US" i="1" dirty="0">
                <a:latin typeface="Arial"/>
                <a:ea typeface="Arial"/>
                <a:cs typeface="Arial"/>
                <a:sym typeface="Arial"/>
              </a:rPr>
              <a:t> anxiety, terror, shock, shame, emotional numbness, disconnection, intrusive thoughts, helplessness and powerlessness, nightmares, depression, irritability, and jumpiness, PTSD, self-harm / suicidality, substance abuse. </a:t>
            </a:r>
          </a:p>
          <a:p>
            <a:pPr marL="0" lvl="0" indent="0" algn="l" rtl="0">
              <a:lnSpc>
                <a:spcPct val="115000"/>
              </a:lnSpc>
              <a:spcBef>
                <a:spcPts val="0"/>
              </a:spcBef>
              <a:spcAft>
                <a:spcPts val="0"/>
              </a:spcAft>
              <a:buClr>
                <a:schemeClr val="dk1"/>
              </a:buClr>
              <a:buSzPts val="1100"/>
              <a:buFont typeface="Arial"/>
              <a:buNone/>
            </a:pPr>
            <a:r>
              <a:rPr lang="en-US" b="1" i="1" dirty="0">
                <a:latin typeface="Arial"/>
                <a:ea typeface="Arial"/>
                <a:cs typeface="Arial"/>
                <a:sym typeface="Arial"/>
              </a:rPr>
              <a:t>Financial:</a:t>
            </a:r>
            <a:r>
              <a:rPr lang="en-US" i="1" dirty="0">
                <a:latin typeface="Arial"/>
                <a:ea typeface="Arial"/>
                <a:cs typeface="Arial"/>
                <a:sym typeface="Arial"/>
              </a:rPr>
              <a:t> Disrupting the ability to earn an income (both short and long term).</a:t>
            </a:r>
          </a:p>
          <a:p>
            <a:pPr marL="0" lvl="0" indent="0" algn="l" rtl="0">
              <a:lnSpc>
                <a:spcPct val="115000"/>
              </a:lnSpc>
              <a:spcBef>
                <a:spcPts val="0"/>
              </a:spcBef>
              <a:spcAft>
                <a:spcPts val="0"/>
              </a:spcAft>
              <a:buClr>
                <a:schemeClr val="dk1"/>
              </a:buClr>
              <a:buSzPts val="1100"/>
              <a:buFont typeface="Arial"/>
              <a:buNone/>
            </a:pPr>
            <a:r>
              <a:rPr lang="en-US" b="1" i="1" dirty="0">
                <a:latin typeface="Arial"/>
                <a:ea typeface="Arial"/>
                <a:cs typeface="Arial"/>
                <a:sym typeface="Arial"/>
              </a:rPr>
              <a:t>Interpersonal:</a:t>
            </a:r>
            <a:r>
              <a:rPr lang="en-US" i="1" dirty="0">
                <a:latin typeface="Arial"/>
                <a:ea typeface="Arial"/>
                <a:cs typeface="Arial"/>
                <a:sym typeface="Arial"/>
              </a:rPr>
              <a:t> Fear of intimacy Isolation/loneliness, dependence on others for support, discomfort of being touched, difficulty regulating emotions and managing relationships.</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384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One way to describe trauma is something someone experiences that is; too much (over stimulation / over exposure), too fast (not comfortable with speed that event occurs in) and too soon (developmentally or experientially) </a:t>
            </a: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Also important to note that there are different types of trauma and trauma can be a single event or ongoing abuse. Trauma can occur to children, youth, and adults. </a:t>
            </a:r>
          </a:p>
          <a:p>
            <a:pPr marL="0" lvl="0" indent="0" algn="l" rtl="0">
              <a:lnSpc>
                <a:spcPct val="115000"/>
              </a:lnSpc>
              <a:spcBef>
                <a:spcPts val="0"/>
              </a:spcBef>
              <a:spcAft>
                <a:spcPts val="0"/>
              </a:spcAft>
              <a:buClr>
                <a:schemeClr val="dk1"/>
              </a:buClr>
              <a:buSzPts val="1100"/>
              <a:buFont typeface="Arial"/>
              <a:buNone/>
            </a:pPr>
            <a:endParaRPr lang="en-US" sz="12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Indigenous learners may have experienced intergeneration trauma as a result of  the ongoing impacts of colonization: </a:t>
            </a:r>
            <a:endParaRPr lang="en-US" i="1" dirty="0"/>
          </a:p>
          <a:p>
            <a:pPr marL="0" lvl="0" indent="0" algn="l" rtl="0">
              <a:lnSpc>
                <a:spcPct val="115000"/>
              </a:lnSpc>
              <a:spcBef>
                <a:spcPts val="0"/>
              </a:spcBef>
              <a:spcAft>
                <a:spcPts val="0"/>
              </a:spcAft>
              <a:buClr>
                <a:schemeClr val="dk1"/>
              </a:buClr>
              <a:buSzPts val="1100"/>
              <a:buFont typeface="Arial"/>
              <a:buNone/>
            </a:pPr>
            <a:r>
              <a:rPr lang="en-US" b="1" i="1" dirty="0"/>
              <a:t>Intergenerational trauma </a:t>
            </a:r>
            <a:r>
              <a:rPr lang="en-US" i="1" dirty="0"/>
              <a:t>describes the psychological or emotional effects  from massive group trauma. These collective traumas are inflicted by a subjugating, dominant population (e.g., colonization, war). Intergenerational trauma can be a result of the ongoing impacts of colonization. </a:t>
            </a:r>
          </a:p>
          <a:p>
            <a:pPr marL="0" lvl="0" indent="0" algn="l" rtl="0">
              <a:lnSpc>
                <a:spcPct val="115000"/>
              </a:lnSpc>
              <a:spcBef>
                <a:spcPts val="0"/>
              </a:spcBef>
              <a:spcAft>
                <a:spcPts val="0"/>
              </a:spcAft>
              <a:buClr>
                <a:schemeClr val="dk1"/>
              </a:buClr>
              <a:buSzPts val="1100"/>
              <a:buFont typeface="Arial"/>
              <a:buNone/>
            </a:pPr>
            <a:r>
              <a:rPr lang="en-US" b="1" i="1" dirty="0"/>
              <a:t>Vicarious Trauma: </a:t>
            </a:r>
            <a:r>
              <a:rPr lang="en-US" i="1" dirty="0"/>
              <a:t>Trauma can also occur from being exposed  to other people’s traumatic events. This can be common for those that work with trauma survivors (e.g., first responders, counsellors etc.). </a:t>
            </a:r>
          </a:p>
          <a:p>
            <a:pPr marL="0" lvl="0" indent="0" algn="l" rtl="0">
              <a:lnSpc>
                <a:spcPct val="115000"/>
              </a:lnSpc>
              <a:spcBef>
                <a:spcPts val="0"/>
              </a:spcBef>
              <a:spcAft>
                <a:spcPts val="0"/>
              </a:spcAft>
              <a:buClr>
                <a:schemeClr val="dk1"/>
              </a:buClr>
              <a:buSzPts val="1100"/>
              <a:buFont typeface="Arial"/>
              <a:buNone/>
            </a:pPr>
            <a:endParaRPr lang="en-US" sz="12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 </a:t>
            </a:r>
            <a:r>
              <a:rPr lang="en-US" sz="1200" i="1" u="sng" dirty="0">
                <a:latin typeface="Arial"/>
                <a:ea typeface="Arial"/>
                <a:cs typeface="Arial"/>
                <a:sym typeface="Arial"/>
              </a:rPr>
              <a:t>Ask learners: Why is it important to understand that survivors’ responses to sexual violence can be so diverse?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4482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Invite learners to consider who typical professional responders may be i.e., police, school administrators, etc. Let learners know that receiving a disclosure is not the same as making a report and that the decision to report is complex and needs to be made by the survivor with the support of professionals. More information on disclosure vs reporting in section 3 of the facilitator guide. </a:t>
            </a: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Take Away: </a:t>
            </a:r>
            <a:r>
              <a:rPr lang="en-US" sz="1200" i="1" dirty="0">
                <a:latin typeface="Arial"/>
                <a:ea typeface="Arial"/>
                <a:cs typeface="Arial"/>
                <a:sym typeface="Arial"/>
              </a:rPr>
              <a:t>Professional responders are often people in positions of power and their social identity is often one of privilege (e.g., white, cisgender men and women). Responders’ identity can be detrimental to survivors who are disclosing by: reminding survivors of their perpetrator, holding power over survivors and reinforcing rape myths such as disbelief of survivor, retraumatizing the survivor by having them recall the violence, etc. </a:t>
            </a: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Barriers Specific to Groups:  </a:t>
            </a:r>
            <a:r>
              <a:rPr lang="en-US" sz="1200" i="1" dirty="0">
                <a:latin typeface="Arial"/>
                <a:ea typeface="Arial"/>
                <a:cs typeface="Arial"/>
                <a:sym typeface="Arial"/>
              </a:rPr>
              <a:t> </a:t>
            </a: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International:</a:t>
            </a:r>
            <a:r>
              <a:rPr lang="en-US" sz="1200" i="1" dirty="0">
                <a:latin typeface="Arial"/>
                <a:ea typeface="Arial"/>
                <a:cs typeface="Arial"/>
                <a:sym typeface="Arial"/>
              </a:rPr>
              <a:t> May lack the confidence in their English language skills to describe what happened and a lack of awareness of Canadian criminal legislation and processes, institutional policies and support services and fear of deportation. Ask them if they would like to have language support or if they feel comfortable with you.</a:t>
            </a: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Indigenous Peoples</a:t>
            </a:r>
            <a:r>
              <a:rPr lang="en-US" sz="1200" i="1" dirty="0">
                <a:latin typeface="Arial"/>
                <a:ea typeface="Arial"/>
                <a:cs typeface="Arial"/>
                <a:sym typeface="Arial"/>
              </a:rPr>
              <a:t> and other marginalized groups may have a reluctance to disclose or report due to previous negative and longstanding experiences with health care, welfare and justice system authorities. </a:t>
            </a:r>
          </a:p>
          <a:p>
            <a:pPr marL="0" lvl="0" indent="0" algn="l" rtl="0">
              <a:lnSpc>
                <a:spcPct val="115000"/>
              </a:lnSpc>
              <a:spcBef>
                <a:spcPts val="0"/>
              </a:spcBef>
              <a:spcAft>
                <a:spcPts val="0"/>
              </a:spcAft>
              <a:buClr>
                <a:schemeClr val="dk1"/>
              </a:buClr>
              <a:buSzPts val="1100"/>
              <a:buFont typeface="Arial"/>
              <a:buNone/>
            </a:pPr>
            <a:endParaRPr lang="en-US" sz="12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Invite learners to consider who might be a likely informal support to receive a disclosure. Common informal responders will depend on the learner group and content of the training, but common examples may include: residence advisors, classmates, student leaders, community elders, family, siblings etc. </a:t>
            </a:r>
            <a:endParaRPr lang="en-US" sz="1200" b="1" i="1" dirty="0">
              <a:latin typeface="Arial"/>
              <a:ea typeface="Arial"/>
              <a:cs typeface="Arial"/>
              <a:sym typeface="Arial"/>
            </a:endParaRP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448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dirty="0">
                <a:solidFill>
                  <a:srgbClr val="262626"/>
                </a:solidFill>
              </a:rPr>
              <a:t>Facilitator notes: </a:t>
            </a:r>
            <a:r>
              <a:rPr lang="en-US" dirty="0">
                <a:solidFill>
                  <a:srgbClr val="262626"/>
                </a:solidFill>
              </a:rPr>
              <a:t>Considering the institutional and personal barriers discussed on the previous slide, there can be lots of  reasons why people don’t talk about an experience of sexualized violence for a long time. Encourage learners to  take a few minutes to reflect on some of these reasons.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91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Ask learners for examples of common rape myths. Include the following, if not identified by learners: she was drunk, look at what they were wearing, men can’t be raped. Link rape myths to consent and barriers to disclosure. </a:t>
            </a: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Recommendation</a:t>
            </a:r>
            <a:r>
              <a:rPr lang="en-US" sz="1200" i="1" dirty="0">
                <a:latin typeface="Arial"/>
                <a:ea typeface="Arial"/>
                <a:cs typeface="Arial"/>
                <a:sym typeface="Arial"/>
              </a:rPr>
              <a:t> to go deeper by exploring elements of culture (i.e., media) that support rape culture and sexual objectification: misogynistic lyrics, </a:t>
            </a:r>
            <a:r>
              <a:rPr lang="en-US" i="1" dirty="0">
                <a:solidFill>
                  <a:srgbClr val="434343"/>
                </a:solidFill>
                <a:latin typeface="Arial"/>
                <a:ea typeface="Arial"/>
                <a:cs typeface="Arial"/>
                <a:sym typeface="Arial"/>
              </a:rPr>
              <a:t>pornography, attitudes of those in power. When we consume these types of media, we are supporting and complicit in rape culture. </a:t>
            </a:r>
          </a:p>
          <a:p>
            <a:pPr marL="0" lvl="0" indent="0" algn="l" rtl="0">
              <a:lnSpc>
                <a:spcPct val="115000"/>
              </a:lnSpc>
              <a:spcBef>
                <a:spcPts val="0"/>
              </a:spcBef>
              <a:spcAft>
                <a:spcPts val="0"/>
              </a:spcAft>
              <a:buClr>
                <a:schemeClr val="dk1"/>
              </a:buClr>
              <a:buSzPts val="1100"/>
              <a:buFont typeface="Arial"/>
              <a:buNone/>
            </a:pPr>
            <a:r>
              <a:rPr lang="en-US" i="1" dirty="0">
                <a:solidFill>
                  <a:srgbClr val="434343"/>
                </a:solidFill>
                <a:highlight>
                  <a:srgbClr val="FFFFFF"/>
                </a:highlight>
                <a:latin typeface="Roboto"/>
                <a:ea typeface="Roboto"/>
                <a:cs typeface="Roboto"/>
                <a:sym typeface="Roboto"/>
              </a:rPr>
              <a:t>Invite learners to consider how rape culture, power, and control have contributed to the ongoing struggle Indigenous People have with sexual violence. </a:t>
            </a:r>
            <a:endParaRPr lang="en-US" i="1" dirty="0">
              <a:solidFill>
                <a:srgbClr val="434343"/>
              </a:solidFill>
              <a:latin typeface="Arial"/>
              <a:ea typeface="Arial"/>
              <a:cs typeface="Arial"/>
              <a:sym typeface="Arial"/>
            </a:endParaRP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7258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115000"/>
              </a:lnSpc>
              <a:spcBef>
                <a:spcPts val="0"/>
              </a:spcBef>
              <a:spcAft>
                <a:spcPts val="0"/>
              </a:spcAft>
              <a:buSzPts val="1200"/>
              <a:buFont typeface="Arial"/>
              <a:buChar char="●"/>
            </a:pPr>
            <a:r>
              <a:rPr lang="en-US" i="1" dirty="0">
                <a:latin typeface="Arial"/>
                <a:ea typeface="Arial"/>
                <a:cs typeface="Arial"/>
                <a:sym typeface="Arial"/>
              </a:rPr>
              <a:t>Up to 25% of women experience sexual assault during college or university  (Ontario Women’s Directorate , 2013).</a:t>
            </a:r>
          </a:p>
          <a:p>
            <a:pPr marL="457200" lvl="0" indent="-304800" algn="l" rtl="0">
              <a:lnSpc>
                <a:spcPct val="115000"/>
              </a:lnSpc>
              <a:spcBef>
                <a:spcPts val="0"/>
              </a:spcBef>
              <a:spcAft>
                <a:spcPts val="0"/>
              </a:spcAft>
              <a:buClr>
                <a:schemeClr val="dk1"/>
              </a:buClr>
              <a:buSzPts val="1200"/>
              <a:buChar char="●"/>
            </a:pPr>
            <a:r>
              <a:rPr lang="en-US" i="1" dirty="0">
                <a:highlight>
                  <a:srgbClr val="FFFFFF"/>
                </a:highlight>
                <a:latin typeface="Arial"/>
                <a:ea typeface="Arial"/>
                <a:cs typeface="Arial"/>
                <a:sym typeface="Arial"/>
              </a:rPr>
              <a:t>71% of students at Canadian post-secondary schools either witnessed or experienced unwanted sexualized behaviours in a postsecondary setting. (Burczycka, Canadian Centre for Justice and Community Safety Statistics, 2020, p. 3)</a:t>
            </a:r>
            <a:endParaRPr lang="en-US" i="1"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US" i="1" dirty="0">
                <a:latin typeface="Arial"/>
                <a:ea typeface="Arial"/>
                <a:cs typeface="Arial"/>
                <a:sym typeface="Arial"/>
              </a:rPr>
              <a:t>6.1% of male students experience sexual assault during college or university (Krebs, C.P., Lindquist, C.H., Warner, T.D., Fisher, B.S., &amp; Martin, S.L., 2007).  </a:t>
            </a:r>
          </a:p>
          <a:p>
            <a:pPr marL="457200" lvl="0" indent="-304800" algn="l" rtl="0">
              <a:lnSpc>
                <a:spcPct val="115000"/>
              </a:lnSpc>
              <a:spcBef>
                <a:spcPts val="0"/>
              </a:spcBef>
              <a:spcAft>
                <a:spcPts val="0"/>
              </a:spcAft>
              <a:buClr>
                <a:schemeClr val="dk1"/>
              </a:buClr>
              <a:buSzPts val="1200"/>
              <a:buChar char="●"/>
            </a:pPr>
            <a:r>
              <a:rPr lang="en-US" i="1" dirty="0">
                <a:highlight>
                  <a:srgbClr val="FFFFFF"/>
                </a:highlight>
                <a:latin typeface="Arial"/>
                <a:ea typeface="Arial"/>
                <a:cs typeface="Arial"/>
                <a:sym typeface="Arial"/>
              </a:rPr>
              <a:t>41% of all reported incidents of sexual assault were reported by students (Statistics Canada, 2017)</a:t>
            </a:r>
            <a:endParaRPr lang="en-US" i="1"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US" i="1" dirty="0">
                <a:latin typeface="Arial"/>
                <a:ea typeface="Arial"/>
                <a:cs typeface="Arial"/>
                <a:sym typeface="Arial"/>
              </a:rPr>
              <a:t>25% of Transgender students on American Universities experience sexual assault (Cantor, D., Fisher, B., et al., 2015).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163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lnSpc>
                <a:spcPct val="115000"/>
              </a:lnSpc>
              <a:spcBef>
                <a:spcPts val="0"/>
              </a:spcBef>
              <a:spcAft>
                <a:spcPts val="0"/>
              </a:spcAft>
              <a:buSzPts val="1200"/>
              <a:buFont typeface="Arial"/>
              <a:buChar char="●"/>
            </a:pPr>
            <a:r>
              <a:rPr lang="en-US" i="1" dirty="0">
                <a:latin typeface="Arial"/>
                <a:ea typeface="Arial"/>
                <a:cs typeface="Arial"/>
                <a:sym typeface="Arial"/>
              </a:rPr>
              <a:t>Up to 25% of women experience sexual assault during college or university  (Ontario Women’s Directorate , 2013).</a:t>
            </a:r>
          </a:p>
          <a:p>
            <a:pPr marL="457200" lvl="0" indent="-304800" algn="l" rtl="0">
              <a:lnSpc>
                <a:spcPct val="115000"/>
              </a:lnSpc>
              <a:spcBef>
                <a:spcPts val="0"/>
              </a:spcBef>
              <a:spcAft>
                <a:spcPts val="0"/>
              </a:spcAft>
              <a:buClr>
                <a:schemeClr val="dk1"/>
              </a:buClr>
              <a:buSzPts val="1200"/>
              <a:buChar char="●"/>
            </a:pPr>
            <a:r>
              <a:rPr lang="en-US" i="1" dirty="0">
                <a:highlight>
                  <a:srgbClr val="FFFFFF"/>
                </a:highlight>
                <a:latin typeface="Arial"/>
                <a:ea typeface="Arial"/>
                <a:cs typeface="Arial"/>
                <a:sym typeface="Arial"/>
              </a:rPr>
              <a:t>71% of students at Canadian post-secondary schools either witnessed or experienced unwanted sexualized behaviours in a postsecondary setting. (Burczycka, Canadian Centre for Justice and Community Safety Statistics, 2020, p. 3)</a:t>
            </a:r>
            <a:endParaRPr lang="en-US" i="1"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US" i="1" dirty="0">
                <a:latin typeface="Arial"/>
                <a:ea typeface="Arial"/>
                <a:cs typeface="Arial"/>
                <a:sym typeface="Arial"/>
              </a:rPr>
              <a:t>6.1% of male students experience sexual assault during college or university (Krebs, C.P., Lindquist, C.H., Warner, T.D., Fisher, B.S., &amp; Martin, S.L., 2007).  </a:t>
            </a:r>
          </a:p>
          <a:p>
            <a:pPr marL="457200" lvl="0" indent="-304800" algn="l" rtl="0">
              <a:lnSpc>
                <a:spcPct val="115000"/>
              </a:lnSpc>
              <a:spcBef>
                <a:spcPts val="0"/>
              </a:spcBef>
              <a:spcAft>
                <a:spcPts val="0"/>
              </a:spcAft>
              <a:buClr>
                <a:schemeClr val="dk1"/>
              </a:buClr>
              <a:buSzPts val="1200"/>
              <a:buChar char="●"/>
            </a:pPr>
            <a:r>
              <a:rPr lang="en-US" i="1" dirty="0">
                <a:highlight>
                  <a:srgbClr val="FFFFFF"/>
                </a:highlight>
                <a:latin typeface="Arial"/>
                <a:ea typeface="Arial"/>
                <a:cs typeface="Arial"/>
                <a:sym typeface="Arial"/>
              </a:rPr>
              <a:t>41% of all reported incidents of sexual assault were reported by students (Statistics Canada, 2017)</a:t>
            </a:r>
            <a:endParaRPr lang="en-US" i="1"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US" i="1" dirty="0">
                <a:latin typeface="Arial"/>
                <a:ea typeface="Arial"/>
                <a:cs typeface="Arial"/>
                <a:sym typeface="Arial"/>
              </a:rPr>
              <a:t>25% of Transgender students on American Universities experience sexual assault (Cantor, D., Fisher, B., et al., 2015).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6900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Those experiencing multiple and intersecting forms of oppression (racism, transphobia, ableism etc.) are especially vulnerable to sexual violence and face barriers to support services (Johnson &amp; Colpitts, 2013). However it is important that the facilitator makes explicit that groups are at risk for violence as a result of systemic discrimination within institutions and communities, not through actions of their own. </a:t>
            </a:r>
          </a:p>
          <a:p>
            <a:pPr marL="0" lvl="0" indent="0" algn="l" rtl="0">
              <a:lnSpc>
                <a:spcPct val="115000"/>
              </a:lnSpc>
              <a:spcBef>
                <a:spcPts val="0"/>
              </a:spcBef>
              <a:spcAft>
                <a:spcPts val="0"/>
              </a:spcAft>
              <a:buSzPts val="1400"/>
              <a:buNone/>
            </a:pPr>
            <a:r>
              <a:rPr lang="en-US" sz="1200" b="1" i="1" dirty="0">
                <a:latin typeface="Arial"/>
                <a:ea typeface="Arial"/>
                <a:cs typeface="Arial"/>
                <a:sym typeface="Arial"/>
              </a:rPr>
              <a:t>Recommendation</a:t>
            </a:r>
            <a:r>
              <a:rPr lang="en-US" sz="1200" i="1" dirty="0">
                <a:latin typeface="Arial"/>
                <a:ea typeface="Arial"/>
                <a:cs typeface="Arial"/>
                <a:sym typeface="Arial"/>
              </a:rPr>
              <a:t> to ask learners why they think this is the case and why it is important to know this. Focus on privilege and marginalization of various groups and intersectional social locations of survivors and perpetrators.  </a:t>
            </a:r>
          </a:p>
          <a:p>
            <a:pPr marL="0" lvl="0" indent="0" algn="l" rtl="0">
              <a:lnSpc>
                <a:spcPct val="115000"/>
              </a:lnSpc>
              <a:spcBef>
                <a:spcPts val="0"/>
              </a:spcBef>
              <a:spcAft>
                <a:spcPts val="0"/>
              </a:spcAft>
              <a:buSzPts val="1400"/>
              <a:buNone/>
            </a:pPr>
            <a:endParaRPr lang="en-US" sz="1200" i="1" dirty="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US" sz="1200" i="1" dirty="0">
                <a:latin typeface="Arial"/>
                <a:ea typeface="Arial"/>
                <a:cs typeface="Arial"/>
                <a:sym typeface="Arial"/>
              </a:rPr>
              <a:t>Women with disabilities are four times more likely to experience sexual assault than women without disabilities (DisAbled Women’s Network of Canada, n.d.)</a:t>
            </a:r>
          </a:p>
          <a:p>
            <a:pPr marL="457200" lvl="0" indent="-298450" algn="l" rtl="0">
              <a:lnSpc>
                <a:spcPct val="115000"/>
              </a:lnSpc>
              <a:spcBef>
                <a:spcPts val="0"/>
              </a:spcBef>
              <a:spcAft>
                <a:spcPts val="0"/>
              </a:spcAft>
              <a:buSzPts val="1100"/>
              <a:buFont typeface="Arial"/>
              <a:buChar char="●"/>
            </a:pPr>
            <a:r>
              <a:rPr lang="en-US" sz="1200" i="1" dirty="0">
                <a:latin typeface="Arial"/>
                <a:ea typeface="Arial"/>
                <a:cs typeface="Arial"/>
                <a:sym typeface="Arial"/>
              </a:rPr>
              <a:t>Indigenous women are almost three times as likely to experience violence (physical and/or sexual) than non-indigenous women (Brennan, 2011). </a:t>
            </a:r>
          </a:p>
          <a:p>
            <a:pPr marL="457200" lvl="0" indent="-298450" algn="l" rtl="0">
              <a:lnSpc>
                <a:spcPct val="115000"/>
              </a:lnSpc>
              <a:spcBef>
                <a:spcPts val="0"/>
              </a:spcBef>
              <a:spcAft>
                <a:spcPts val="0"/>
              </a:spcAft>
              <a:buSzPts val="1100"/>
              <a:buFont typeface="Arial"/>
              <a:buChar char="●"/>
            </a:pPr>
            <a:r>
              <a:rPr lang="en-US" sz="1200" i="1" dirty="0">
                <a:latin typeface="Arial"/>
                <a:ea typeface="Arial"/>
                <a:cs typeface="Arial"/>
                <a:sym typeface="Arial"/>
              </a:rPr>
              <a:t>In a national survey, almost half of transgender youth (46%) reported they had been sexually abused and more than 1 in 4 (28%) reported being physically forced to have sex when they did want to. (</a:t>
            </a:r>
            <a:r>
              <a:rPr lang="en-US" sz="1200" dirty="0">
                <a:latin typeface="Arial"/>
                <a:ea typeface="Arial"/>
                <a:cs typeface="Arial"/>
                <a:sym typeface="Arial"/>
              </a:rPr>
              <a:t>Taylor, A.B., Chan, A., Hall, S.L., Saewyc, E. M., 2020). </a:t>
            </a:r>
            <a:endParaRPr lang="en-US" sz="1200" i="1" dirty="0">
              <a:latin typeface="Arial"/>
              <a:ea typeface="Arial"/>
              <a:cs typeface="Arial"/>
              <a:sym typeface="Arial"/>
            </a:endParaRP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593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i="1" dirty="0">
                <a:latin typeface="Arial"/>
                <a:ea typeface="Arial"/>
                <a:cs typeface="Arial"/>
                <a:sym typeface="Arial"/>
              </a:rPr>
              <a:t>Facilitator notes:</a:t>
            </a:r>
            <a:r>
              <a:rPr lang="en-US" sz="1200" i="1" dirty="0">
                <a:latin typeface="Arial"/>
                <a:ea typeface="Arial"/>
                <a:cs typeface="Arial"/>
                <a:sym typeface="Arial"/>
              </a:rPr>
              <a:t> Recommendation to elaborate on and personalize land acknowledgement. Make connections between colonization (non-consensual theft of land and violence / devaluing of Indigenous People, women, Two-Spirit people and members of the LGBTQ2SIA+ community) and sexual violence (non-consensual sexual touch and/or behavior, devaluing of women's autonomy). Also consider the possible experiences and impacts of colonial violence on diverse cultures present (e.g., international students and non-settler Canadians). Option for learners to briefly share their feelings and experiences with colonization. </a:t>
            </a: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6557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Sexual violence is always the responsibility of the perpetrator. </a:t>
            </a:r>
          </a:p>
          <a:p>
            <a:pPr marL="0" lvl="0" indent="0" algn="l" rtl="0">
              <a:lnSpc>
                <a:spcPct val="115000"/>
              </a:lnSpc>
              <a:spcBef>
                <a:spcPts val="0"/>
              </a:spcBef>
              <a:spcAft>
                <a:spcPts val="0"/>
              </a:spcAft>
              <a:buSzPts val="1400"/>
              <a:buNone/>
            </a:pPr>
            <a:r>
              <a:rPr lang="en-US" sz="1200" b="1" i="1" dirty="0">
                <a:latin typeface="Arial"/>
                <a:ea typeface="Arial"/>
                <a:cs typeface="Arial"/>
                <a:sym typeface="Arial"/>
              </a:rPr>
              <a:t>Recommendation</a:t>
            </a:r>
            <a:r>
              <a:rPr lang="en-US" sz="1200" i="1" dirty="0">
                <a:latin typeface="Arial"/>
                <a:ea typeface="Arial"/>
                <a:cs typeface="Arial"/>
                <a:sym typeface="Arial"/>
              </a:rPr>
              <a:t>s for extending the discussion: examples of victim blaming found in rape culture (survivor’s choice of clothing, environment, mindstate, etc.).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Systems and structures that support rape culture: </a:t>
            </a:r>
          </a:p>
          <a:p>
            <a:pPr marL="457200" lvl="0" indent="-298450" algn="l" rtl="0">
              <a:lnSpc>
                <a:spcPct val="115000"/>
              </a:lnSpc>
              <a:spcBef>
                <a:spcPts val="0"/>
              </a:spcBef>
              <a:spcAft>
                <a:spcPts val="0"/>
              </a:spcAft>
              <a:buSzPts val="1100"/>
              <a:buFont typeface="Arial"/>
              <a:buChar char="●"/>
            </a:pPr>
            <a:r>
              <a:rPr lang="en-US" sz="1200" i="1" dirty="0">
                <a:latin typeface="Arial"/>
                <a:ea typeface="Arial"/>
                <a:cs typeface="Arial"/>
                <a:sym typeface="Arial"/>
              </a:rPr>
              <a:t>The lack of political will to address murdered and missing Indigenous women </a:t>
            </a:r>
          </a:p>
          <a:p>
            <a:pPr marL="457200" lvl="0" indent="-298450" algn="l" rtl="0">
              <a:lnSpc>
                <a:spcPct val="115000"/>
              </a:lnSpc>
              <a:spcBef>
                <a:spcPts val="0"/>
              </a:spcBef>
              <a:spcAft>
                <a:spcPts val="0"/>
              </a:spcAft>
              <a:buSzPts val="1100"/>
              <a:buFont typeface="Arial"/>
              <a:buChar char="●"/>
            </a:pPr>
            <a:r>
              <a:rPr lang="en-US" sz="1200" i="1" dirty="0">
                <a:latin typeface="Arial"/>
                <a:ea typeface="Arial"/>
                <a:cs typeface="Arial"/>
                <a:sym typeface="Arial"/>
              </a:rPr>
              <a:t>Challenges for survivors in the justice system (low rates of prosecution and conviction of perpetrators, dismissal and lack of acknowledgement by law enforcement). See </a:t>
            </a:r>
            <a:r>
              <a:rPr lang="en-US" sz="1200" i="1" u="sng" dirty="0">
                <a:solidFill>
                  <a:schemeClr val="hlink"/>
                </a:solidFill>
                <a:latin typeface="Arial"/>
                <a:ea typeface="Arial"/>
                <a:cs typeface="Arial"/>
                <a:sym typeface="Arial"/>
                <a:hlinkClick r:id="rId3"/>
              </a:rPr>
              <a:t>MMIWG report</a:t>
            </a:r>
            <a:r>
              <a:rPr lang="en-US" sz="1200" i="1" dirty="0">
                <a:latin typeface="Arial"/>
                <a:ea typeface="Arial"/>
                <a:cs typeface="Arial"/>
                <a:sym typeface="Arial"/>
              </a:rPr>
              <a:t> for more info. Less than half half of sexual assault cases in adult criminal court result in convictions (Stats Can, 2017). </a:t>
            </a:r>
          </a:p>
          <a:p>
            <a:pPr marL="457200" lvl="0" indent="-298450" algn="l" rtl="0">
              <a:lnSpc>
                <a:spcPct val="115000"/>
              </a:lnSpc>
              <a:spcBef>
                <a:spcPts val="0"/>
              </a:spcBef>
              <a:spcAft>
                <a:spcPts val="0"/>
              </a:spcAft>
              <a:buSzPts val="1100"/>
              <a:buFont typeface="Arial"/>
              <a:buChar char="●"/>
            </a:pPr>
            <a:r>
              <a:rPr lang="en-US" sz="1200" i="1" dirty="0">
                <a:latin typeface="Arial"/>
                <a:ea typeface="Arial"/>
                <a:cs typeface="Arial"/>
                <a:sym typeface="Arial"/>
              </a:rPr>
              <a:t>Power over culture. Perpetrators are often known to the survivor and in positions of power or in supposedly caring roles (e.g., parental figures, educator, romantic partner / spouse). High profile examples: Brock Turner, Bill Cosby, Jian Ghomeshi, Harvey Weinstein.</a:t>
            </a:r>
          </a:p>
          <a:p>
            <a:pPr marL="457200" lvl="0" indent="-298450" algn="l" rtl="0">
              <a:lnSpc>
                <a:spcPct val="115000"/>
              </a:lnSpc>
              <a:spcBef>
                <a:spcPts val="0"/>
              </a:spcBef>
              <a:spcAft>
                <a:spcPts val="0"/>
              </a:spcAft>
              <a:buSzPts val="1100"/>
              <a:buFont typeface="Arial"/>
              <a:buChar char="●"/>
            </a:pPr>
            <a:r>
              <a:rPr lang="en-US" sz="1200" i="1" dirty="0">
                <a:latin typeface="Arial"/>
                <a:ea typeface="Arial"/>
                <a:cs typeface="Arial"/>
                <a:sym typeface="Arial"/>
              </a:rPr>
              <a:t>Men and and trans people can face barriers related to cisheterosexism and homophobia</a:t>
            </a:r>
            <a:endParaRPr lang="en-US" dirty="0"/>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3669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Remind learners about the Listen, Believe, Support framework. Let them know that we will be practicing these skills in this final section of the workshop. Acknowledge that it can be difficult to receive a disclosure of sexual violence but when we practice how to respond, we’re more likely to feel confident when it really happens. </a:t>
            </a:r>
          </a:p>
          <a:p>
            <a:pPr marL="0" lvl="0" indent="0" algn="l" rtl="0">
              <a:lnSpc>
                <a:spcPct val="115000"/>
              </a:lnSpc>
              <a:spcBef>
                <a:spcPts val="0"/>
              </a:spcBef>
              <a:spcAft>
                <a:spcPts val="0"/>
              </a:spcAft>
              <a:buClr>
                <a:schemeClr val="dk1"/>
              </a:buClr>
              <a:buSzPts val="1100"/>
              <a:buFont typeface="Arial"/>
              <a:buNone/>
            </a:pPr>
            <a:endParaRPr lang="en-US" sz="12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Take-Away: </a:t>
            </a:r>
            <a:r>
              <a:rPr lang="en-US" sz="1200" i="1" dirty="0">
                <a:latin typeface="Arial"/>
                <a:ea typeface="Arial"/>
                <a:cs typeface="Arial"/>
                <a:sym typeface="Arial"/>
              </a:rPr>
              <a:t>The survivor determines who they disclose to, what they disclose, and the pace of the disclosure. </a:t>
            </a:r>
          </a:p>
          <a:p>
            <a:pPr marL="0" lvl="0" indent="0" algn="l" rtl="0">
              <a:lnSpc>
                <a:spcPct val="115000"/>
              </a:lnSpc>
              <a:spcBef>
                <a:spcPts val="0"/>
              </a:spcBef>
              <a:spcAft>
                <a:spcPts val="0"/>
              </a:spcAft>
              <a:buClr>
                <a:schemeClr val="dk1"/>
              </a:buClr>
              <a:buSzPts val="1100"/>
              <a:buFont typeface="Arial"/>
              <a:buNone/>
            </a:pPr>
            <a:endParaRPr lang="en-US" sz="12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Remind learners to consider their own social location in relation to the person disclosing: how can you increase the comfort of the person disclosing? How can you use your privilege to best support this person (e.g., are you in a position of authority or leadership in the institution)? </a:t>
            </a:r>
            <a:endParaRPr lang="en-US" sz="1200" u="sng" dirty="0">
              <a:latin typeface="Arial"/>
              <a:ea typeface="Arial"/>
              <a:cs typeface="Arial"/>
              <a:sym typeface="Arial"/>
            </a:endParaRP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743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a:t>
            </a:r>
            <a:r>
              <a:rPr lang="en-US" sz="1200" i="1" dirty="0">
                <a:latin typeface="Arial"/>
                <a:ea typeface="Arial"/>
                <a:cs typeface="Arial"/>
                <a:sym typeface="Arial"/>
              </a:rPr>
              <a:t> Ask learners what stands out for them in this video. </a:t>
            </a:r>
            <a:r>
              <a:rPr lang="en-US" sz="1200" b="1" i="1" dirty="0">
                <a:latin typeface="Arial"/>
                <a:ea typeface="Arial"/>
                <a:cs typeface="Arial"/>
                <a:sym typeface="Arial"/>
              </a:rPr>
              <a:t>Take away: </a:t>
            </a:r>
            <a:r>
              <a:rPr lang="en-US" sz="1200" i="1" dirty="0">
                <a:latin typeface="Arial"/>
                <a:ea typeface="Arial"/>
                <a:cs typeface="Arial"/>
                <a:sym typeface="Arial"/>
              </a:rPr>
              <a:t>it’s not necessary to have the solution; simply being present and compassionate is incredibly helpful. </a:t>
            </a:r>
          </a:p>
          <a:p>
            <a:pPr marL="0" lvl="0" indent="0" algn="l" rtl="0">
              <a:lnSpc>
                <a:spcPct val="115000"/>
              </a:lnSpc>
              <a:spcBef>
                <a:spcPts val="0"/>
              </a:spcBef>
              <a:spcAft>
                <a:spcPts val="0"/>
              </a:spcAft>
              <a:buClr>
                <a:schemeClr val="dk1"/>
              </a:buClr>
              <a:buSzPts val="1100"/>
              <a:buFont typeface="Arial"/>
              <a:buNone/>
            </a:pPr>
            <a:endParaRPr lang="en-US" sz="12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dirty="0">
                <a:solidFill>
                  <a:srgbClr val="333333"/>
                </a:solidFill>
                <a:highlight>
                  <a:srgbClr val="FFFFFF"/>
                </a:highlight>
                <a:latin typeface="Arial"/>
                <a:ea typeface="Arial"/>
                <a:cs typeface="Arial"/>
                <a:sym typeface="Arial"/>
              </a:rPr>
              <a:t>Brené Brown is a research professor at the University of Houston and known for her research on courage, shame, vulnerability, and empathy.</a:t>
            </a:r>
          </a:p>
          <a:p>
            <a:pPr marL="0" lvl="0" indent="0" algn="l" rtl="0">
              <a:lnSpc>
                <a:spcPct val="115000"/>
              </a:lnSpc>
              <a:spcBef>
                <a:spcPts val="0"/>
              </a:spcBef>
              <a:spcAft>
                <a:spcPts val="0"/>
              </a:spcAft>
              <a:buClr>
                <a:schemeClr val="dk1"/>
              </a:buClr>
              <a:buSzPts val="1100"/>
              <a:buFont typeface="Arial"/>
              <a:buNone/>
            </a:pPr>
            <a:endParaRPr lang="en-US" sz="1200" dirty="0">
              <a:solidFill>
                <a:srgbClr val="333333"/>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dirty="0">
                <a:solidFill>
                  <a:srgbClr val="333333"/>
                </a:solidFill>
                <a:highlight>
                  <a:srgbClr val="FFFFFF"/>
                </a:highlight>
                <a:latin typeface="Arial"/>
                <a:ea typeface="Arial"/>
                <a:cs typeface="Arial"/>
                <a:sym typeface="Arial"/>
              </a:rPr>
              <a:t>RSA. (2013, December 10). </a:t>
            </a:r>
            <a:r>
              <a:rPr lang="en-US" sz="1200" i="1" dirty="0">
                <a:latin typeface="Roboto"/>
                <a:ea typeface="Roboto"/>
                <a:cs typeface="Roboto"/>
                <a:sym typeface="Roboto"/>
              </a:rPr>
              <a:t>Brené Brown on Empathy</a:t>
            </a:r>
            <a:r>
              <a:rPr lang="en-US" sz="1200" dirty="0">
                <a:latin typeface="Roboto"/>
                <a:ea typeface="Roboto"/>
                <a:cs typeface="Roboto"/>
                <a:sym typeface="Roboto"/>
              </a:rPr>
              <a:t> [Video]. YouTube. https://youtu.be/1Evwgu369Jw</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7276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Because disclosing sexual violence can be difficult, it is important that we respond with compassion, patience, empathy. Tell them you are glad they are telling you. Don’t press for details and respect their pace and personal space. </a:t>
            </a:r>
            <a:endParaRPr lang="en-US" b="1" i="1" dirty="0">
              <a:latin typeface="Arial"/>
              <a:ea typeface="Arial"/>
              <a:cs typeface="Arial"/>
              <a:sym typeface="Aria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2505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dirty="0">
                <a:latin typeface="Arial"/>
                <a:ea typeface="Arial"/>
                <a:cs typeface="Arial"/>
                <a:sym typeface="Arial"/>
              </a:rPr>
              <a:t>Facilitator notes: </a:t>
            </a:r>
            <a:r>
              <a:rPr lang="en-US" sz="1200" i="1" dirty="0">
                <a:latin typeface="Arial"/>
                <a:ea typeface="Arial"/>
                <a:cs typeface="Arial"/>
                <a:sym typeface="Arial"/>
              </a:rPr>
              <a:t>Active listening is a foundational skill of interpersonal communication and used in fields like counselling and coaching. Active listening involves intently listening, trying to understand and remember what is being said by the speaker. Skills include: maintaining a positive body language (eye contact, facing the speaker or sitting parallel, nodding in agreement), encouraging disclosure to “tell you more”, paraphrasing or repeating back what you have heard, </a:t>
            </a:r>
            <a:r>
              <a:rPr lang="en-US" sz="1200" i="1" u="sng" dirty="0">
                <a:latin typeface="Arial"/>
                <a:ea typeface="Arial"/>
                <a:cs typeface="Arial"/>
                <a:sym typeface="Arial"/>
              </a:rPr>
              <a:t>using the language that the survivor used</a:t>
            </a:r>
            <a:r>
              <a:rPr lang="en-US" sz="1200" i="1" dirty="0">
                <a:latin typeface="Arial"/>
                <a:ea typeface="Arial"/>
                <a:cs typeface="Arial"/>
                <a:sym typeface="Arial"/>
              </a:rPr>
              <a:t> to show understanding, avoiding distractions. Note to learners to be aware of the space they are in - is it private and comfortable for the survivor? Note that some cultures are not as likely to engage in direct eye contact or focused body language. </a:t>
            </a:r>
            <a:endParaRPr lang="en-US" sz="1200" b="1" i="1" dirty="0">
              <a:latin typeface="Arial"/>
              <a:ea typeface="Arial"/>
              <a:cs typeface="Arial"/>
              <a:sym typeface="Arial"/>
            </a:endParaRP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6532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sz="1200" b="1" i="1" dirty="0">
                <a:latin typeface="Arial"/>
                <a:ea typeface="Arial"/>
                <a:cs typeface="Arial"/>
                <a:sym typeface="Arial"/>
              </a:rPr>
              <a:t>Facilitator notes: </a:t>
            </a:r>
            <a:r>
              <a:rPr lang="en-US" sz="1200" i="1" dirty="0">
                <a:latin typeface="Arial"/>
                <a:ea typeface="Arial"/>
                <a:cs typeface="Arial"/>
                <a:sym typeface="Arial"/>
              </a:rPr>
              <a:t>the person who is disclosing has complete control over what next steps and actions, if any, will be taken next. This includes whether or not to report, seek support services, or share this information with anyone else. </a:t>
            </a:r>
            <a:endParaRPr lang="en-US" sz="1200" b="1" i="1" dirty="0">
              <a:latin typeface="Arial"/>
              <a:ea typeface="Arial"/>
              <a:cs typeface="Arial"/>
              <a:sym typeface="Arial"/>
            </a:endParaRPr>
          </a:p>
          <a:p>
            <a:pPr marL="0" lvl="0" indent="0" algn="l" rtl="0">
              <a:lnSpc>
                <a:spcPct val="115000"/>
              </a:lnSpc>
              <a:spcBef>
                <a:spcPts val="1500"/>
              </a:spcBef>
              <a:spcAft>
                <a:spcPts val="0"/>
              </a:spcAft>
              <a:buSzPts val="1400"/>
              <a:buNone/>
            </a:pPr>
            <a:r>
              <a:rPr lang="en-US" sz="1200" dirty="0">
                <a:latin typeface="Arial"/>
                <a:ea typeface="Arial"/>
                <a:cs typeface="Arial"/>
                <a:sym typeface="Arial"/>
              </a:rPr>
              <a:t>The survivor will share their experience of sexual violence because they see you as a safe and trustworthy person.  Listen to what they want to share and mirror the language they are using to show that you understand. </a:t>
            </a:r>
            <a:endParaRPr lang="en-US" sz="1200" b="1" i="1" dirty="0">
              <a:latin typeface="Arial"/>
              <a:ea typeface="Arial"/>
              <a:cs typeface="Arial"/>
              <a:sym typeface="Arial"/>
            </a:endParaRP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552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dirty="0">
                <a:latin typeface="Arial"/>
                <a:ea typeface="Arial"/>
                <a:cs typeface="Arial"/>
                <a:sym typeface="Arial"/>
              </a:rPr>
              <a:t>Facilitator notes: </a:t>
            </a:r>
            <a:r>
              <a:rPr lang="en-US" sz="1200" i="1" dirty="0">
                <a:latin typeface="Arial"/>
                <a:ea typeface="Arial"/>
                <a:cs typeface="Arial"/>
                <a:sym typeface="Arial"/>
              </a:rPr>
              <a:t>Possible ways to respond to show that you believe and empathize with the survivor. Validation can help to emotionally comfort survivors.  </a:t>
            </a:r>
            <a:endParaRPr lang="en-US" dirty="0"/>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8150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Discuss the differences between disclosing and reporting. Reporting does not necessarily mean reporting to RCMP and can refer to (confidentially) reporting to an institution’s counsellor or administrator. </a:t>
            </a:r>
            <a:r>
              <a:rPr lang="en-US" sz="1200" b="1" i="1" dirty="0">
                <a:latin typeface="Arial"/>
                <a:ea typeface="Arial"/>
                <a:cs typeface="Arial"/>
                <a:sym typeface="Arial"/>
              </a:rPr>
              <a:t>Recommendation</a:t>
            </a:r>
            <a:r>
              <a:rPr lang="en-US" sz="1200" i="1" dirty="0">
                <a:latin typeface="Arial"/>
                <a:ea typeface="Arial"/>
                <a:cs typeface="Arial"/>
                <a:sym typeface="Arial"/>
              </a:rPr>
              <a:t> to explain third party reporting as a possible option. </a:t>
            </a: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All adults have a legal duty to report to the Ministry of Children and Family Development if they become aware ongoing abuse committed against a minor - learners need to be aware that they should not make promises that they are not able to keep (e.g., “I won’t tell anyone what you’ve told me”).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Facilitator should be aware of the institution’s sexual violence response policy, specifically any limits to confidentiality and the responsibilities of staff to report incidences of SV. Consult with the appropriate administrator to better understand any staff responsibilities to report. </a:t>
            </a:r>
          </a:p>
          <a:p>
            <a:pPr marL="0" lvl="0" indent="0" algn="l" rtl="0">
              <a:lnSpc>
                <a:spcPct val="115000"/>
              </a:lnSpc>
              <a:spcBef>
                <a:spcPts val="0"/>
              </a:spcBef>
              <a:spcAft>
                <a:spcPts val="0"/>
              </a:spcAft>
              <a:buSzPts val="1400"/>
              <a:buNone/>
            </a:pPr>
            <a:r>
              <a:rPr lang="en-US" sz="1200" b="1" i="1" dirty="0">
                <a:latin typeface="Arial"/>
                <a:ea typeface="Arial"/>
                <a:cs typeface="Arial"/>
                <a:sym typeface="Arial"/>
              </a:rPr>
              <a:t>Take away: </a:t>
            </a:r>
            <a:r>
              <a:rPr lang="en-US" sz="1200" i="1" dirty="0">
                <a:latin typeface="Arial"/>
                <a:ea typeface="Arial"/>
                <a:cs typeface="Arial"/>
                <a:sym typeface="Arial"/>
              </a:rPr>
              <a:t>There are many options for survivors and decisions on how to proceed do not need to be made immediately. Consulting with community based victim services to better understand survivors’ options is recommended.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9794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500"/>
              </a:spcBef>
              <a:spcAft>
                <a:spcPts val="0"/>
              </a:spcAft>
              <a:buSzPts val="1400"/>
              <a:buNone/>
            </a:pPr>
            <a:r>
              <a:rPr lang="en-US" sz="1200" b="1" i="1" dirty="0">
                <a:latin typeface="Arial"/>
                <a:ea typeface="Arial"/>
                <a:cs typeface="Arial"/>
                <a:sym typeface="Arial"/>
              </a:rPr>
              <a:t>Facilitator Notes: </a:t>
            </a:r>
            <a:r>
              <a:rPr lang="en-US" sz="1200" i="1" dirty="0">
                <a:latin typeface="Arial"/>
                <a:ea typeface="Arial"/>
                <a:cs typeface="Arial"/>
                <a:sym typeface="Arial"/>
              </a:rPr>
              <a:t>If you are in a position of receiving a disclosure, how you react to their disclosure can have a significant impact on whether they proceed to tell you more or not.  The survivor will share their experience of sexual violence because they see you as a safe and trustworthy person.  Listen to what they want to share and mirror the language they are using to show that you understand. </a:t>
            </a:r>
          </a:p>
          <a:p>
            <a:pPr marL="0" lvl="0" indent="0" algn="l" rtl="0">
              <a:lnSpc>
                <a:spcPct val="115000"/>
              </a:lnSpc>
              <a:spcBef>
                <a:spcPts val="1500"/>
              </a:spcBef>
              <a:spcAft>
                <a:spcPts val="1500"/>
              </a:spcAft>
              <a:buClr>
                <a:schemeClr val="dk1"/>
              </a:buClr>
              <a:buSzPts val="1100"/>
              <a:buFont typeface="Arial"/>
              <a:buNone/>
            </a:pPr>
            <a:r>
              <a:rPr lang="en-US" sz="1200" i="1" dirty="0">
                <a:latin typeface="Arial"/>
                <a:ea typeface="Arial"/>
                <a:cs typeface="Arial"/>
                <a:sym typeface="Arial"/>
              </a:rPr>
              <a:t>Beware of specific needs of certain groups (See Facilitator Guide for more information).</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1045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500"/>
              </a:spcBef>
              <a:spcAft>
                <a:spcPts val="0"/>
              </a:spcAft>
              <a:buSzPts val="1400"/>
              <a:buNone/>
            </a:pPr>
            <a:r>
              <a:rPr lang="en-US" sz="1200" b="1" i="1" dirty="0">
                <a:latin typeface="Arial"/>
                <a:ea typeface="Arial"/>
                <a:cs typeface="Arial"/>
                <a:sym typeface="Arial"/>
              </a:rPr>
              <a:t>Facilitator Notes: </a:t>
            </a:r>
            <a:r>
              <a:rPr lang="en-US" sz="1200" i="1" dirty="0">
                <a:latin typeface="Arial"/>
                <a:ea typeface="Arial"/>
                <a:cs typeface="Arial"/>
                <a:sym typeface="Arial"/>
              </a:rPr>
              <a:t>Believe what they are telling you and validate their feelings. Students may blame themselves based on their cultural expectations and stigma associated with sex and sexual violence.  Acknowledge what they share and tell them you can help. Empower them by asking what their needs are and be honest about your role, capacity and knowledge about resources.  Facilitate referrals and advocate for them to ensure they are safe, and have resources in place. Information about free services and supports which include police and third party reporting, access to medical options and community resources increase safety and empower them to make informed decisions which are right for them.</a:t>
            </a:r>
          </a:p>
          <a:p>
            <a:pPr marL="0" lvl="0" indent="0" algn="l" rtl="0">
              <a:lnSpc>
                <a:spcPct val="115000"/>
              </a:lnSpc>
              <a:spcBef>
                <a:spcPts val="1500"/>
              </a:spcBef>
              <a:spcAft>
                <a:spcPts val="1500"/>
              </a:spcAft>
              <a:buClr>
                <a:schemeClr val="dk1"/>
              </a:buClr>
              <a:buSzPts val="1100"/>
              <a:buFont typeface="Arial"/>
              <a:buNone/>
            </a:pPr>
            <a:r>
              <a:rPr lang="en-US" sz="1200" i="1" dirty="0">
                <a:latin typeface="Arial"/>
                <a:ea typeface="Arial"/>
                <a:cs typeface="Arial"/>
                <a:sym typeface="Arial"/>
              </a:rPr>
              <a:t>Beware of specific needs of certain groups (See Facilitator Guide for more information).</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209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sz="1200" b="1" i="1" dirty="0">
                <a:latin typeface="Arial"/>
                <a:ea typeface="Arial"/>
                <a:cs typeface="Arial"/>
                <a:sym typeface="Arial"/>
              </a:rPr>
              <a:t>Facilitator notes:</a:t>
            </a:r>
            <a:r>
              <a:rPr lang="en-US" sz="1200" i="1" dirty="0">
                <a:latin typeface="Arial"/>
                <a:ea typeface="Arial"/>
                <a:cs typeface="Arial"/>
                <a:sym typeface="Arial"/>
              </a:rPr>
              <a:t> Welcome learners, introduce self including social location, pronouns, ethnic background, etc.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Take a minute to explain why your positionality is relevant including why someone may wish to state their pronoun (i.e., so they are addressed correctly - we cannot tell someone’s gender by observation and we should not make assumptions). </a:t>
            </a: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Include relevant experience and education as well as why you chose to be a facilitator. </a:t>
            </a:r>
            <a:r>
              <a:rPr lang="en-US" sz="1200" i="1" dirty="0">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Note the duration of the workshop (approx. 90 mins).</a:t>
            </a:r>
            <a:endParaRPr lang="en-US" dirty="0"/>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312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b="1" i="1" dirty="0">
                <a:latin typeface="Arial"/>
                <a:ea typeface="Arial"/>
                <a:cs typeface="Arial"/>
                <a:sym typeface="Arial"/>
              </a:rPr>
              <a:t>Facilitator notes: </a:t>
            </a:r>
            <a:r>
              <a:rPr lang="en-US" i="1" dirty="0">
                <a:latin typeface="Arial"/>
                <a:ea typeface="Arial"/>
                <a:cs typeface="Arial"/>
                <a:sym typeface="Arial"/>
              </a:rPr>
              <a:t>Inform learners that it is helpful to have a basic understanding of the services for survivors in the area. </a:t>
            </a:r>
            <a:r>
              <a:rPr lang="en-US" b="1" i="1" dirty="0">
                <a:latin typeface="Arial"/>
                <a:ea typeface="Arial"/>
                <a:cs typeface="Arial"/>
                <a:sym typeface="Arial"/>
              </a:rPr>
              <a:t>Activity: </a:t>
            </a:r>
            <a:r>
              <a:rPr lang="en-US" i="1" dirty="0">
                <a:latin typeface="Arial"/>
                <a:ea typeface="Arial"/>
                <a:cs typeface="Arial"/>
                <a:sym typeface="Arial"/>
              </a:rPr>
              <a:t>We are going to do a brief group brainstorm of services on campus and in the community. Use white board feature to record learner examples on Zoom. Facilitator to fill in any gaps in services provided by learners. </a:t>
            </a:r>
          </a:p>
          <a:p>
            <a:pPr marL="0" lvl="0" indent="0" algn="l" rtl="0">
              <a:lnSpc>
                <a:spcPct val="115000"/>
              </a:lnSpc>
              <a:spcBef>
                <a:spcPts val="0"/>
              </a:spcBef>
              <a:spcAft>
                <a:spcPts val="0"/>
              </a:spcAft>
              <a:buSzPts val="1400"/>
              <a:buNone/>
            </a:pPr>
            <a:endParaRPr lang="en-US" i="1" dirty="0">
              <a:solidFill>
                <a:srgbClr val="3C4043"/>
              </a:solidFill>
              <a:highlight>
                <a:srgbClr val="FFFFFF"/>
              </a:highlight>
              <a:latin typeface="Arial"/>
              <a:ea typeface="Arial"/>
              <a:cs typeface="Arial"/>
              <a:sym typeface="Arial"/>
            </a:endParaRPr>
          </a:p>
          <a:p>
            <a:pPr marL="0" lvl="0" indent="0" algn="l" rtl="0">
              <a:lnSpc>
                <a:spcPct val="115000"/>
              </a:lnSpc>
              <a:spcBef>
                <a:spcPts val="0"/>
              </a:spcBef>
              <a:spcAft>
                <a:spcPts val="0"/>
              </a:spcAft>
              <a:buSzPts val="1400"/>
              <a:buNone/>
            </a:pPr>
            <a:r>
              <a:rPr lang="en-US" i="1" dirty="0">
                <a:latin typeface="Arial"/>
                <a:ea typeface="Arial"/>
                <a:cs typeface="Arial"/>
                <a:sym typeface="Arial"/>
              </a:rPr>
              <a:t>Facilitators should ensure they are familiar with their institution’s various support services, especially any positions designated to receive disclosures and reports. Facilitators should also be familiar with local community-based services, as well as VictimLinkBC, and any access/inclusion considerations. Facilitators should make a clear distinction between the services offered by community based victim-services and RCMP based victim-services. </a:t>
            </a:r>
            <a:endParaRPr lang="en-US" i="1" dirty="0">
              <a:solidFill>
                <a:srgbClr val="3C4043"/>
              </a:solidFill>
              <a:highlight>
                <a:srgbClr val="FFFFFF"/>
              </a:highlight>
              <a:latin typeface="Arial"/>
              <a:ea typeface="Arial"/>
              <a:cs typeface="Arial"/>
              <a:sym typeface="Arial"/>
            </a:endParaRP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1304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solidFill>
                  <a:srgbClr val="000000"/>
                </a:solidFill>
                <a:highlight>
                  <a:srgbClr val="FFFFFF"/>
                </a:highlight>
                <a:latin typeface="Arial"/>
                <a:ea typeface="Arial"/>
                <a:cs typeface="Arial"/>
                <a:sym typeface="Arial"/>
              </a:rPr>
              <a:t>Facilitator should have this list completed with institution and community based resources, prior to delivering the training. Consider creating one-page handout for participants. See Appendix 3 in Facilitator Guide for example. </a:t>
            </a:r>
          </a:p>
          <a:p>
            <a:pPr marL="0" lvl="0" indent="0" algn="l" rtl="0">
              <a:lnSpc>
                <a:spcPct val="115000"/>
              </a:lnSpc>
              <a:spcBef>
                <a:spcPts val="0"/>
              </a:spcBef>
              <a:spcAft>
                <a:spcPts val="0"/>
              </a:spcAft>
              <a:buClr>
                <a:schemeClr val="dk1"/>
              </a:buClr>
              <a:buSzPts val="1100"/>
              <a:buFont typeface="Arial"/>
              <a:buNone/>
            </a:pPr>
            <a:endParaRPr lang="en-US" dirty="0">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rgbClr val="000000"/>
                </a:solidFill>
                <a:highlight>
                  <a:srgbClr val="FFFFFF"/>
                </a:highlight>
                <a:latin typeface="Arial"/>
                <a:ea typeface="Arial"/>
                <a:cs typeface="Arial"/>
                <a:sym typeface="Arial"/>
              </a:rPr>
              <a:t>VictimLinkBC is a toll-free, confidential, multilingual service available across B.C. and the Yukon 24 hours a day, 7 days a week and can be accessed by calling or texting 1-800-563-0808 or sending an email to VictimLinkBC@bc211.ca. It provides information and referral services to all victims of crime and immediate crisis support to victims of family and sexual violence, including victims of human trafficking exploited for labour or sexual services.</a:t>
            </a:r>
          </a:p>
          <a:p>
            <a:pPr marL="0" lvl="0" indent="0" algn="l" rtl="0">
              <a:lnSpc>
                <a:spcPct val="115000"/>
              </a:lnSpc>
              <a:spcBef>
                <a:spcPts val="1200"/>
              </a:spcBef>
              <a:spcAft>
                <a:spcPts val="0"/>
              </a:spcAft>
              <a:buClr>
                <a:schemeClr val="dk1"/>
              </a:buClr>
              <a:buSzPts val="1100"/>
              <a:buFont typeface="Arial"/>
              <a:buNone/>
            </a:pPr>
            <a:r>
              <a:rPr lang="en-US" dirty="0">
                <a:solidFill>
                  <a:srgbClr val="000000"/>
                </a:solidFill>
                <a:highlight>
                  <a:srgbClr val="FFFFFF"/>
                </a:highlight>
                <a:latin typeface="Arial"/>
                <a:ea typeface="Arial"/>
                <a:cs typeface="Arial"/>
                <a:sym typeface="Arial"/>
              </a:rPr>
              <a:t>VictimLinkBC staff can connect you to a network of community, social, health, justice and government resources, including victim services, transition houses and counselling resources. They also provide information on the justice system, relevant federal and provincial legislation and programs, crime prevention, safety planning, </a:t>
            </a:r>
            <a:r>
              <a:rPr lang="en-US" u="sng" dirty="0">
                <a:solidFill>
                  <a:srgbClr val="000000"/>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protection order registry</a:t>
            </a:r>
            <a:r>
              <a:rPr lang="en-US" dirty="0">
                <a:solidFill>
                  <a:srgbClr val="000000"/>
                </a:solidFill>
                <a:highlight>
                  <a:srgbClr val="FFFFFF"/>
                </a:highlight>
                <a:latin typeface="Arial"/>
                <a:ea typeface="Arial"/>
                <a:cs typeface="Arial"/>
                <a:sym typeface="Arial"/>
              </a:rPr>
              <a:t> and other resources as needed.</a:t>
            </a:r>
          </a:p>
          <a:p>
            <a:pPr marL="0" lvl="0" indent="0" algn="l" rtl="0">
              <a:lnSpc>
                <a:spcPct val="115000"/>
              </a:lnSpc>
              <a:spcBef>
                <a:spcPts val="1200"/>
              </a:spcBef>
              <a:spcAft>
                <a:spcPts val="0"/>
              </a:spcAft>
              <a:buClr>
                <a:schemeClr val="dk1"/>
              </a:buClr>
              <a:buSzPts val="1100"/>
              <a:buFont typeface="Arial"/>
              <a:buNone/>
            </a:pPr>
            <a:r>
              <a:rPr lang="en-US" dirty="0">
                <a:solidFill>
                  <a:srgbClr val="000000"/>
                </a:solidFill>
                <a:highlight>
                  <a:srgbClr val="FFFFFF"/>
                </a:highlight>
                <a:latin typeface="Arial"/>
                <a:ea typeface="Arial"/>
                <a:cs typeface="Arial"/>
                <a:sym typeface="Arial"/>
              </a:rPr>
              <a:t>If you require assistance, please call or text VictimLinkBC at 1-800-563-0808 or email VictimLinkBC@bc211.ca.</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5234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You may want to check in with the survivor in the near future, for example after their first meeting with a professional or authority. Consider what kind of support you are able and willing to provide. Remember that responses to sexual violence, including your own, can be delayed. When supporting someone over the long term, try not to focus on the traumatic event. </a:t>
            </a:r>
          </a:p>
          <a:p>
            <a:pPr marL="0" lvl="0" indent="0" algn="l" rtl="0">
              <a:lnSpc>
                <a:spcPct val="115000"/>
              </a:lnSpc>
              <a:spcBef>
                <a:spcPts val="0"/>
              </a:spcBef>
              <a:spcAft>
                <a:spcPts val="0"/>
              </a:spcAft>
              <a:buClr>
                <a:schemeClr val="dk1"/>
              </a:buClr>
              <a:buSzPts val="1100"/>
              <a:buFont typeface="Arial"/>
              <a:buNone/>
            </a:pPr>
            <a:endParaRPr lang="en-US" sz="12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Facilitators should be aware of accommodations that are available to survivors, such as academic or residential accommodations and whether these accommodations are accessible without filing a formal report. Be aware of accommodations for employee disclosures as well. Adapt to the audience demographic. </a:t>
            </a:r>
            <a:endParaRPr lang="en-US" dirty="0"/>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299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dirty="0">
                <a:latin typeface="Arial"/>
                <a:ea typeface="Arial"/>
                <a:cs typeface="Arial"/>
                <a:sym typeface="Arial"/>
              </a:rPr>
              <a:t>Self care: What can you do to “fill your cup”? </a:t>
            </a:r>
          </a:p>
          <a:p>
            <a:pPr marL="0" lvl="0" indent="0" algn="l" rtl="0">
              <a:lnSpc>
                <a:spcPct val="115000"/>
              </a:lnSpc>
              <a:spcBef>
                <a:spcPts val="0"/>
              </a:spcBef>
              <a:spcAft>
                <a:spcPts val="0"/>
              </a:spcAft>
              <a:buClr>
                <a:schemeClr val="dk1"/>
              </a:buClr>
              <a:buSzPts val="1100"/>
              <a:buFont typeface="Arial"/>
              <a:buNone/>
            </a:pPr>
            <a:endParaRPr lang="en-US" sz="1200" b="1" dirty="0">
              <a:latin typeface="Arial"/>
              <a:ea typeface="Arial"/>
              <a:cs typeface="Arial"/>
              <a:sym typeface="Arial"/>
            </a:endParaRPr>
          </a:p>
          <a:p>
            <a:pPr marL="0" lvl="0" indent="0" algn="l" rtl="0">
              <a:lnSpc>
                <a:spcPct val="115000"/>
              </a:lnSpc>
              <a:spcBef>
                <a:spcPts val="0"/>
              </a:spcBef>
              <a:spcAft>
                <a:spcPts val="0"/>
              </a:spcAft>
              <a:buSzPts val="1400"/>
              <a:buNone/>
            </a:pPr>
            <a:r>
              <a:rPr lang="en-US" sz="1200" b="1" i="1" dirty="0">
                <a:latin typeface="Arial"/>
                <a:ea typeface="Arial"/>
                <a:cs typeface="Arial"/>
                <a:sym typeface="Arial"/>
              </a:rPr>
              <a:t>Facilitator notes: </a:t>
            </a:r>
            <a:r>
              <a:rPr lang="en-US" sz="1200" i="1" dirty="0">
                <a:latin typeface="Arial"/>
                <a:ea typeface="Arial"/>
                <a:cs typeface="Arial"/>
                <a:sym typeface="Arial"/>
              </a:rPr>
              <a:t>Experiencing sexual violence, even vicariously through supporting a survivor, can be very difficult. It’s important we are aware of ways to take care of ourselves and recover. </a:t>
            </a:r>
            <a:endParaRPr lang="en-US" sz="1200" b="1" i="1" dirty="0">
              <a:latin typeface="Arial"/>
              <a:ea typeface="Arial"/>
              <a:cs typeface="Arial"/>
              <a:sym typeface="Arial"/>
            </a:endParaRPr>
          </a:p>
          <a:p>
            <a:pPr marL="0" lvl="0" indent="0" algn="l" rtl="0">
              <a:lnSpc>
                <a:spcPct val="115000"/>
              </a:lnSpc>
              <a:spcBef>
                <a:spcPts val="0"/>
              </a:spcBef>
              <a:spcAft>
                <a:spcPts val="0"/>
              </a:spcAft>
              <a:buSzPts val="1400"/>
              <a:buNone/>
            </a:pPr>
            <a:endParaRPr lang="en-US" sz="1200" b="1"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Recommendation to go deeper:</a:t>
            </a:r>
            <a:r>
              <a:rPr lang="en-US" sz="1200" i="1" dirty="0">
                <a:latin typeface="Arial"/>
                <a:ea typeface="Arial"/>
                <a:cs typeface="Arial"/>
                <a:sym typeface="Arial"/>
              </a:rPr>
              <a:t> Explore various types of self care including: </a:t>
            </a: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Self-soothing or self indulgence</a:t>
            </a:r>
            <a:r>
              <a:rPr lang="en-US" sz="1200" i="1" dirty="0">
                <a:latin typeface="Arial"/>
                <a:ea typeface="Arial"/>
                <a:cs typeface="Arial"/>
                <a:sym typeface="Arial"/>
              </a:rPr>
              <a:t>: Usually distraction type activities (binging on TV shows, bubble baths, comfort food.) This type of self care can be very enjoyable but sometimes lacks the healing aspect of self-care. </a:t>
            </a: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Self-care</a:t>
            </a:r>
            <a:r>
              <a:rPr lang="en-US" sz="1200" i="1" dirty="0">
                <a:latin typeface="Arial"/>
                <a:ea typeface="Arial"/>
                <a:cs typeface="Arial"/>
                <a:sym typeface="Arial"/>
              </a:rPr>
              <a:t>: Can involve challenging work to process difficult experiences: seeking counselling, sharing with others who have similar experiences, lifestyle changes, etc. </a:t>
            </a: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Community Care</a:t>
            </a:r>
            <a:r>
              <a:rPr lang="en-US" sz="1200" i="1" dirty="0">
                <a:latin typeface="Arial"/>
                <a:ea typeface="Arial"/>
                <a:cs typeface="Arial"/>
                <a:sym typeface="Arial"/>
              </a:rPr>
              <a:t>: Taking care of others and community spaces, co-operative childcare, local investing and finance management, free / trade / barter groups.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4745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sz="1100" b="1" i="1" dirty="0">
                <a:latin typeface="Arial"/>
                <a:ea typeface="Arial"/>
                <a:cs typeface="Arial"/>
                <a:sym typeface="Arial"/>
              </a:rPr>
              <a:t>Discussion: </a:t>
            </a:r>
            <a:r>
              <a:rPr lang="en-US" sz="1100" i="1" dirty="0">
                <a:latin typeface="Arial"/>
                <a:ea typeface="Arial"/>
                <a:cs typeface="Arial"/>
                <a:sym typeface="Arial"/>
              </a:rPr>
              <a:t>Learners share various ways they practice self-care in their personal lives. Facilitator transcribes self-care practices on a whiteboard. Ask learners if they feel these practices would be beneficial to both survivors and those receiving a disclosure. </a:t>
            </a:r>
          </a:p>
          <a:p>
            <a:pPr marL="0" lvl="0" indent="0" algn="l" rtl="0">
              <a:lnSpc>
                <a:spcPct val="115000"/>
              </a:lnSpc>
              <a:spcBef>
                <a:spcPts val="0"/>
              </a:spcBef>
              <a:spcAft>
                <a:spcPts val="0"/>
              </a:spcAft>
              <a:buSzPts val="1400"/>
              <a:buNone/>
            </a:pPr>
            <a:endParaRPr lang="en-US" sz="1100" i="1" dirty="0">
              <a:latin typeface="Arial"/>
              <a:ea typeface="Arial"/>
              <a:cs typeface="Arial"/>
              <a:sym typeface="Arial"/>
            </a:endParaRPr>
          </a:p>
          <a:p>
            <a:pPr marL="0" lvl="0" indent="0" algn="l" rtl="0">
              <a:lnSpc>
                <a:spcPct val="100000"/>
              </a:lnSpc>
              <a:spcBef>
                <a:spcPts val="0"/>
              </a:spcBef>
              <a:spcAft>
                <a:spcPts val="0"/>
              </a:spcAft>
              <a:buSzPts val="1400"/>
              <a:buNone/>
            </a:pPr>
            <a:r>
              <a:rPr lang="en-US" i="1" dirty="0">
                <a:solidFill>
                  <a:srgbClr val="262626"/>
                </a:solidFill>
              </a:rPr>
              <a:t>This Wellness Wheel helps you consider wellness as a sense of balance between the various domains of the self: physical, emotional, academic/career, social, creative, spiritual, environmental, financial, and intellectual. This Wellness Wheel aligns with Indigenous traditional practices that view individuals holistically.  </a:t>
            </a:r>
            <a:endParaRPr lang="en-US" sz="1100" i="1" dirty="0">
              <a:latin typeface="Arial"/>
              <a:ea typeface="Arial"/>
              <a:cs typeface="Arial"/>
              <a:sym typeface="Arial"/>
            </a:endParaRP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0381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sz="1200" b="1" i="1" dirty="0">
                <a:latin typeface="Arial"/>
                <a:ea typeface="Arial"/>
                <a:cs typeface="Arial"/>
                <a:sym typeface="Arial"/>
              </a:rPr>
              <a:t>Facilitator notes: </a:t>
            </a:r>
            <a:r>
              <a:rPr lang="en-US" sz="1200" i="1" dirty="0">
                <a:latin typeface="Arial"/>
                <a:ea typeface="Arial"/>
                <a:cs typeface="Arial"/>
                <a:sym typeface="Arial"/>
              </a:rPr>
              <a:t>We are now going to practice the Listen, Believe, Support framework in partners.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One partner will be the survivor and the other will be the responder. Spend about five minutes in the role and then switch. </a:t>
            </a:r>
          </a:p>
          <a:p>
            <a:pPr marL="0" lvl="0" indent="0" algn="l" rtl="0">
              <a:lnSpc>
                <a:spcPct val="115000"/>
              </a:lnSpc>
              <a:spcBef>
                <a:spcPts val="0"/>
              </a:spcBef>
              <a:spcAft>
                <a:spcPts val="0"/>
              </a:spcAft>
              <a:buSzPts val="1400"/>
              <a:buNone/>
            </a:pPr>
            <a:r>
              <a:rPr lang="en-US" sz="1200" b="1" i="1" dirty="0">
                <a:latin typeface="Arial"/>
                <a:ea typeface="Arial"/>
                <a:cs typeface="Arial"/>
                <a:sym typeface="Arial"/>
              </a:rPr>
              <a:t>Important: To avoid potentially triggering learners, should disclose a </a:t>
            </a:r>
            <a:r>
              <a:rPr lang="en-US" sz="1200" b="1" i="1" dirty="0">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challenging,</a:t>
            </a:r>
            <a:r>
              <a:rPr lang="en-US" sz="1200" b="1" i="1" dirty="0">
                <a:latin typeface="Arial"/>
                <a:ea typeface="Arial"/>
                <a:cs typeface="Arial"/>
                <a:sym typeface="Arial"/>
              </a:rPr>
              <a:t> non-sexual event (i.e., a disagreement with a friend, being fired from a job, failing an exam)</a:t>
            </a:r>
            <a:r>
              <a:rPr lang="en-US" sz="1200" i="1" dirty="0">
                <a:latin typeface="Arial"/>
                <a:ea typeface="Arial"/>
                <a:cs typeface="Arial"/>
                <a:sym typeface="Arial"/>
              </a:rPr>
              <a:t>. The framework and response remains the same but the disclosure can be something benign like what you did last weekend.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Refer learners to the next slide with examples of what to say at each stage but they can challenge themselves by responding without looking. </a:t>
            </a:r>
          </a:p>
          <a:p>
            <a:pPr marL="0" lvl="0" indent="0" algn="l" rtl="0">
              <a:lnSpc>
                <a:spcPct val="115000"/>
              </a:lnSpc>
              <a:spcBef>
                <a:spcPts val="0"/>
              </a:spcBef>
              <a:spcAft>
                <a:spcPts val="0"/>
              </a:spcAft>
              <a:buSzPts val="1400"/>
              <a:buNone/>
            </a:pPr>
            <a:endParaRPr lang="en-US" sz="1200" i="1" dirty="0">
              <a:latin typeface="Arial"/>
              <a:ea typeface="Arial"/>
              <a:cs typeface="Arial"/>
              <a:sym typeface="Arial"/>
            </a:endParaRPr>
          </a:p>
          <a:p>
            <a:pPr marL="0" lvl="0" indent="0" algn="l" rtl="0">
              <a:lnSpc>
                <a:spcPct val="115000"/>
              </a:lnSpc>
              <a:spcBef>
                <a:spcPts val="0"/>
              </a:spcBef>
              <a:spcAft>
                <a:spcPts val="0"/>
              </a:spcAft>
              <a:buSzPts val="1400"/>
              <a:buNone/>
            </a:pPr>
            <a:r>
              <a:rPr lang="en-US" sz="1200" b="1" i="1" dirty="0">
                <a:latin typeface="Arial"/>
                <a:ea typeface="Arial"/>
                <a:cs typeface="Arial"/>
                <a:sym typeface="Arial"/>
              </a:rPr>
              <a:t>Remote delivery: </a:t>
            </a:r>
            <a:r>
              <a:rPr lang="en-US" sz="1200" i="1" dirty="0">
                <a:latin typeface="Arial"/>
                <a:ea typeface="Arial"/>
                <a:cs typeface="Arial"/>
                <a:sym typeface="Arial"/>
              </a:rPr>
              <a:t>Pair learners and assign each dyad a breakout room to perform the activity in. Facilitator can visit learners in their breakout rooms to check-in and answer any questions.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6841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b="1" i="1" dirty="0"/>
              <a:t>Facilitator Notes: </a:t>
            </a:r>
            <a:r>
              <a:rPr lang="en-US" i="1" dirty="0"/>
              <a:t>After learners have completed the activity, </a:t>
            </a:r>
            <a:r>
              <a:rPr lang="en-US" b="1" i="1" dirty="0"/>
              <a:t>spend a few minutes debriefing</a:t>
            </a:r>
            <a:r>
              <a:rPr lang="en-US" i="1" dirty="0"/>
              <a:t> what it was like for them.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Survivors: What was it like to have someone respond to you in that way? Did you feel heard? Any suggestions for responders? </a:t>
            </a: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Responders: What was that like for you? What was challenging? </a:t>
            </a:r>
            <a:endParaRPr lang="en-US" i="1" dirty="0"/>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3724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We all contribute to the society and culture we live in. When we consume misogynistic, homophobic and transphobic media or use sexist language, we reinforce rape culture. When we speak up in the face of objectification, sexism and victim-blaming, we challenge rape culture. When we believe survivors and recognize the influence of power and privilege in sexualized violence, we challenge the societal norms that support rape culture. </a:t>
            </a:r>
          </a:p>
          <a:p>
            <a:pPr marL="0" lvl="0" indent="0" algn="l" rtl="0">
              <a:lnSpc>
                <a:spcPct val="115000"/>
              </a:lnSpc>
              <a:spcBef>
                <a:spcPts val="0"/>
              </a:spcBef>
              <a:spcAft>
                <a:spcPts val="0"/>
              </a:spcAft>
              <a:buClr>
                <a:schemeClr val="dk1"/>
              </a:buClr>
              <a:buSzPts val="1100"/>
              <a:buFont typeface="Arial"/>
              <a:buNone/>
            </a:pPr>
            <a:endParaRPr lang="en-US" sz="12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Link to bystander training</a:t>
            </a:r>
            <a:r>
              <a:rPr lang="en-US" sz="1200" b="1" i="1" dirty="0">
                <a:latin typeface="Arial"/>
                <a:ea typeface="Arial"/>
                <a:cs typeface="Arial"/>
                <a:sym typeface="Arial"/>
              </a:rPr>
              <a:t> - </a:t>
            </a:r>
            <a:r>
              <a:rPr lang="en-US" sz="1200" i="1" dirty="0">
                <a:latin typeface="Arial"/>
                <a:ea typeface="Arial"/>
                <a:cs typeface="Arial"/>
                <a:sym typeface="Arial"/>
              </a:rPr>
              <a:t>we can educate our friends and family about the harmful effects of our language. </a:t>
            </a:r>
            <a:endParaRPr lang="en-US" dirty="0"/>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7676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dirty="0">
                <a:latin typeface="Arial"/>
                <a:ea typeface="Arial"/>
                <a:cs typeface="Arial"/>
                <a:sym typeface="Arial"/>
              </a:rPr>
              <a:t>Practice Activity</a:t>
            </a:r>
            <a:endParaRPr lang="en-US" sz="1200" b="1"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Determine which of the four scenarios is best suited to your group of learners. Suggestion to create additional scenario(s) as needed. </a:t>
            </a: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Tell learners: We are not going to apply the skills and knowledge we have been discussing to some possible scenarios that involve disclosures of sexual violence. Content warning for sexual violence content. Facilitate group discussion on what knowledge and skills learners now possess. Focus on: awareness of the impacts of sexual violence, practised responding skills and knowledge of local resources.</a:t>
            </a:r>
            <a:endParaRPr lang="en-US" dirty="0"/>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2126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i="1" dirty="0"/>
              <a:t>Scenario 1: Students </a:t>
            </a:r>
          </a:p>
          <a:p>
            <a:pPr marL="0" lvl="0" indent="0" algn="l" rtl="0">
              <a:lnSpc>
                <a:spcPct val="115000"/>
              </a:lnSpc>
              <a:spcBef>
                <a:spcPts val="0"/>
              </a:spcBef>
              <a:spcAft>
                <a:spcPts val="0"/>
              </a:spcAft>
              <a:buSzPts val="1400"/>
              <a:buNone/>
            </a:pPr>
            <a:r>
              <a:rPr lang="en-US" i="1" dirty="0"/>
              <a:t>The responses and questions generated for each scenario may be dependent on the demographics of the participants. </a:t>
            </a:r>
          </a:p>
          <a:p>
            <a:pPr marL="0" lvl="0" indent="0" algn="l" rtl="0">
              <a:lnSpc>
                <a:spcPct val="115000"/>
              </a:lnSpc>
              <a:spcBef>
                <a:spcPts val="0"/>
              </a:spcBef>
              <a:spcAft>
                <a:spcPts val="0"/>
              </a:spcAft>
              <a:buSzPts val="1400"/>
              <a:buNone/>
            </a:pPr>
            <a:r>
              <a:rPr lang="en-US" i="1" dirty="0"/>
              <a:t>Key discussion points: </a:t>
            </a:r>
          </a:p>
          <a:p>
            <a:pPr marL="457200" lvl="0" indent="-317500" algn="l" rtl="0">
              <a:lnSpc>
                <a:spcPct val="115000"/>
              </a:lnSpc>
              <a:spcBef>
                <a:spcPts val="0"/>
              </a:spcBef>
              <a:spcAft>
                <a:spcPts val="0"/>
              </a:spcAft>
              <a:buSzPts val="1400"/>
              <a:buChar char="●"/>
            </a:pPr>
            <a:r>
              <a:rPr lang="en-US" i="1" dirty="0"/>
              <a:t>Traumatic responses can take many forms, including minimal reactions or disassociation.</a:t>
            </a:r>
          </a:p>
          <a:p>
            <a:pPr marL="457200" lvl="0" indent="-317500" algn="l" rtl="0">
              <a:lnSpc>
                <a:spcPct val="115000"/>
              </a:lnSpc>
              <a:spcBef>
                <a:spcPts val="0"/>
              </a:spcBef>
              <a:spcAft>
                <a:spcPts val="0"/>
              </a:spcAft>
              <a:buSzPts val="1400"/>
              <a:buChar char="●"/>
            </a:pPr>
            <a:r>
              <a:rPr lang="en-US" i="1" dirty="0"/>
              <a:t>Substances, including alcohol are often used to facilitate sexualized violence. </a:t>
            </a:r>
          </a:p>
          <a:p>
            <a:pPr marL="457200" lvl="0" indent="-317500" algn="l" rtl="0">
              <a:lnSpc>
                <a:spcPct val="115000"/>
              </a:lnSpc>
              <a:spcBef>
                <a:spcPts val="0"/>
              </a:spcBef>
              <a:spcAft>
                <a:spcPts val="0"/>
              </a:spcAft>
              <a:buSzPts val="1400"/>
              <a:buChar char="●"/>
            </a:pPr>
            <a:r>
              <a:rPr lang="en-US" i="1" dirty="0"/>
              <a:t>An existing and close relationship (i.e., roommates) can be an asset to support a survivor with empathy, validation and compassion. </a:t>
            </a:r>
          </a:p>
          <a:p>
            <a:pPr marL="457200" lvl="0" indent="-317500" algn="l" rtl="0">
              <a:lnSpc>
                <a:spcPct val="115000"/>
              </a:lnSpc>
              <a:spcBef>
                <a:spcPts val="0"/>
              </a:spcBef>
              <a:spcAft>
                <a:spcPts val="0"/>
              </a:spcAft>
              <a:buSzPts val="1400"/>
              <a:buChar char="●"/>
            </a:pPr>
            <a:r>
              <a:rPr lang="en-US" i="1" dirty="0"/>
              <a:t>Regardless of the location that the sexual violence took place in, community and campus survivor services are available.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083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sz="1200" b="1" i="1" dirty="0">
                <a:latin typeface="Arial"/>
                <a:ea typeface="Arial"/>
                <a:cs typeface="Arial"/>
                <a:sym typeface="Arial"/>
              </a:rPr>
              <a:t>Facilitator notes:</a:t>
            </a:r>
            <a:r>
              <a:rPr lang="en-US" sz="1200" i="1" dirty="0">
                <a:latin typeface="Arial"/>
                <a:ea typeface="Arial"/>
                <a:cs typeface="Arial"/>
                <a:sym typeface="Arial"/>
              </a:rPr>
              <a:t> This is a good opportunity to reinstate the importance of this training. The following statistics indicate the prolific nature of sexual violence  in our society and the likelihood that at some point in their lives, learners will receive a disclosure. The skills that learners gain in this workshop are also applicable outside of post-secondary contexts. </a:t>
            </a:r>
          </a:p>
          <a:p>
            <a:pPr marL="0" lvl="0" indent="0" algn="l" rtl="0">
              <a:lnSpc>
                <a:spcPct val="115000"/>
              </a:lnSpc>
              <a:spcBef>
                <a:spcPts val="0"/>
              </a:spcBef>
              <a:spcAft>
                <a:spcPts val="0"/>
              </a:spcAft>
              <a:buSzPts val="1400"/>
              <a:buNone/>
            </a:pPr>
            <a:endParaRPr lang="en-US" sz="1200" i="1" dirty="0">
              <a:latin typeface="Arial"/>
              <a:ea typeface="Arial"/>
              <a:cs typeface="Arial"/>
              <a:sym typeface="Arial"/>
            </a:endParaRP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71% of students at Canadian postsecondary schools either witnessed or experienced unwanted sexual behaviours in a postsecondary setting (Burczycka, Canadian Centre for Justice and Community Safety Statistics, 2020, p. 3).</a:t>
            </a:r>
          </a:p>
          <a:p>
            <a:pPr marL="0" lvl="0" indent="0" algn="l" rtl="0">
              <a:lnSpc>
                <a:spcPct val="115000"/>
              </a:lnSpc>
              <a:spcBef>
                <a:spcPts val="0"/>
              </a:spcBef>
              <a:spcAft>
                <a:spcPts val="0"/>
              </a:spcAft>
              <a:buSzPts val="1400"/>
              <a:buNone/>
            </a:pPr>
            <a:endParaRPr lang="en-US" sz="1200" i="1" dirty="0">
              <a:latin typeface="Arial"/>
              <a:ea typeface="Arial"/>
              <a:cs typeface="Arial"/>
              <a:sym typeface="Arial"/>
            </a:endParaRP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Up to 75% of women who disclose sexual assault disclose to an informal source such as a friend, family member or co-worker (Ullman, 2010)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4043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i="1" dirty="0"/>
              <a:t>Scenario 3: International  students</a:t>
            </a:r>
          </a:p>
          <a:p>
            <a:pPr marL="0" lvl="0" indent="0" algn="l" rtl="0">
              <a:lnSpc>
                <a:spcPct val="115000"/>
              </a:lnSpc>
              <a:spcBef>
                <a:spcPts val="0"/>
              </a:spcBef>
              <a:spcAft>
                <a:spcPts val="0"/>
              </a:spcAft>
              <a:buClr>
                <a:schemeClr val="dk1"/>
              </a:buClr>
              <a:buSzPts val="1400"/>
              <a:buFont typeface="Arial"/>
              <a:buNone/>
            </a:pPr>
            <a:r>
              <a:rPr lang="en-US" i="1" dirty="0"/>
              <a:t>The responses and questions generated for each scenario may be dependent on the demographics of the participants. </a:t>
            </a:r>
          </a:p>
          <a:p>
            <a:pPr marL="0" lvl="0" indent="0" algn="l" rtl="0">
              <a:lnSpc>
                <a:spcPct val="115000"/>
              </a:lnSpc>
              <a:spcBef>
                <a:spcPts val="0"/>
              </a:spcBef>
              <a:spcAft>
                <a:spcPts val="0"/>
              </a:spcAft>
              <a:buSzPts val="1400"/>
              <a:buNone/>
            </a:pPr>
            <a:r>
              <a:rPr lang="en-US" i="1" dirty="0"/>
              <a:t>Key discussion points: </a:t>
            </a:r>
          </a:p>
          <a:p>
            <a:pPr marL="457200" lvl="0" indent="-317500" algn="l" rtl="0">
              <a:lnSpc>
                <a:spcPct val="115000"/>
              </a:lnSpc>
              <a:spcBef>
                <a:spcPts val="0"/>
              </a:spcBef>
              <a:spcAft>
                <a:spcPts val="0"/>
              </a:spcAft>
              <a:buSzPts val="1400"/>
              <a:buChar char="●"/>
            </a:pPr>
            <a:r>
              <a:rPr lang="en-US" i="1" dirty="0"/>
              <a:t>Some survivors may not be fully aware of culturally and legally inappropriate sexual behavior. </a:t>
            </a:r>
          </a:p>
          <a:p>
            <a:pPr marL="457200" lvl="0" indent="-317500" algn="l" rtl="0">
              <a:lnSpc>
                <a:spcPct val="115000"/>
              </a:lnSpc>
              <a:spcBef>
                <a:spcPts val="0"/>
              </a:spcBef>
              <a:spcAft>
                <a:spcPts val="0"/>
              </a:spcAft>
              <a:buSzPts val="1400"/>
              <a:buChar char="●"/>
            </a:pPr>
            <a:r>
              <a:rPr lang="en-US" i="1" dirty="0"/>
              <a:t>Consider other barriers for international students to disclose experiences of sexual violence (specific support services)</a:t>
            </a:r>
          </a:p>
          <a:p>
            <a:pPr marL="457200" lvl="0" indent="-317500" algn="l" rtl="0">
              <a:lnSpc>
                <a:spcPct val="115000"/>
              </a:lnSpc>
              <a:spcBef>
                <a:spcPts val="0"/>
              </a:spcBef>
              <a:spcAft>
                <a:spcPts val="0"/>
              </a:spcAft>
              <a:buSzPts val="1400"/>
              <a:buChar char="●"/>
            </a:pPr>
            <a:r>
              <a:rPr lang="en-US" i="1" dirty="0"/>
              <a:t>Consider how the responder may accommodate the survivor in terms of the environment they are in and the casual nature of their relationship (changing locations, responder providing culturally sensitive support and referrals).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3620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800"/>
              </a:spcBef>
              <a:spcAft>
                <a:spcPts val="0"/>
              </a:spcAft>
              <a:buClr>
                <a:schemeClr val="dk1"/>
              </a:buClr>
              <a:buSzPts val="1100"/>
              <a:buFont typeface="Arial"/>
              <a:buNone/>
            </a:pPr>
            <a:r>
              <a:rPr lang="en-US" i="1" dirty="0">
                <a:latin typeface="Arial"/>
                <a:ea typeface="Arial"/>
                <a:cs typeface="Arial"/>
                <a:sym typeface="Arial"/>
              </a:rPr>
              <a:t>Resources for further reading:</a:t>
            </a:r>
            <a:r>
              <a:rPr lang="en-US" dirty="0">
                <a:latin typeface="Arial"/>
                <a:ea typeface="Arial"/>
                <a:cs typeface="Arial"/>
                <a:sym typeface="Arial"/>
              </a:rPr>
              <a:t> </a:t>
            </a:r>
          </a:p>
          <a:p>
            <a:pPr marL="0" lvl="0" indent="0" algn="l" rtl="0">
              <a:lnSpc>
                <a:spcPct val="115000"/>
              </a:lnSpc>
              <a:spcBef>
                <a:spcPts val="600"/>
              </a:spcBef>
              <a:spcAft>
                <a:spcPts val="0"/>
              </a:spcAft>
              <a:buClr>
                <a:schemeClr val="dk1"/>
              </a:buClr>
              <a:buSzPts val="1100"/>
              <a:buFont typeface="Arial"/>
              <a:buNone/>
            </a:pPr>
            <a:r>
              <a:rPr lang="en-US" i="1" dirty="0">
                <a:latin typeface="Arial"/>
                <a:ea typeface="Arial"/>
                <a:cs typeface="Arial"/>
                <a:sym typeface="Arial"/>
              </a:rPr>
              <a:t>Ending Violence Association of BC’s ‘Responding to a Sexual Assault Disclosure: Practice Tips for Universities &amp; Colleges’ resource </a:t>
            </a:r>
          </a:p>
          <a:p>
            <a:pPr marL="0" lvl="0" indent="0" algn="l" rtl="0">
              <a:lnSpc>
                <a:spcPct val="115000"/>
              </a:lnSpc>
              <a:spcBef>
                <a:spcPts val="0"/>
              </a:spcBef>
              <a:spcAft>
                <a:spcPts val="0"/>
              </a:spcAft>
              <a:buSzPts val="1400"/>
              <a:buNone/>
            </a:pPr>
            <a:r>
              <a:rPr lang="en-US" i="1"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https://endingviolence.org/wp-content/uploads/2016/05/EVA_PracticeTips_UniversitiesColleges_vF.pdf</a:t>
            </a:r>
            <a:endParaRPr lang="en-US" dirty="0">
              <a:latin typeface="Arial"/>
              <a:ea typeface="Arial"/>
              <a:cs typeface="Arial"/>
              <a:sym typeface="Arial"/>
            </a:endParaRPr>
          </a:p>
          <a:p>
            <a:pPr marL="0" lvl="0" indent="0" algn="l" rtl="0">
              <a:lnSpc>
                <a:spcPct val="115000"/>
              </a:lnSpc>
              <a:spcBef>
                <a:spcPts val="0"/>
              </a:spcBef>
              <a:spcAft>
                <a:spcPts val="0"/>
              </a:spcAft>
              <a:buSzPts val="1400"/>
              <a:buNone/>
            </a:pPr>
            <a:endParaRPr lang="en-US" dirty="0">
              <a:latin typeface="Arial"/>
              <a:ea typeface="Arial"/>
              <a:cs typeface="Arial"/>
              <a:sym typeface="Arial"/>
            </a:endParaRPr>
          </a:p>
          <a:p>
            <a:pPr marL="0" lvl="0" indent="0" algn="l" rtl="0">
              <a:lnSpc>
                <a:spcPct val="115000"/>
              </a:lnSpc>
              <a:spcBef>
                <a:spcPts val="0"/>
              </a:spcBef>
              <a:spcAft>
                <a:spcPts val="0"/>
              </a:spcAft>
              <a:buSzPts val="1400"/>
              <a:buNone/>
            </a:pPr>
            <a:r>
              <a:rPr lang="en-US" b="1" i="1" dirty="0">
                <a:latin typeface="Arial"/>
                <a:ea typeface="Arial"/>
                <a:cs typeface="Arial"/>
                <a:sym typeface="Arial"/>
              </a:rPr>
              <a:t>Courage to Act: </a:t>
            </a:r>
            <a:r>
              <a:rPr lang="en-US" i="1" dirty="0">
                <a:latin typeface="Arial"/>
                <a:ea typeface="Arial"/>
                <a:cs typeface="Arial"/>
                <a:sym typeface="Arial"/>
              </a:rPr>
              <a:t>Addressing &amp; Preventing Gender-Based Violence at Post-Secondary Institutions in Canada:</a:t>
            </a:r>
          </a:p>
          <a:p>
            <a:pPr marL="0" lvl="0" indent="0" algn="l" rtl="0">
              <a:lnSpc>
                <a:spcPct val="115000"/>
              </a:lnSpc>
              <a:spcBef>
                <a:spcPts val="0"/>
              </a:spcBef>
              <a:spcAft>
                <a:spcPts val="0"/>
              </a:spcAft>
              <a:buClr>
                <a:schemeClr val="dk1"/>
              </a:buClr>
              <a:buSzPts val="1100"/>
              <a:buFont typeface="Arial"/>
              <a:buNone/>
            </a:pPr>
            <a:r>
              <a:rPr lang="en-US" i="1" u="sng" dirty="0">
                <a:solidFill>
                  <a:srgbClr val="1E6868"/>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https://www.couragetoact.ca/</a:t>
            </a:r>
            <a:endParaRPr lang="en-US" dirty="0">
              <a:latin typeface="Arial"/>
              <a:ea typeface="Arial"/>
              <a:cs typeface="Arial"/>
              <a:sym typeface="Arial"/>
            </a:endParaRP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9678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Note – These Reference slides have been created with 24 point font, which is the minimum necessary to meet accessibility guidelines for visual presentation. If the slides will not be displayed to the audience, but shared after the presentation, facilitators may want to consolidate the references onto fewer slides with smaller font size.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9940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024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c0efcc93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200" b="1" i="1" dirty="0">
                <a:latin typeface="Arial"/>
                <a:ea typeface="Arial"/>
                <a:cs typeface="Arial"/>
                <a:sym typeface="Arial"/>
              </a:rPr>
              <a:t>Facilitator notes: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Briefly elaborate on each expectation including defining confidentiality (what is said in the workshop stays in the workshop). Participation is by choice but encouraged. Sharing of the space (sharing but not oversharing).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Focus on the possibly emotionally triggering nature of content including possibility of delayed traumatic response (later in the day or subsequent days).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Inform learners that you will be discussing self-care and professional resources within the workshop.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Learners are free to tune out and/or leave the room if they are feeling triggered (learners should be encouraged to signal facilitator that they are ‘ok’ if they leave the room).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Facilitators will be available after training to debrief. </a:t>
            </a: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Highlight confidentiality for learners who access support services or debrief with facilitators. </a:t>
            </a:r>
            <a:endParaRPr lang="en-US" dirty="0"/>
          </a:p>
          <a:p>
            <a:pPr marL="0" lvl="0" indent="0" algn="l" rtl="0">
              <a:lnSpc>
                <a:spcPct val="100000"/>
              </a:lnSpc>
              <a:spcBef>
                <a:spcPts val="0"/>
              </a:spcBef>
              <a:spcAft>
                <a:spcPts val="0"/>
              </a:spcAft>
              <a:buSzPts val="1400"/>
              <a:buNone/>
            </a:pPr>
            <a:endParaRPr dirty="0"/>
          </a:p>
        </p:txBody>
      </p:sp>
      <p:sp>
        <p:nvSpPr>
          <p:cNvPr id="85" name="Google Shape;85;gbc0efcc93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Focus on the pragmatic nature of the workshop (i.e., learners will have increased feelings of confidence in their knowledge of what to do to help and not make things worse). Let learners know that the workshop contains a variety of learning resources and activities including: small and large group discussions, videos and case study examples. There is a simple assessment at the end (and a feedback form and handout(s), if applicable to your institution).</a:t>
            </a:r>
          </a:p>
          <a:p>
            <a:pPr marL="0" lvl="0" indent="0" algn="l" rtl="0">
              <a:lnSpc>
                <a:spcPct val="115000"/>
              </a:lnSpc>
              <a:spcBef>
                <a:spcPts val="0"/>
              </a:spcBef>
              <a:spcAft>
                <a:spcPts val="0"/>
              </a:spcAft>
              <a:buClr>
                <a:schemeClr val="dk1"/>
              </a:buClr>
              <a:buSzPts val="1100"/>
              <a:buFont typeface="Arial"/>
              <a:buNone/>
            </a:pPr>
            <a:endParaRPr lang="en-US" sz="12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This training is not all encompassing of topics related to sexual violence. Learners may have additional thoughts and questions in the days and weeks following this training. This training is complemented by the other trainings on sexual violence. Both facilitators and learners can think of this training as a beginning of a learning journey. Additional reading and learning is recommended</a:t>
            </a:r>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684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b="1" i="1" dirty="0">
                <a:latin typeface="Arial"/>
                <a:ea typeface="Arial"/>
                <a:cs typeface="Arial"/>
                <a:sym typeface="Arial"/>
              </a:rPr>
              <a:t>Facilitator notes: </a:t>
            </a:r>
            <a:r>
              <a:rPr lang="en-US" sz="1200" i="1" dirty="0">
                <a:latin typeface="Arial"/>
                <a:ea typeface="Arial"/>
                <a:cs typeface="Arial"/>
                <a:sym typeface="Arial"/>
              </a:rPr>
              <a:t>Many terms can be used to describe violence that is sexual in nature such as: sexual assault, rape, sexual harassment etc. In this workshop we use the (umbrella) term sexual violence as it includes all forms of violence that are sexual in nature: physical, emotional, psychological, spiritual and financial etc. Is rape sexual violence? Yes. Is unwanted sexual talk (“cat calling”) sexual violence? Also yes. </a:t>
            </a:r>
          </a:p>
          <a:p>
            <a:pPr marL="0" lvl="0" indent="0" algn="l" rtl="0">
              <a:lnSpc>
                <a:spcPct val="115000"/>
              </a:lnSpc>
              <a:spcBef>
                <a:spcPts val="0"/>
              </a:spcBef>
              <a:spcAft>
                <a:spcPts val="0"/>
              </a:spcAft>
              <a:buClr>
                <a:schemeClr val="dk1"/>
              </a:buClr>
              <a:buSzPts val="1100"/>
              <a:buFont typeface="Arial"/>
              <a:buNone/>
            </a:pPr>
            <a:endParaRPr lang="en-US" sz="1200"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200" i="1" dirty="0">
                <a:latin typeface="Arial"/>
                <a:ea typeface="Arial"/>
                <a:cs typeface="Arial"/>
                <a:sym typeface="Arial"/>
              </a:rPr>
              <a:t>Recommendation to go deeper by continuing discussion on power, control and privilege in relation to sexual violence i.e., sexual violence is about power, not about sexual desire. For example, understanding sexual violence as an act of force and theft on an individual in the same way that colonization is the forcible theft of land and has supported acts of rape, genital mutilation, forced sterilization, MMIWG.  </a:t>
            </a:r>
            <a:endParaRPr lang="en-US" sz="1200" b="1" i="1" dirty="0">
              <a:latin typeface="Arial"/>
              <a:ea typeface="Arial"/>
              <a:cs typeface="Arial"/>
              <a:sym typeface="Arial"/>
            </a:endParaRP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982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400"/>
              <a:buNone/>
            </a:pPr>
            <a:r>
              <a:rPr lang="en-US" sz="1200" b="1" i="1" dirty="0">
                <a:latin typeface="Arial"/>
                <a:ea typeface="Arial"/>
                <a:cs typeface="Arial"/>
                <a:sym typeface="Arial"/>
              </a:rPr>
              <a:t>Facilitator notes: </a:t>
            </a:r>
            <a:r>
              <a:rPr lang="en-US" sz="1200" i="1" dirty="0">
                <a:latin typeface="Arial"/>
                <a:ea typeface="Arial"/>
                <a:cs typeface="Arial"/>
                <a:sym typeface="Arial"/>
              </a:rPr>
              <a:t>Now that we have discussed what sexual violence can look like (but is not limited to), it’s important to understand what consent is. </a:t>
            </a:r>
          </a:p>
          <a:p>
            <a:pPr marL="0" lvl="0" indent="0" algn="l" rtl="0">
              <a:lnSpc>
                <a:spcPct val="115000"/>
              </a:lnSpc>
              <a:spcBef>
                <a:spcPts val="0"/>
              </a:spcBef>
              <a:spcAft>
                <a:spcPts val="0"/>
              </a:spcAft>
              <a:buSzPts val="1400"/>
              <a:buNone/>
            </a:pPr>
            <a:r>
              <a:rPr lang="en-US" sz="1200" b="1" i="1" dirty="0">
                <a:latin typeface="Arial"/>
                <a:ea typeface="Arial"/>
                <a:cs typeface="Arial"/>
                <a:sym typeface="Arial"/>
              </a:rPr>
              <a:t>Takeaway messages</a:t>
            </a:r>
            <a:r>
              <a:rPr lang="en-US" sz="1200" i="1" dirty="0">
                <a:latin typeface="Arial"/>
                <a:ea typeface="Arial"/>
                <a:cs typeface="Arial"/>
                <a:sym typeface="Arial"/>
              </a:rPr>
              <a:t>: Consent requires a freely given, sober “yes” and not just the absence of “no.” </a:t>
            </a:r>
            <a:r>
              <a:rPr lang="en-US" sz="1200" b="1" i="1" dirty="0">
                <a:latin typeface="Arial"/>
                <a:ea typeface="Arial"/>
                <a:cs typeface="Arial"/>
                <a:sym typeface="Arial"/>
              </a:rPr>
              <a:t>See facilitator guide</a:t>
            </a:r>
            <a:r>
              <a:rPr lang="en-US" sz="1200" i="1" dirty="0">
                <a:latin typeface="Arial"/>
                <a:ea typeface="Arial"/>
                <a:cs typeface="Arial"/>
                <a:sym typeface="Arial"/>
              </a:rPr>
              <a:t> for more information and suggestions for responding to questions about consent and intoxication.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Any sexual act without consent is sexual violence.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Consent is also required in digital contexts - sending and sharing nudes. </a:t>
            </a:r>
          </a:p>
          <a:p>
            <a:pPr marL="0" lvl="0" indent="0" algn="l" rtl="0">
              <a:lnSpc>
                <a:spcPct val="115000"/>
              </a:lnSpc>
              <a:spcBef>
                <a:spcPts val="0"/>
              </a:spcBef>
              <a:spcAft>
                <a:spcPts val="0"/>
              </a:spcAft>
              <a:buSzPts val="1400"/>
              <a:buNone/>
            </a:pPr>
            <a:r>
              <a:rPr lang="en-US" sz="1200" i="1" dirty="0">
                <a:latin typeface="Arial"/>
                <a:ea typeface="Arial"/>
                <a:cs typeface="Arial"/>
                <a:sym typeface="Arial"/>
              </a:rPr>
              <a:t>Must be ongoing - i.e., saying “yes” once doesn’t mean it’s a “forever yes”</a:t>
            </a:r>
          </a:p>
          <a:p>
            <a:pPr marL="0" lvl="0" indent="0" algn="l" rtl="0">
              <a:lnSpc>
                <a:spcPct val="115000"/>
              </a:lnSpc>
              <a:spcBef>
                <a:spcPts val="0"/>
              </a:spcBef>
              <a:spcAft>
                <a:spcPts val="0"/>
              </a:spcAft>
              <a:buSzPts val="1400"/>
              <a:buNone/>
            </a:pPr>
            <a:r>
              <a:rPr lang="en-US" sz="1200" b="1" i="1" dirty="0">
                <a:latin typeface="Arial"/>
                <a:ea typeface="Arial"/>
                <a:cs typeface="Arial"/>
                <a:sym typeface="Arial"/>
              </a:rPr>
              <a:t>Additional questions: </a:t>
            </a:r>
            <a:r>
              <a:rPr lang="en-US" sz="1200" i="1" dirty="0">
                <a:latin typeface="Arial"/>
                <a:ea typeface="Arial"/>
                <a:cs typeface="Arial"/>
                <a:sym typeface="Arial"/>
              </a:rPr>
              <a:t>Where else is consent required in society and relationships? (e.g., hugging a friend, making plans, asking personal questions, etc.). </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427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Optional Video: Consent Tea.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Blue Seat Studios. (2015, May 13). </a:t>
            </a:r>
            <a:r>
              <a:rPr lang="en-US" i="1" dirty="0"/>
              <a:t>Tea Consent </a:t>
            </a:r>
            <a:r>
              <a:rPr lang="en-US" dirty="0"/>
              <a:t>[Video]. YouTube. </a:t>
            </a:r>
            <a:r>
              <a:rPr lang="en-US" sz="1050" dirty="0">
                <a:solidFill>
                  <a:srgbClr val="030303"/>
                </a:solidFill>
                <a:highlight>
                  <a:srgbClr val="F9F9F9"/>
                </a:highlight>
                <a:latin typeface="Roboto"/>
                <a:ea typeface="Roboto"/>
                <a:cs typeface="Roboto"/>
                <a:sym typeface="Roboto"/>
              </a:rPr>
              <a:t>Copyright ©2015 Emmeline May and Blue Seat Studios. </a:t>
            </a:r>
            <a:r>
              <a:rPr lang="en-US" dirty="0"/>
              <a:t>https://youtu.be/fGoWLWS4-kU</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415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A2D8-29DE-C046-B78B-DDED5DD098DE}"/>
              </a:ext>
            </a:extLst>
          </p:cNvPr>
          <p:cNvSpPr>
            <a:spLocks noGrp="1"/>
          </p:cNvSpPr>
          <p:nvPr>
            <p:ph type="ctrTitle"/>
          </p:nvPr>
        </p:nvSpPr>
        <p:spPr>
          <a:xfrm>
            <a:off x="1524000" y="1122363"/>
            <a:ext cx="9144000" cy="2387600"/>
          </a:xfrm>
          <a:solidFill>
            <a:srgbClr val="4A7885"/>
          </a:solidFill>
        </p:spPr>
        <p:txBody>
          <a:bodyPr anchor="b"/>
          <a:lstStyle>
            <a:lvl1pPr algn="ctr">
              <a:defRPr sz="6000">
                <a:solidFill>
                  <a:schemeClr val="bg1"/>
                </a:solidFill>
              </a:defRPr>
            </a:lvl1pPr>
          </a:lstStyle>
          <a:p>
            <a:r>
              <a:rPr lang="en-US"/>
              <a:t>Click to edit Master title style</a:t>
            </a:r>
            <a:endParaRPr lang="en-CA"/>
          </a:p>
        </p:txBody>
      </p:sp>
      <p:sp>
        <p:nvSpPr>
          <p:cNvPr id="3" name="Subtitle 2">
            <a:extLst>
              <a:ext uri="{FF2B5EF4-FFF2-40B4-BE49-F238E27FC236}">
                <a16:creationId xmlns:a16="http://schemas.microsoft.com/office/drawing/2014/main" id="{B90F1661-14FA-DC48-A0E9-C75CA4D8F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CECFC53-6554-2341-AF22-4CCFBD87EF2A}"/>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5" name="Footer Placeholder 4">
            <a:extLst>
              <a:ext uri="{FF2B5EF4-FFF2-40B4-BE49-F238E27FC236}">
                <a16:creationId xmlns:a16="http://schemas.microsoft.com/office/drawing/2014/main" id="{641927F6-B28B-A840-80C1-510A59FBE78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BDA1514-0789-7A4B-A69C-7C96A4E025D5}"/>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206527754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FBEC-4C1F-9642-8695-DAD161F2BD8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F895E40-7645-ED4C-A3A8-B7483819C7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B3518F-1A4E-1343-BC54-8364F56430AE}"/>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5" name="Footer Placeholder 4">
            <a:extLst>
              <a:ext uri="{FF2B5EF4-FFF2-40B4-BE49-F238E27FC236}">
                <a16:creationId xmlns:a16="http://schemas.microsoft.com/office/drawing/2014/main" id="{1B389464-F615-1644-BA72-7AEF2CBF4CB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03029A8-08A0-7843-BA59-BD3306FCD774}"/>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23681356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2C6F2-1980-A94A-9E31-BE38013855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7317907-830A-0A4A-A23D-DD5C256951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1A79A9-C152-8B4F-B48A-C6DB0E313A1E}"/>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5" name="Footer Placeholder 4">
            <a:extLst>
              <a:ext uri="{FF2B5EF4-FFF2-40B4-BE49-F238E27FC236}">
                <a16:creationId xmlns:a16="http://schemas.microsoft.com/office/drawing/2014/main" id="{637EAC16-4FD8-D045-9169-93621FA36E5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C867C7E-DAF6-824B-A4D0-8E10F8F2F5F7}"/>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29193301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3E3A-1D6D-1741-965C-7964294679B4}"/>
              </a:ext>
            </a:extLst>
          </p:cNvPr>
          <p:cNvSpPr>
            <a:spLocks noGrp="1"/>
          </p:cNvSpPr>
          <p:nvPr>
            <p:ph type="title"/>
          </p:nvPr>
        </p:nvSpPr>
        <p:spPr>
          <a:xfrm>
            <a:off x="0" y="7321"/>
            <a:ext cx="12192000" cy="1325563"/>
          </a:xfrm>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1EB93B78-8F0C-1249-BA99-1F2E74C5F2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88A72C-E370-0C43-9E27-B6D4571F6465}"/>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5" name="Footer Placeholder 4">
            <a:extLst>
              <a:ext uri="{FF2B5EF4-FFF2-40B4-BE49-F238E27FC236}">
                <a16:creationId xmlns:a16="http://schemas.microsoft.com/office/drawing/2014/main" id="{44A6A436-2F68-4B41-A1A2-62A1DAC543A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52AC83C3-F351-594C-AC78-9BA4F84F7CD9}"/>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30261581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F5302-BE2A-AC44-A497-5057041956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095686D-6BFA-AD4B-9D90-7D211BF7C9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4024E-B4F3-1843-BB2E-97E6E0032ADD}"/>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5" name="Footer Placeholder 4">
            <a:extLst>
              <a:ext uri="{FF2B5EF4-FFF2-40B4-BE49-F238E27FC236}">
                <a16:creationId xmlns:a16="http://schemas.microsoft.com/office/drawing/2014/main" id="{78587FEA-5343-6A49-9A3C-905CB0587C9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FB983B2-5775-2648-811F-BF5EF997B3F7}"/>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124385056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3B39-2C65-FE4D-86CB-35722CB1593F}"/>
              </a:ext>
            </a:extLst>
          </p:cNvPr>
          <p:cNvSpPr>
            <a:spLocks noGrp="1"/>
          </p:cNvSpPr>
          <p:nvPr>
            <p:ph type="title"/>
          </p:nvPr>
        </p:nvSpPr>
        <p:spPr>
          <a:xfrm>
            <a:off x="0" y="1"/>
            <a:ext cx="12192000" cy="1391477"/>
          </a:xfrm>
          <a:solidFill>
            <a:srgbClr val="4A7885"/>
          </a:solidFill>
        </p:spPr>
        <p:txBody>
          <a:bodyPr/>
          <a:lstStyle>
            <a:lvl1pPr>
              <a:defRPr>
                <a:solidFill>
                  <a:schemeClr val="bg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828051E3-803D-0647-9CBC-7134E4C4CAD1}"/>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3FEC0509-27E3-7F46-8AD4-2282DBE1C5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D769716-81E0-174C-A87E-F1608AFC05A3}"/>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6" name="Footer Placeholder 5">
            <a:extLst>
              <a:ext uri="{FF2B5EF4-FFF2-40B4-BE49-F238E27FC236}">
                <a16:creationId xmlns:a16="http://schemas.microsoft.com/office/drawing/2014/main" id="{328A87CE-D1C8-5646-8058-B75877BBDF8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1D362A73-835D-E849-A992-62F6D20AD0FF}"/>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230557308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AD90-9648-204A-B879-87D02CE2E6B5}"/>
              </a:ext>
            </a:extLst>
          </p:cNvPr>
          <p:cNvSpPr>
            <a:spLocks noGrp="1"/>
          </p:cNvSpPr>
          <p:nvPr>
            <p:ph type="title"/>
          </p:nvPr>
        </p:nvSpPr>
        <p:spPr>
          <a:xfrm>
            <a:off x="0" y="-12557"/>
            <a:ext cx="121920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09231EF-88E8-254C-B24E-A9CA21F85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3686C6-82FB-BB4B-80FE-58A9FF09FE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7413239-B37E-8F43-8238-18F06DC63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346A09-2125-874F-A00C-456ED2133A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DB42BB5-1D99-9F4B-8844-CAA33CE887F0}"/>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8" name="Footer Placeholder 7">
            <a:extLst>
              <a:ext uri="{FF2B5EF4-FFF2-40B4-BE49-F238E27FC236}">
                <a16:creationId xmlns:a16="http://schemas.microsoft.com/office/drawing/2014/main" id="{F0F0C11F-AA20-7546-B130-11EF95316B98}"/>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C0CF9858-9A2B-4B4B-856F-8B477A524120}"/>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30252882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AB8D-51BE-CD4F-AB93-A7674E17D20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1EED444-5941-8547-A719-8A221842E358}"/>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4" name="Footer Placeholder 3">
            <a:extLst>
              <a:ext uri="{FF2B5EF4-FFF2-40B4-BE49-F238E27FC236}">
                <a16:creationId xmlns:a16="http://schemas.microsoft.com/office/drawing/2014/main" id="{DB32EF97-FE3B-7D4E-844E-3BB8451BBA4A}"/>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B8199D81-2D0F-824A-B659-A0BE664BC80F}"/>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16480764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74B59-8F37-674D-B2A2-2E0DE6B1E574}"/>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3" name="Footer Placeholder 2">
            <a:extLst>
              <a:ext uri="{FF2B5EF4-FFF2-40B4-BE49-F238E27FC236}">
                <a16:creationId xmlns:a16="http://schemas.microsoft.com/office/drawing/2014/main" id="{B99B3F10-314B-2742-9332-7B6758989E5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8284FCEE-FB8E-E64B-9266-979C30542607}"/>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23121473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B9E8-E6A8-654B-9F3B-3F65079B7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757CBBD-D1CF-2048-ADD5-7B043AF06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97C97C9-2AC9-CE47-9B7E-D1DCC1CAC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8E1CA-1D94-6942-AFC3-290B3F1A52B6}"/>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6" name="Footer Placeholder 5">
            <a:extLst>
              <a:ext uri="{FF2B5EF4-FFF2-40B4-BE49-F238E27FC236}">
                <a16:creationId xmlns:a16="http://schemas.microsoft.com/office/drawing/2014/main" id="{D1EA9697-D068-DE40-9CB3-30743389F64B}"/>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2CD91DD-A320-2447-B3C6-0810C562D2F2}"/>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33161686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A54C-CEDB-614A-88BA-5A913FAB5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3FA3452-5463-2A45-926B-8E187F23A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430590F7-11D0-2042-8339-E8150FA12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F9CE1-00D0-8046-9ACA-A2293EEF6704}"/>
              </a:ext>
            </a:extLst>
          </p:cNvPr>
          <p:cNvSpPr>
            <a:spLocks noGrp="1"/>
          </p:cNvSpPr>
          <p:nvPr>
            <p:ph type="dt" sz="half" idx="10"/>
          </p:nvPr>
        </p:nvSpPr>
        <p:spPr/>
        <p:txBody>
          <a:bodyPr/>
          <a:lstStyle/>
          <a:p>
            <a:fld id="{59DA41F0-1B23-B04D-B4B5-D4D586558E9F}" type="datetimeFigureOut">
              <a:rPr lang="en-CA" smtClean="0"/>
              <a:t>2022-02-15</a:t>
            </a:fld>
            <a:endParaRPr lang="en-CA" dirty="0"/>
          </a:p>
        </p:txBody>
      </p:sp>
      <p:sp>
        <p:nvSpPr>
          <p:cNvPr id="6" name="Footer Placeholder 5">
            <a:extLst>
              <a:ext uri="{FF2B5EF4-FFF2-40B4-BE49-F238E27FC236}">
                <a16:creationId xmlns:a16="http://schemas.microsoft.com/office/drawing/2014/main" id="{17E8E866-E230-F94A-8EE1-3F659819ACCB}"/>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8BBA192-A645-D14C-98BE-318AC1A29AB1}"/>
              </a:ext>
            </a:extLst>
          </p:cNvPr>
          <p:cNvSpPr>
            <a:spLocks noGrp="1"/>
          </p:cNvSpPr>
          <p:nvPr>
            <p:ph type="sldNum" sz="quarter" idx="12"/>
          </p:nvPr>
        </p:nvSpPr>
        <p:spPr/>
        <p:txBody>
          <a:bodyPr/>
          <a:lstStyle/>
          <a:p>
            <a:fld id="{A3A50D68-7B93-7C4A-9E39-F5B48D7DEE63}" type="slidenum">
              <a:rPr lang="en-CA" smtClean="0"/>
              <a:t>‹#›</a:t>
            </a:fld>
            <a:endParaRPr lang="en-CA" dirty="0"/>
          </a:p>
        </p:txBody>
      </p:sp>
    </p:spTree>
    <p:extLst>
      <p:ext uri="{BB962C8B-B14F-4D97-AF65-F5344CB8AC3E}">
        <p14:creationId xmlns:p14="http://schemas.microsoft.com/office/powerpoint/2010/main" val="295804435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571E2-8D13-8D40-9278-C66D1B2F59E2}"/>
              </a:ext>
            </a:extLst>
          </p:cNvPr>
          <p:cNvSpPr>
            <a:spLocks noGrp="1"/>
          </p:cNvSpPr>
          <p:nvPr>
            <p:ph type="title"/>
          </p:nvPr>
        </p:nvSpPr>
        <p:spPr>
          <a:xfrm>
            <a:off x="-19878" y="-52319"/>
            <a:ext cx="12192000" cy="1325563"/>
          </a:xfrm>
          <a:prstGeom prst="rect">
            <a:avLst/>
          </a:prstGeom>
          <a:solidFill>
            <a:srgbClr val="4A7885"/>
          </a:solidFill>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2BAEB5A9-A219-3B43-AF16-53D87265F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AB340626-CBC7-E047-AF43-F1DFCB296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A41F0-1B23-B04D-B4B5-D4D586558E9F}" type="datetimeFigureOut">
              <a:rPr lang="en-CA" smtClean="0"/>
              <a:t>2022-02-15</a:t>
            </a:fld>
            <a:endParaRPr lang="en-CA" dirty="0"/>
          </a:p>
        </p:txBody>
      </p:sp>
      <p:sp>
        <p:nvSpPr>
          <p:cNvPr id="5" name="Footer Placeholder 4">
            <a:extLst>
              <a:ext uri="{FF2B5EF4-FFF2-40B4-BE49-F238E27FC236}">
                <a16:creationId xmlns:a16="http://schemas.microsoft.com/office/drawing/2014/main" id="{D6D100BE-4D1E-F342-BB3B-9367A553E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8E2288A0-411E-4F4F-B5F6-EEA7945F6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50D68-7B93-7C4A-9E39-F5B48D7DEE63}" type="slidenum">
              <a:rPr lang="en-CA" smtClean="0"/>
              <a:t>‹#›</a:t>
            </a:fld>
            <a:endParaRPr lang="en-CA" dirty="0"/>
          </a:p>
        </p:txBody>
      </p:sp>
    </p:spTree>
    <p:extLst>
      <p:ext uri="{BB962C8B-B14F-4D97-AF65-F5344CB8AC3E}">
        <p14:creationId xmlns:p14="http://schemas.microsoft.com/office/powerpoint/2010/main" val="234418214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GoWLWS4-kU"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hyperlink" Target="http://www.youtube.com/watch?v=1Evwgu369Jw"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dingviolence.org/wp-content/uploads/2016/05/EVA_PracticeTips_UniversitiesColleges_vF.pdf"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www.couragetoact.ca/"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fGoWLWS4-k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statcan.gc.ca/pub/85-002-x/2011001/article/11439-eng.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1Evwgu369Jw&amp;vl=zh"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150.statcan.gc.ca/n1/pub/85-002-x/2015001/article/14241-eng.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150.statcan.gc.ca/n1/pub/85-002-x/2017001/article/14842-eng.ht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ams.ubc.ca/student-services/sasc/"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ndingviolence.org/prevention-programs/western-canada-sexual-assault-initiative/" TargetMode="External"/><Relationship Id="rId2" Type="http://schemas.openxmlformats.org/officeDocument/2006/relationships/hyperlink" Target="https://endingviolence.org/"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opentextbc.ca/evaluatingsvtraini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39B1-F03F-6442-9734-FC86E5D1ADC8}"/>
              </a:ext>
            </a:extLst>
          </p:cNvPr>
          <p:cNvSpPr>
            <a:spLocks noGrp="1"/>
          </p:cNvSpPr>
          <p:nvPr>
            <p:ph type="title"/>
          </p:nvPr>
        </p:nvSpPr>
        <p:spPr>
          <a:xfrm>
            <a:off x="0" y="0"/>
            <a:ext cx="12192000" cy="1351165"/>
          </a:xfrm>
        </p:spPr>
        <p:txBody>
          <a:bodyPr vert="horz" lIns="91440" tIns="45720" rIns="91440" bIns="45720" rtlCol="0" anchor="ctr">
            <a:normAutofit/>
          </a:bodyPr>
          <a:lstStyle/>
          <a:p>
            <a:r>
              <a:rPr lang="en-US" sz="5400" dirty="0"/>
              <a:t>Supporting Survivors</a:t>
            </a:r>
          </a:p>
        </p:txBody>
      </p:sp>
      <p:pic>
        <p:nvPicPr>
          <p:cNvPr id="7" name="Content Placeholder 6" descr="Logo of BC's Ministry of Advanced Educatio and Skills Trianing">
            <a:extLst>
              <a:ext uri="{FF2B5EF4-FFF2-40B4-BE49-F238E27FC236}">
                <a16:creationId xmlns:a16="http://schemas.microsoft.com/office/drawing/2014/main" id="{CC0B5BEA-1428-6C49-8FAF-5B305CCCF0F2}"/>
              </a:ext>
            </a:extLst>
          </p:cNvPr>
          <p:cNvPicPr>
            <a:picLocks noChangeAspect="1"/>
          </p:cNvPicPr>
          <p:nvPr/>
        </p:nvPicPr>
        <p:blipFill>
          <a:blip r:embed="rId3"/>
          <a:stretch>
            <a:fillRect/>
          </a:stretch>
        </p:blipFill>
        <p:spPr>
          <a:xfrm>
            <a:off x="335360" y="5901509"/>
            <a:ext cx="2268000" cy="892786"/>
          </a:xfrm>
          <a:prstGeom prst="rect">
            <a:avLst/>
          </a:prstGeom>
        </p:spPr>
      </p:pic>
      <p:pic>
        <p:nvPicPr>
          <p:cNvPr id="8" name="Picture 7" descr="Logo of BCcampus, with an outlince of the province and the tag line Learning, Doing, Leading.">
            <a:extLst>
              <a:ext uri="{FF2B5EF4-FFF2-40B4-BE49-F238E27FC236}">
                <a16:creationId xmlns:a16="http://schemas.microsoft.com/office/drawing/2014/main" id="{BFA44BB6-73E8-464C-B274-F8971B329832}"/>
              </a:ext>
            </a:extLst>
          </p:cNvPr>
          <p:cNvPicPr>
            <a:picLocks noChangeAspect="1"/>
          </p:cNvPicPr>
          <p:nvPr/>
        </p:nvPicPr>
        <p:blipFill>
          <a:blip r:embed="rId4"/>
          <a:stretch>
            <a:fillRect/>
          </a:stretch>
        </p:blipFill>
        <p:spPr>
          <a:xfrm>
            <a:off x="5485004" y="6107319"/>
            <a:ext cx="1699201" cy="612000"/>
          </a:xfrm>
          <a:prstGeom prst="rect">
            <a:avLst/>
          </a:prstGeom>
        </p:spPr>
      </p:pic>
      <p:pic>
        <p:nvPicPr>
          <p:cNvPr id="9" name="Google Shape;73;p1" descr="Creative Commons logo for the CC BY 4.0 license which allows for sharing and adapting of the material covered by the license as long as appropriate attribution is given. ">
            <a:extLst>
              <a:ext uri="{FF2B5EF4-FFF2-40B4-BE49-F238E27FC236}">
                <a16:creationId xmlns:a16="http://schemas.microsoft.com/office/drawing/2014/main" id="{70F3166E-7D87-0242-8024-A0EC89539B68}"/>
              </a:ext>
            </a:extLst>
          </p:cNvPr>
          <p:cNvPicPr preferRelativeResize="0"/>
          <p:nvPr/>
        </p:nvPicPr>
        <p:blipFill>
          <a:blip r:embed="rId5">
            <a:alphaModFix/>
          </a:blip>
          <a:stretch>
            <a:fillRect/>
          </a:stretch>
        </p:blipFill>
        <p:spPr>
          <a:xfrm>
            <a:off x="10065850" y="6061102"/>
            <a:ext cx="1548000" cy="573600"/>
          </a:xfrm>
          <a:prstGeom prst="rect">
            <a:avLst/>
          </a:prstGeom>
          <a:noFill/>
          <a:ln>
            <a:noFill/>
          </a:ln>
        </p:spPr>
      </p:pic>
      <p:pic>
        <p:nvPicPr>
          <p:cNvPr id="10" name="Picture Placeholder 4">
            <a:extLst>
              <a:ext uri="{FF2B5EF4-FFF2-40B4-BE49-F238E27FC236}">
                <a16:creationId xmlns:a16="http://schemas.microsoft.com/office/drawing/2014/main" id="{573CBA54-EA69-6A40-91E8-766351DECA5B}"/>
              </a:ext>
            </a:extLst>
          </p:cNvPr>
          <p:cNvPicPr>
            <a:picLocks noChangeAspect="1"/>
          </p:cNvPicPr>
          <p:nvPr/>
        </p:nvPicPr>
        <p:blipFill>
          <a:blip r:embed="rId6"/>
          <a:srcRect t="27786" b="27786"/>
          <a:stretch>
            <a:fillRect/>
          </a:stretch>
        </p:blipFill>
        <p:spPr>
          <a:xfrm>
            <a:off x="0" y="1351165"/>
            <a:ext cx="12192000" cy="4310082"/>
          </a:xfrm>
          <a:prstGeom prst="rect">
            <a:avLst/>
          </a:prstGeom>
        </p:spPr>
      </p:pic>
    </p:spTree>
    <p:extLst>
      <p:ext uri="{BB962C8B-B14F-4D97-AF65-F5344CB8AC3E}">
        <p14:creationId xmlns:p14="http://schemas.microsoft.com/office/powerpoint/2010/main" val="205698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8C6A-F5AC-0A45-8CF2-922F0199D183}"/>
              </a:ext>
            </a:extLst>
          </p:cNvPr>
          <p:cNvSpPr>
            <a:spLocks noGrp="1"/>
          </p:cNvSpPr>
          <p:nvPr>
            <p:ph type="title"/>
          </p:nvPr>
        </p:nvSpPr>
        <p:spPr/>
        <p:txBody>
          <a:bodyPr>
            <a:normAutofit/>
          </a:bodyPr>
          <a:lstStyle/>
          <a:p>
            <a:r>
              <a:rPr lang="en-US" dirty="0">
                <a:ea typeface="Roboto"/>
                <a:cs typeface="Roboto"/>
                <a:sym typeface="Roboto"/>
              </a:rPr>
              <a:t>Consent Tea</a:t>
            </a:r>
            <a:endParaRPr lang="en-CA" dirty="0"/>
          </a:p>
        </p:txBody>
      </p:sp>
      <p:pic>
        <p:nvPicPr>
          <p:cNvPr id="6" name="Google Shape;271;gbb0864b544_0_227" descr="Yellow tea cup with polka dots sitting on a yellow saucer, which links to a video about consent being like asking for, or refusing, a cup of tea. ">
            <a:hlinkClick r:id="rId3"/>
            <a:extLst>
              <a:ext uri="{FF2B5EF4-FFF2-40B4-BE49-F238E27FC236}">
                <a16:creationId xmlns:a16="http://schemas.microsoft.com/office/drawing/2014/main" id="{9415EC4F-5A5F-FA45-A956-9CB07AA95D5B}"/>
              </a:ext>
            </a:extLst>
          </p:cNvPr>
          <p:cNvPicPr preferRelativeResize="0">
            <a:picLocks noGrp="1" noChangeAspect="1"/>
          </p:cNvPicPr>
          <p:nvPr>
            <p:ph sz="half" idx="2"/>
          </p:nvPr>
        </p:nvPicPr>
        <p:blipFill rotWithShape="1">
          <a:blip r:embed="rId4">
            <a:alphaModFix/>
          </a:blip>
          <a:srcRect/>
          <a:stretch/>
        </p:blipFill>
        <p:spPr>
          <a:xfrm>
            <a:off x="2924175" y="1886744"/>
            <a:ext cx="6000000" cy="4500000"/>
          </a:xfrm>
          <a:prstGeom prst="rect">
            <a:avLst/>
          </a:prstGeom>
          <a:noFill/>
          <a:ln>
            <a:noFill/>
          </a:ln>
        </p:spPr>
      </p:pic>
    </p:spTree>
    <p:extLst>
      <p:ext uri="{BB962C8B-B14F-4D97-AF65-F5344CB8AC3E}">
        <p14:creationId xmlns:p14="http://schemas.microsoft.com/office/powerpoint/2010/main" val="66703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4">
            <a:extLst>
              <a:ext uri="{FF2B5EF4-FFF2-40B4-BE49-F238E27FC236}">
                <a16:creationId xmlns:a16="http://schemas.microsoft.com/office/drawing/2014/main" id="{79407F34-9FC0-9C4F-98E7-360FA2752B97}"/>
              </a:ext>
              <a:ext uri="{C183D7F6-B498-43B3-948B-1728B52AA6E4}">
                <adec:decorative xmlns:adec="http://schemas.microsoft.com/office/drawing/2017/decorative" val="1"/>
              </a:ext>
            </a:extLst>
          </p:cNvPr>
          <p:cNvPicPr>
            <a:picLocks noChangeAspect="1"/>
          </p:cNvPicPr>
          <p:nvPr/>
        </p:nvPicPr>
        <p:blipFill rotWithShape="1">
          <a:blip r:embed="rId3"/>
          <a:srcRect t="13863" b="4319"/>
          <a:stretch/>
        </p:blipFill>
        <p:spPr>
          <a:xfrm>
            <a:off x="-3047" y="10"/>
            <a:ext cx="12191999" cy="6857990"/>
          </a:xfrm>
          <a:prstGeom prst="rect">
            <a:avLst/>
          </a:prstGeom>
        </p:spPr>
      </p:pic>
      <p:sp>
        <p:nvSpPr>
          <p:cNvPr id="30" name="Rectangle 2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D2BB00-423F-8749-8325-17DEAD7DD84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6000" dirty="0">
                <a:solidFill>
                  <a:srgbClr val="FFFFFF"/>
                </a:solidFill>
              </a:rPr>
              <a:t>Building Tools for </a:t>
            </a:r>
            <a:br>
              <a:rPr lang="en-US" sz="6000" dirty="0">
                <a:solidFill>
                  <a:srgbClr val="FFFFFF"/>
                </a:solidFill>
              </a:rPr>
            </a:br>
            <a:r>
              <a:rPr lang="en-US" sz="6000" dirty="0">
                <a:solidFill>
                  <a:srgbClr val="FFFFFF"/>
                </a:solidFill>
              </a:rPr>
              <a:t>Supporting Survivors </a:t>
            </a:r>
            <a:br>
              <a:rPr lang="en-US" sz="6000" dirty="0">
                <a:solidFill>
                  <a:srgbClr val="FFFFFF"/>
                </a:solidFill>
              </a:rPr>
            </a:br>
            <a:br>
              <a:rPr lang="en-US" dirty="0">
                <a:solidFill>
                  <a:srgbClr val="FFFFFF"/>
                </a:solidFill>
              </a:rPr>
            </a:br>
            <a:r>
              <a:rPr lang="en-US" dirty="0">
                <a:solidFill>
                  <a:srgbClr val="FFFFFF"/>
                </a:solidFill>
              </a:rPr>
              <a:t>(How Do You Currently Help?)</a:t>
            </a:r>
          </a:p>
        </p:txBody>
      </p:sp>
    </p:spTree>
    <p:extLst>
      <p:ext uri="{BB962C8B-B14F-4D97-AF65-F5344CB8AC3E}">
        <p14:creationId xmlns:p14="http://schemas.microsoft.com/office/powerpoint/2010/main" val="11330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971F-1DDC-E243-8EF4-6588704C5AC1}"/>
              </a:ext>
            </a:extLst>
          </p:cNvPr>
          <p:cNvSpPr>
            <a:spLocks noGrp="1"/>
          </p:cNvSpPr>
          <p:nvPr>
            <p:ph type="title"/>
          </p:nvPr>
        </p:nvSpPr>
        <p:spPr/>
        <p:txBody>
          <a:bodyPr/>
          <a:lstStyle/>
          <a:p>
            <a:r>
              <a:rPr lang="en-CA" dirty="0"/>
              <a:t>Framework for Supporting Survivors</a:t>
            </a:r>
          </a:p>
        </p:txBody>
      </p:sp>
      <p:sp>
        <p:nvSpPr>
          <p:cNvPr id="3" name="Content Placeholder 2">
            <a:extLst>
              <a:ext uri="{FF2B5EF4-FFF2-40B4-BE49-F238E27FC236}">
                <a16:creationId xmlns:a16="http://schemas.microsoft.com/office/drawing/2014/main" id="{ED9A6C78-0724-084C-97D5-9EEA7DEFF369}"/>
              </a:ext>
            </a:extLst>
          </p:cNvPr>
          <p:cNvSpPr>
            <a:spLocks noGrp="1"/>
          </p:cNvSpPr>
          <p:nvPr>
            <p:ph sz="half" idx="1"/>
          </p:nvPr>
        </p:nvSpPr>
        <p:spPr>
          <a:xfrm>
            <a:off x="495300" y="2339975"/>
            <a:ext cx="11391900" cy="1403350"/>
          </a:xfrm>
        </p:spPr>
        <p:txBody>
          <a:bodyPr>
            <a:normAutofit/>
          </a:bodyPr>
          <a:lstStyle/>
          <a:p>
            <a:pPr marL="0" indent="0">
              <a:buNone/>
            </a:pPr>
            <a:r>
              <a:rPr lang="en-CA" sz="8000" dirty="0">
                <a:solidFill>
                  <a:srgbClr val="4A7885"/>
                </a:solidFill>
              </a:rPr>
              <a:t>Listen		Believe	Support</a:t>
            </a:r>
          </a:p>
        </p:txBody>
      </p:sp>
      <p:pic>
        <p:nvPicPr>
          <p:cNvPr id="5" name="Google Shape;286;g7995ccbb93_0_367">
            <a:extLst>
              <a:ext uri="{FF2B5EF4-FFF2-40B4-BE49-F238E27FC236}">
                <a16:creationId xmlns:a16="http://schemas.microsoft.com/office/drawing/2014/main" id="{E9A694F7-4272-8C49-9603-C5E46A4C1B60}"/>
              </a:ext>
              <a:ext uri="{C183D7F6-B498-43B3-948B-1728B52AA6E4}">
                <adec:decorative xmlns:adec="http://schemas.microsoft.com/office/drawing/2017/decorative" val="1"/>
              </a:ext>
            </a:extLst>
          </p:cNvPr>
          <p:cNvPicPr preferRelativeResize="0">
            <a:picLocks noGrp="1" noChangeAspect="1"/>
          </p:cNvPicPr>
          <p:nvPr>
            <p:ph sz="half" idx="2"/>
          </p:nvPr>
        </p:nvPicPr>
        <p:blipFill rotWithShape="1">
          <a:blip r:embed="rId3">
            <a:alphaModFix/>
          </a:blip>
          <a:srcRect/>
          <a:stretch/>
        </p:blipFill>
        <p:spPr>
          <a:xfrm>
            <a:off x="4752975" y="3817144"/>
            <a:ext cx="2367120" cy="2304000"/>
          </a:xfrm>
          <a:prstGeom prst="rect">
            <a:avLst/>
          </a:prstGeom>
          <a:noFill/>
          <a:ln>
            <a:noFill/>
          </a:ln>
        </p:spPr>
      </p:pic>
      <p:pic>
        <p:nvPicPr>
          <p:cNvPr id="6" name="Google Shape;287;g7995ccbb93_0_367">
            <a:extLst>
              <a:ext uri="{FF2B5EF4-FFF2-40B4-BE49-F238E27FC236}">
                <a16:creationId xmlns:a16="http://schemas.microsoft.com/office/drawing/2014/main" id="{DD1DD54C-9ADC-F44C-895B-4FB7C364B186}"/>
              </a:ext>
              <a:ext uri="{C183D7F6-B498-43B3-948B-1728B52AA6E4}">
                <adec:decorative xmlns:adec="http://schemas.microsoft.com/office/drawing/2017/decorative" val="1"/>
              </a:ext>
            </a:extLst>
          </p:cNvPr>
          <p:cNvPicPr preferRelativeResize="0">
            <a:picLocks noChangeAspect="1"/>
          </p:cNvPicPr>
          <p:nvPr/>
        </p:nvPicPr>
        <p:blipFill rotWithShape="1">
          <a:blip r:embed="rId4">
            <a:alphaModFix/>
          </a:blip>
          <a:srcRect/>
          <a:stretch/>
        </p:blipFill>
        <p:spPr>
          <a:xfrm>
            <a:off x="8165620" y="3761474"/>
            <a:ext cx="3425967" cy="2448000"/>
          </a:xfrm>
          <a:prstGeom prst="rect">
            <a:avLst/>
          </a:prstGeom>
          <a:noFill/>
          <a:ln>
            <a:noFill/>
          </a:ln>
        </p:spPr>
      </p:pic>
      <p:pic>
        <p:nvPicPr>
          <p:cNvPr id="7" name="Google Shape;288;g7995ccbb93_0_367">
            <a:extLst>
              <a:ext uri="{FF2B5EF4-FFF2-40B4-BE49-F238E27FC236}">
                <a16:creationId xmlns:a16="http://schemas.microsoft.com/office/drawing/2014/main" id="{0553AAB0-B38A-514F-BE59-05490C785FEF}"/>
              </a:ext>
              <a:ext uri="{C183D7F6-B498-43B3-948B-1728B52AA6E4}">
                <adec:decorative xmlns:adec="http://schemas.microsoft.com/office/drawing/2017/decorative" val="1"/>
              </a:ext>
            </a:extLst>
          </p:cNvPr>
          <p:cNvPicPr preferRelativeResize="0">
            <a:picLocks noChangeAspect="1"/>
          </p:cNvPicPr>
          <p:nvPr/>
        </p:nvPicPr>
        <p:blipFill rotWithShape="1">
          <a:blip r:embed="rId5">
            <a:alphaModFix/>
          </a:blip>
          <a:srcRect/>
          <a:stretch/>
        </p:blipFill>
        <p:spPr>
          <a:xfrm>
            <a:off x="485775" y="3878221"/>
            <a:ext cx="3060000" cy="2620474"/>
          </a:xfrm>
          <a:prstGeom prst="rect">
            <a:avLst/>
          </a:prstGeom>
          <a:noFill/>
          <a:ln>
            <a:noFill/>
          </a:ln>
        </p:spPr>
      </p:pic>
    </p:spTree>
    <p:extLst>
      <p:ext uri="{BB962C8B-B14F-4D97-AF65-F5344CB8AC3E}">
        <p14:creationId xmlns:p14="http://schemas.microsoft.com/office/powerpoint/2010/main" val="403288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F9C9D425-55F4-0A4F-82A0-1E067DC1EDB2}"/>
              </a:ext>
              <a:ext uri="{C183D7F6-B498-43B3-948B-1728B52AA6E4}">
                <adec:decorative xmlns:adec="http://schemas.microsoft.com/office/drawing/2017/decorative" val="1"/>
              </a:ext>
            </a:extLst>
          </p:cNvPr>
          <p:cNvPicPr>
            <a:picLocks noChangeAspect="1"/>
          </p:cNvPicPr>
          <p:nvPr/>
        </p:nvPicPr>
        <p:blipFill rotWithShape="1">
          <a:blip r:embed="rId2"/>
          <a:srcRect t="13863" b="4319"/>
          <a:stretch/>
        </p:blipFill>
        <p:spPr>
          <a:xfrm>
            <a:off x="-1" y="10"/>
            <a:ext cx="12192000" cy="6857990"/>
          </a:xfrm>
          <a:prstGeom prst="rect">
            <a:avLst/>
          </a:prstGeom>
        </p:spPr>
      </p:pic>
      <p:sp>
        <p:nvSpPr>
          <p:cNvPr id="2" name="Title 1">
            <a:extLst>
              <a:ext uri="{FF2B5EF4-FFF2-40B4-BE49-F238E27FC236}">
                <a16:creationId xmlns:a16="http://schemas.microsoft.com/office/drawing/2014/main" id="{63DBB497-7B25-3C47-9793-27B034C9D438}"/>
              </a:ext>
            </a:extLst>
          </p:cNvPr>
          <p:cNvSpPr>
            <a:spLocks noGrp="1"/>
          </p:cNvSpPr>
          <p:nvPr>
            <p:ph type="title"/>
          </p:nvPr>
        </p:nvSpPr>
        <p:spPr>
          <a:xfrm>
            <a:off x="766598" y="2371149"/>
            <a:ext cx="4204137" cy="3315275"/>
          </a:xfrm>
        </p:spPr>
        <p:txBody>
          <a:bodyPr>
            <a:noAutofit/>
          </a:bodyPr>
          <a:lstStyle/>
          <a:p>
            <a:pPr algn="ctr"/>
            <a:r>
              <a:rPr lang="en-CA" sz="4000" dirty="0"/>
              <a:t>Part 2: The Impacts of Sexual Violence</a:t>
            </a:r>
          </a:p>
        </p:txBody>
      </p:sp>
    </p:spTree>
    <p:extLst>
      <p:ext uri="{BB962C8B-B14F-4D97-AF65-F5344CB8AC3E}">
        <p14:creationId xmlns:p14="http://schemas.microsoft.com/office/powerpoint/2010/main" val="93203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18A2-35C7-5A4B-A215-A14B7A09874E}"/>
              </a:ext>
            </a:extLst>
          </p:cNvPr>
          <p:cNvSpPr>
            <a:spLocks noGrp="1"/>
          </p:cNvSpPr>
          <p:nvPr>
            <p:ph type="title"/>
          </p:nvPr>
        </p:nvSpPr>
        <p:spPr/>
        <p:txBody>
          <a:bodyPr/>
          <a:lstStyle/>
          <a:p>
            <a:r>
              <a:rPr lang="en-CA" dirty="0"/>
              <a:t>Impacts of Trauma</a:t>
            </a:r>
          </a:p>
        </p:txBody>
      </p:sp>
      <p:sp>
        <p:nvSpPr>
          <p:cNvPr id="3" name="Content Placeholder 2">
            <a:extLst>
              <a:ext uri="{FF2B5EF4-FFF2-40B4-BE49-F238E27FC236}">
                <a16:creationId xmlns:a16="http://schemas.microsoft.com/office/drawing/2014/main" id="{F771B8CF-4963-D247-9FB2-055613BA9936}"/>
              </a:ext>
            </a:extLst>
          </p:cNvPr>
          <p:cNvSpPr>
            <a:spLocks noGrp="1"/>
          </p:cNvSpPr>
          <p:nvPr>
            <p:ph sz="half" idx="1"/>
          </p:nvPr>
        </p:nvSpPr>
        <p:spPr/>
        <p:txBody>
          <a:bodyPr/>
          <a:lstStyle/>
          <a:p>
            <a:pPr>
              <a:buClr>
                <a:srgbClr val="4A7885"/>
              </a:buClr>
            </a:pPr>
            <a:r>
              <a:rPr lang="en-CA" sz="4400" dirty="0"/>
              <a:t>Physical </a:t>
            </a:r>
          </a:p>
          <a:p>
            <a:pPr>
              <a:buClr>
                <a:srgbClr val="4A7885"/>
              </a:buClr>
            </a:pPr>
            <a:r>
              <a:rPr lang="en-CA" sz="4400" dirty="0"/>
              <a:t>Emotional</a:t>
            </a:r>
          </a:p>
          <a:p>
            <a:pPr>
              <a:buClr>
                <a:srgbClr val="4A7885"/>
              </a:buClr>
            </a:pPr>
            <a:r>
              <a:rPr lang="en-CA" sz="4400" dirty="0"/>
              <a:t>Psychological</a:t>
            </a:r>
          </a:p>
          <a:p>
            <a:pPr>
              <a:buClr>
                <a:srgbClr val="4A7885"/>
              </a:buClr>
            </a:pPr>
            <a:r>
              <a:rPr lang="en-CA" sz="4400" dirty="0"/>
              <a:t>Spiritual</a:t>
            </a:r>
          </a:p>
          <a:p>
            <a:endParaRPr lang="en-CA" dirty="0"/>
          </a:p>
        </p:txBody>
      </p:sp>
      <p:sp>
        <p:nvSpPr>
          <p:cNvPr id="4" name="Content Placeholder 3">
            <a:extLst>
              <a:ext uri="{FF2B5EF4-FFF2-40B4-BE49-F238E27FC236}">
                <a16:creationId xmlns:a16="http://schemas.microsoft.com/office/drawing/2014/main" id="{3372C75B-5F7C-E64B-A6DF-29EF9F94C479}"/>
              </a:ext>
            </a:extLst>
          </p:cNvPr>
          <p:cNvSpPr>
            <a:spLocks noGrp="1"/>
          </p:cNvSpPr>
          <p:nvPr>
            <p:ph sz="half" idx="2"/>
          </p:nvPr>
        </p:nvSpPr>
        <p:spPr/>
        <p:txBody>
          <a:bodyPr>
            <a:normAutofit/>
          </a:bodyPr>
          <a:lstStyle/>
          <a:p>
            <a:pPr>
              <a:buClr>
                <a:srgbClr val="4A7885"/>
              </a:buClr>
            </a:pPr>
            <a:r>
              <a:rPr lang="en-CA" sz="4400" dirty="0"/>
              <a:t>Financial</a:t>
            </a:r>
          </a:p>
          <a:p>
            <a:pPr>
              <a:buClr>
                <a:srgbClr val="4A7885"/>
              </a:buClr>
            </a:pPr>
            <a:r>
              <a:rPr lang="en-CA" sz="4400" dirty="0"/>
              <a:t>Intergenerational</a:t>
            </a:r>
          </a:p>
          <a:p>
            <a:pPr>
              <a:buClr>
                <a:srgbClr val="4A7885"/>
              </a:buClr>
            </a:pPr>
            <a:r>
              <a:rPr lang="en-CA" sz="4400" dirty="0"/>
              <a:t>Interpersonal</a:t>
            </a:r>
          </a:p>
          <a:p>
            <a:pPr>
              <a:buClr>
                <a:srgbClr val="4A7885"/>
              </a:buClr>
            </a:pPr>
            <a:r>
              <a:rPr lang="en-CA" sz="4400" dirty="0"/>
              <a:t>Behavioural</a:t>
            </a:r>
          </a:p>
        </p:txBody>
      </p:sp>
    </p:spTree>
    <p:extLst>
      <p:ext uri="{BB962C8B-B14F-4D97-AF65-F5344CB8AC3E}">
        <p14:creationId xmlns:p14="http://schemas.microsoft.com/office/powerpoint/2010/main" val="53586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F132-223B-DB43-B4F5-01F4F3BDDE92}"/>
              </a:ext>
            </a:extLst>
          </p:cNvPr>
          <p:cNvSpPr>
            <a:spLocks noGrp="1"/>
          </p:cNvSpPr>
          <p:nvPr>
            <p:ph type="title"/>
          </p:nvPr>
        </p:nvSpPr>
        <p:spPr/>
        <p:txBody>
          <a:bodyPr/>
          <a:lstStyle/>
          <a:p>
            <a:r>
              <a:rPr lang="en-CA" dirty="0"/>
              <a:t>Reactions to Trauma</a:t>
            </a:r>
          </a:p>
        </p:txBody>
      </p:sp>
      <p:sp>
        <p:nvSpPr>
          <p:cNvPr id="3" name="Content Placeholder 2">
            <a:extLst>
              <a:ext uri="{FF2B5EF4-FFF2-40B4-BE49-F238E27FC236}">
                <a16:creationId xmlns:a16="http://schemas.microsoft.com/office/drawing/2014/main" id="{1D5347BA-3B95-1C49-8A1A-9FE6C4FD4CC9}"/>
              </a:ext>
            </a:extLst>
          </p:cNvPr>
          <p:cNvSpPr>
            <a:spLocks noGrp="1"/>
          </p:cNvSpPr>
          <p:nvPr>
            <p:ph sz="half" idx="1"/>
          </p:nvPr>
        </p:nvSpPr>
        <p:spPr/>
        <p:txBody>
          <a:bodyPr>
            <a:normAutofit lnSpcReduction="10000"/>
          </a:bodyPr>
          <a:lstStyle/>
          <a:p>
            <a:pPr marL="0" indent="0">
              <a:buNone/>
            </a:pPr>
            <a:r>
              <a:rPr lang="en-US" sz="4400" dirty="0">
                <a:solidFill>
                  <a:schemeClr val="dk1"/>
                </a:solidFill>
                <a:ea typeface="Roboto"/>
                <a:cs typeface="Roboto"/>
                <a:sym typeface="Roboto"/>
              </a:rPr>
              <a:t>There is not one “normal” reaction to sexual assault. </a:t>
            </a:r>
          </a:p>
          <a:p>
            <a:pPr marL="0" indent="0">
              <a:buNone/>
            </a:pPr>
            <a:endParaRPr lang="en-US" sz="4400" dirty="0">
              <a:ea typeface="Roboto"/>
              <a:cs typeface="Roboto"/>
              <a:sym typeface="Roboto"/>
            </a:endParaRPr>
          </a:p>
          <a:p>
            <a:pPr marL="0" indent="0">
              <a:buNone/>
            </a:pPr>
            <a:r>
              <a:rPr lang="en-US" sz="4400" dirty="0">
                <a:ea typeface="Roboto"/>
                <a:cs typeface="Roboto"/>
                <a:sym typeface="Roboto"/>
              </a:rPr>
              <a:t>Trauma impacts everyone in different ways.</a:t>
            </a:r>
          </a:p>
          <a:p>
            <a:endParaRPr lang="en-CA" dirty="0"/>
          </a:p>
        </p:txBody>
      </p:sp>
      <p:pic>
        <p:nvPicPr>
          <p:cNvPr id="5" name="Google Shape;323;gbb0864b544_0_62">
            <a:extLst>
              <a:ext uri="{FF2B5EF4-FFF2-40B4-BE49-F238E27FC236}">
                <a16:creationId xmlns:a16="http://schemas.microsoft.com/office/drawing/2014/main" id="{7FC3B96C-859E-6248-B250-7FC8AB635E89}"/>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3">
            <a:alphaModFix/>
          </a:blip>
          <a:srcRect/>
          <a:stretch/>
        </p:blipFill>
        <p:spPr>
          <a:xfrm>
            <a:off x="7308850" y="1924844"/>
            <a:ext cx="2908300" cy="4152900"/>
          </a:xfrm>
          <a:prstGeom prst="rect">
            <a:avLst/>
          </a:prstGeom>
          <a:noFill/>
          <a:ln>
            <a:noFill/>
          </a:ln>
        </p:spPr>
      </p:pic>
    </p:spTree>
    <p:extLst>
      <p:ext uri="{BB962C8B-B14F-4D97-AF65-F5344CB8AC3E}">
        <p14:creationId xmlns:p14="http://schemas.microsoft.com/office/powerpoint/2010/main" val="259394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05CE-3497-8F42-AE51-93B59B9150D0}"/>
              </a:ext>
            </a:extLst>
          </p:cNvPr>
          <p:cNvSpPr>
            <a:spLocks noGrp="1"/>
          </p:cNvSpPr>
          <p:nvPr>
            <p:ph type="title"/>
          </p:nvPr>
        </p:nvSpPr>
        <p:spPr/>
        <p:txBody>
          <a:bodyPr/>
          <a:lstStyle/>
          <a:p>
            <a:r>
              <a:rPr lang="en-CA" dirty="0"/>
              <a:t>Barriers to Disclosure</a:t>
            </a:r>
          </a:p>
        </p:txBody>
      </p:sp>
      <p:sp>
        <p:nvSpPr>
          <p:cNvPr id="3" name="Content Placeholder 2">
            <a:extLst>
              <a:ext uri="{FF2B5EF4-FFF2-40B4-BE49-F238E27FC236}">
                <a16:creationId xmlns:a16="http://schemas.microsoft.com/office/drawing/2014/main" id="{85DD937E-88E7-9842-9EA6-DB2B1F9748F8}"/>
              </a:ext>
            </a:extLst>
          </p:cNvPr>
          <p:cNvSpPr>
            <a:spLocks noGrp="1"/>
          </p:cNvSpPr>
          <p:nvPr>
            <p:ph sz="half" idx="1"/>
          </p:nvPr>
        </p:nvSpPr>
        <p:spPr>
          <a:xfrm>
            <a:off x="838199" y="1825625"/>
            <a:ext cx="6362701" cy="4718050"/>
          </a:xfrm>
        </p:spPr>
        <p:txBody>
          <a:bodyPr>
            <a:noAutofit/>
          </a:bodyPr>
          <a:lstStyle/>
          <a:p>
            <a:pPr lvl="0">
              <a:lnSpc>
                <a:spcPct val="120000"/>
              </a:lnSpc>
              <a:spcBef>
                <a:spcPts val="0"/>
              </a:spcBef>
              <a:buClr>
                <a:srgbClr val="4A7885"/>
              </a:buClr>
              <a:buSzPct val="100000"/>
            </a:pPr>
            <a:r>
              <a:rPr lang="en-US" b="1" dirty="0">
                <a:ea typeface="Roboto"/>
                <a:cs typeface="Roboto"/>
                <a:sym typeface="Roboto"/>
              </a:rPr>
              <a:t>Not being believed</a:t>
            </a:r>
            <a:endParaRPr lang="en-US" dirty="0">
              <a:ea typeface="Roboto"/>
              <a:cs typeface="Roboto"/>
              <a:sym typeface="Roboto"/>
            </a:endParaRPr>
          </a:p>
          <a:p>
            <a:pPr lvl="0">
              <a:lnSpc>
                <a:spcPct val="120000"/>
              </a:lnSpc>
              <a:spcBef>
                <a:spcPts val="0"/>
              </a:spcBef>
              <a:buClr>
                <a:srgbClr val="4A7885"/>
              </a:buClr>
              <a:buSzPct val="100000"/>
            </a:pPr>
            <a:r>
              <a:rPr lang="en-US" b="1" dirty="0">
                <a:ea typeface="Roboto"/>
                <a:cs typeface="Roboto"/>
                <a:sym typeface="Roboto"/>
              </a:rPr>
              <a:t>Shame, self-blame</a:t>
            </a:r>
            <a:endParaRPr lang="en-US" dirty="0">
              <a:ea typeface="Roboto"/>
              <a:cs typeface="Roboto"/>
              <a:sym typeface="Roboto"/>
            </a:endParaRPr>
          </a:p>
          <a:p>
            <a:pPr lvl="0">
              <a:lnSpc>
                <a:spcPct val="120000"/>
              </a:lnSpc>
              <a:spcBef>
                <a:spcPts val="0"/>
              </a:spcBef>
              <a:buClr>
                <a:srgbClr val="4A7885"/>
              </a:buClr>
              <a:buSzPct val="100000"/>
            </a:pPr>
            <a:r>
              <a:rPr lang="en-US" b="1" dirty="0">
                <a:ea typeface="Roboto"/>
                <a:cs typeface="Roboto"/>
                <a:sym typeface="Roboto"/>
              </a:rPr>
              <a:t>Power dynamics</a:t>
            </a:r>
          </a:p>
          <a:p>
            <a:pPr lvl="0">
              <a:lnSpc>
                <a:spcPct val="120000"/>
              </a:lnSpc>
              <a:spcBef>
                <a:spcPts val="0"/>
              </a:spcBef>
              <a:buClr>
                <a:srgbClr val="4A7885"/>
              </a:buClr>
              <a:buSzPct val="100000"/>
            </a:pPr>
            <a:r>
              <a:rPr lang="en-US" b="1" dirty="0">
                <a:ea typeface="Roboto"/>
                <a:cs typeface="Roboto"/>
                <a:sym typeface="Roboto"/>
              </a:rPr>
              <a:t>Victim-blaming </a:t>
            </a:r>
            <a:endParaRPr lang="en-US" dirty="0">
              <a:ea typeface="Roboto"/>
              <a:cs typeface="Roboto"/>
              <a:sym typeface="Roboto"/>
            </a:endParaRPr>
          </a:p>
          <a:p>
            <a:pPr lvl="0">
              <a:lnSpc>
                <a:spcPct val="120000"/>
              </a:lnSpc>
              <a:spcBef>
                <a:spcPts val="0"/>
              </a:spcBef>
              <a:buClr>
                <a:srgbClr val="4A7885"/>
              </a:buClr>
              <a:buSzPct val="100000"/>
            </a:pPr>
            <a:r>
              <a:rPr lang="en-US" b="1" dirty="0">
                <a:ea typeface="Roboto"/>
                <a:cs typeface="Roboto"/>
                <a:sym typeface="Roboto"/>
              </a:rPr>
              <a:t>Re-traumatizing</a:t>
            </a:r>
            <a:endParaRPr lang="en-US" dirty="0">
              <a:ea typeface="Roboto"/>
              <a:cs typeface="Roboto"/>
              <a:sym typeface="Roboto"/>
            </a:endParaRPr>
          </a:p>
          <a:p>
            <a:pPr lvl="0">
              <a:lnSpc>
                <a:spcPct val="120000"/>
              </a:lnSpc>
              <a:spcBef>
                <a:spcPts val="0"/>
              </a:spcBef>
              <a:buClr>
                <a:srgbClr val="4A7885"/>
              </a:buClr>
              <a:buSzPct val="100000"/>
            </a:pPr>
            <a:r>
              <a:rPr lang="en-US" b="1" dirty="0">
                <a:ea typeface="Roboto"/>
                <a:cs typeface="Roboto"/>
                <a:sym typeface="Roboto"/>
              </a:rPr>
              <a:t>Inadequate institutional responses </a:t>
            </a:r>
          </a:p>
          <a:p>
            <a:pPr lvl="0">
              <a:lnSpc>
                <a:spcPct val="120000"/>
              </a:lnSpc>
              <a:spcBef>
                <a:spcPts val="0"/>
              </a:spcBef>
              <a:buClr>
                <a:srgbClr val="4A7885"/>
              </a:buClr>
              <a:buSzPct val="100000"/>
            </a:pPr>
            <a:r>
              <a:rPr lang="en-US" b="1" dirty="0">
                <a:ea typeface="Roboto"/>
                <a:cs typeface="Roboto"/>
                <a:sym typeface="Roboto"/>
              </a:rPr>
              <a:t>Known perpetrator</a:t>
            </a:r>
            <a:r>
              <a:rPr lang="en-US" dirty="0">
                <a:ea typeface="Roboto"/>
                <a:cs typeface="Roboto"/>
                <a:sym typeface="Roboto"/>
              </a:rPr>
              <a:t> / </a:t>
            </a:r>
            <a:r>
              <a:rPr lang="en-US" b="1" dirty="0">
                <a:ea typeface="Roboto"/>
                <a:cs typeface="Roboto"/>
                <a:sym typeface="Roboto"/>
              </a:rPr>
              <a:t>Fear for safety</a:t>
            </a:r>
            <a:endParaRPr lang="en-US" dirty="0">
              <a:ea typeface="Roboto"/>
              <a:cs typeface="Roboto"/>
              <a:sym typeface="Roboto"/>
            </a:endParaRPr>
          </a:p>
          <a:p>
            <a:pPr lvl="0">
              <a:lnSpc>
                <a:spcPct val="120000"/>
              </a:lnSpc>
              <a:spcBef>
                <a:spcPts val="0"/>
              </a:spcBef>
              <a:buClr>
                <a:srgbClr val="4A7885"/>
              </a:buClr>
              <a:buSzPct val="100000"/>
            </a:pPr>
            <a:r>
              <a:rPr lang="en-US" b="1" dirty="0">
                <a:ea typeface="Roboto"/>
                <a:cs typeface="Roboto"/>
                <a:sym typeface="Roboto"/>
              </a:rPr>
              <a:t>Fear of reflection on communities</a:t>
            </a:r>
            <a:endParaRPr lang="en-CA" dirty="0"/>
          </a:p>
        </p:txBody>
      </p:sp>
      <p:sp>
        <p:nvSpPr>
          <p:cNvPr id="9" name="Content Placeholder 8">
            <a:extLst>
              <a:ext uri="{FF2B5EF4-FFF2-40B4-BE49-F238E27FC236}">
                <a16:creationId xmlns:a16="http://schemas.microsoft.com/office/drawing/2014/main" id="{24690AFE-C6A7-6B49-A800-B91B1413F5A2}"/>
              </a:ext>
            </a:extLst>
          </p:cNvPr>
          <p:cNvSpPr>
            <a:spLocks noGrp="1"/>
          </p:cNvSpPr>
          <p:nvPr>
            <p:ph sz="half" idx="2"/>
          </p:nvPr>
        </p:nvSpPr>
        <p:spPr>
          <a:xfrm>
            <a:off x="8353425" y="1882775"/>
            <a:ext cx="3333750" cy="1660525"/>
          </a:xfrm>
        </p:spPr>
        <p:txBody>
          <a:bodyPr>
            <a:normAutofit fontScale="92500"/>
          </a:bodyPr>
          <a:lstStyle/>
          <a:p>
            <a:pPr marL="0" indent="0">
              <a:buNone/>
            </a:pPr>
            <a:r>
              <a:rPr lang="en-US" dirty="0">
                <a:ea typeface="Roboto"/>
                <a:cs typeface="Roboto"/>
                <a:sym typeface="Roboto"/>
              </a:rPr>
              <a:t>Less than </a:t>
            </a:r>
            <a:r>
              <a:rPr lang="en-US" b="1" dirty="0">
                <a:ea typeface="Roboto"/>
                <a:cs typeface="Roboto"/>
                <a:sym typeface="Roboto"/>
              </a:rPr>
              <a:t>5% of sexual assaults</a:t>
            </a:r>
            <a:r>
              <a:rPr lang="en-US" dirty="0">
                <a:ea typeface="Roboto"/>
                <a:cs typeface="Roboto"/>
                <a:sym typeface="Roboto"/>
              </a:rPr>
              <a:t> are reported to police (Dept of Justice, 2019). </a:t>
            </a:r>
          </a:p>
          <a:p>
            <a:pPr marL="0" indent="0">
              <a:buNone/>
            </a:pPr>
            <a:endParaRPr lang="en-CA" dirty="0"/>
          </a:p>
        </p:txBody>
      </p:sp>
      <p:pic>
        <p:nvPicPr>
          <p:cNvPr id="10" name="Google Shape;331;gbb0864b544_0_80">
            <a:extLst>
              <a:ext uri="{FF2B5EF4-FFF2-40B4-BE49-F238E27FC236}">
                <a16:creationId xmlns:a16="http://schemas.microsoft.com/office/drawing/2014/main" id="{FE2CD10C-6732-8946-9AD4-86A5805980B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299600" y="3121123"/>
            <a:ext cx="3006575" cy="3281000"/>
          </a:xfrm>
          <a:prstGeom prst="rect">
            <a:avLst/>
          </a:prstGeom>
          <a:noFill/>
          <a:ln>
            <a:noFill/>
          </a:ln>
        </p:spPr>
      </p:pic>
    </p:spTree>
    <p:extLst>
      <p:ext uri="{BB962C8B-B14F-4D97-AF65-F5344CB8AC3E}">
        <p14:creationId xmlns:p14="http://schemas.microsoft.com/office/powerpoint/2010/main" val="2199495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1BD6-5CCC-7B49-A8F4-B693006A3181}"/>
              </a:ext>
            </a:extLst>
          </p:cNvPr>
          <p:cNvSpPr>
            <a:spLocks noGrp="1"/>
          </p:cNvSpPr>
          <p:nvPr>
            <p:ph type="title"/>
          </p:nvPr>
        </p:nvSpPr>
        <p:spPr/>
        <p:txBody>
          <a:bodyPr/>
          <a:lstStyle/>
          <a:p>
            <a:r>
              <a:rPr lang="en-CA" dirty="0"/>
              <a:t>Why People Don’t Report Sexual Assault</a:t>
            </a:r>
          </a:p>
        </p:txBody>
      </p:sp>
      <p:pic>
        <p:nvPicPr>
          <p:cNvPr id="4" name="Content Placeholder 3" descr="Woman looking sad and thinking:&#10;What were you wearing?&#10;I don't believe you&#10;Did you scream?&#10;Do you have proof?&#10;Why report now after all this time?&#10;Did you provoke him?&#10;He would never do something like that &#10;That's what boys do&#10;You must be exaggerating&#10;Were you drunk or high?">
            <a:extLst>
              <a:ext uri="{FF2B5EF4-FFF2-40B4-BE49-F238E27FC236}">
                <a16:creationId xmlns:a16="http://schemas.microsoft.com/office/drawing/2014/main" id="{0351E0AC-4D72-AE48-995E-BE5D3B889695}"/>
              </a:ext>
            </a:extLst>
          </p:cNvPr>
          <p:cNvPicPr>
            <a:picLocks noGrp="1" noChangeAspect="1"/>
          </p:cNvPicPr>
          <p:nvPr>
            <p:ph idx="1"/>
          </p:nvPr>
        </p:nvPicPr>
        <p:blipFill>
          <a:blip r:embed="rId3"/>
          <a:stretch>
            <a:fillRect/>
          </a:stretch>
        </p:blipFill>
        <p:spPr>
          <a:xfrm>
            <a:off x="1997251" y="1674000"/>
            <a:ext cx="8064000" cy="5184000"/>
          </a:xfrm>
          <a:prstGeom prst="rect">
            <a:avLst/>
          </a:prstGeom>
        </p:spPr>
      </p:pic>
    </p:spTree>
    <p:extLst>
      <p:ext uri="{BB962C8B-B14F-4D97-AF65-F5344CB8AC3E}">
        <p14:creationId xmlns:p14="http://schemas.microsoft.com/office/powerpoint/2010/main" val="233606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FCBF480-5864-C14B-99AD-5475E3E71C56}"/>
              </a:ext>
            </a:extLst>
          </p:cNvPr>
          <p:cNvSpPr>
            <a:spLocks noGrp="1"/>
          </p:cNvSpPr>
          <p:nvPr>
            <p:ph type="title"/>
          </p:nvPr>
        </p:nvSpPr>
        <p:spPr>
          <a:xfrm>
            <a:off x="841248" y="548640"/>
            <a:ext cx="3600860" cy="5431536"/>
          </a:xfrm>
        </p:spPr>
        <p:txBody>
          <a:bodyPr>
            <a:normAutofit/>
          </a:bodyPr>
          <a:lstStyle/>
          <a:p>
            <a:r>
              <a:rPr lang="en-CA" sz="5400" dirty="0"/>
              <a:t>Rape Culture</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8CE2BF4-F1AA-6346-BA4E-C471B7895BBD}"/>
              </a:ext>
            </a:extLst>
          </p:cNvPr>
          <p:cNvSpPr>
            <a:spLocks noGrp="1"/>
          </p:cNvSpPr>
          <p:nvPr>
            <p:ph idx="1"/>
          </p:nvPr>
        </p:nvSpPr>
        <p:spPr>
          <a:xfrm>
            <a:off x="5126418" y="552091"/>
            <a:ext cx="6224335" cy="5431536"/>
          </a:xfrm>
        </p:spPr>
        <p:txBody>
          <a:bodyPr anchor="ctr">
            <a:normAutofit/>
          </a:bodyPr>
          <a:lstStyle/>
          <a:p>
            <a:pPr marL="0" indent="0">
              <a:buNone/>
            </a:pPr>
            <a:r>
              <a:rPr lang="en-US" sz="4000" dirty="0">
                <a:ea typeface="Roboto"/>
                <a:cs typeface="Roboto"/>
                <a:sym typeface="Roboto"/>
              </a:rPr>
              <a:t>An environment where sexual violence is </a:t>
            </a:r>
            <a:r>
              <a:rPr lang="en-US" sz="4000" b="1" dirty="0">
                <a:ea typeface="Roboto"/>
                <a:cs typeface="Roboto"/>
                <a:sym typeface="Roboto"/>
              </a:rPr>
              <a:t>prevalent</a:t>
            </a:r>
            <a:r>
              <a:rPr lang="en-US" sz="4000" dirty="0">
                <a:ea typeface="Roboto"/>
                <a:cs typeface="Roboto"/>
                <a:sym typeface="Roboto"/>
              </a:rPr>
              <a:t> and the norm. Sexual violence is </a:t>
            </a:r>
            <a:r>
              <a:rPr lang="en-US" sz="4000" b="1" dirty="0">
                <a:ea typeface="Roboto"/>
                <a:cs typeface="Roboto"/>
                <a:sym typeface="Roboto"/>
              </a:rPr>
              <a:t>normalized</a:t>
            </a:r>
            <a:r>
              <a:rPr lang="en-US" sz="4000" dirty="0">
                <a:ea typeface="Roboto"/>
                <a:cs typeface="Roboto"/>
                <a:sym typeface="Roboto"/>
              </a:rPr>
              <a:t> and readily found in the media and popular culture. Rape culture includes rape myths.</a:t>
            </a:r>
          </a:p>
          <a:p>
            <a:pPr marL="0" indent="0">
              <a:buNone/>
            </a:pPr>
            <a:endParaRPr lang="en-CA" sz="2200" dirty="0"/>
          </a:p>
        </p:txBody>
      </p:sp>
    </p:spTree>
    <p:extLst>
      <p:ext uri="{BB962C8B-B14F-4D97-AF65-F5344CB8AC3E}">
        <p14:creationId xmlns:p14="http://schemas.microsoft.com/office/powerpoint/2010/main" val="722360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6555E9-3805-F048-A100-917851D12EA7}"/>
              </a:ext>
            </a:extLst>
          </p:cNvPr>
          <p:cNvSpPr>
            <a:spLocks noGrp="1"/>
          </p:cNvSpPr>
          <p:nvPr>
            <p:ph type="title"/>
          </p:nvPr>
        </p:nvSpPr>
        <p:spPr>
          <a:xfrm>
            <a:off x="838200" y="1412488"/>
            <a:ext cx="2899189" cy="4363844"/>
          </a:xfrm>
        </p:spPr>
        <p:txBody>
          <a:bodyPr anchor="t">
            <a:normAutofit/>
          </a:bodyPr>
          <a:lstStyle/>
          <a:p>
            <a:r>
              <a:rPr lang="en-CA" sz="4000" dirty="0">
                <a:solidFill>
                  <a:srgbClr val="FFFFFF"/>
                </a:solidFill>
              </a:rPr>
              <a:t>Sexual Violence on Campus - 1</a:t>
            </a:r>
          </a:p>
        </p:txBody>
      </p:sp>
      <p:sp>
        <p:nvSpPr>
          <p:cNvPr id="3" name="Content Placeholder 2">
            <a:extLst>
              <a:ext uri="{FF2B5EF4-FFF2-40B4-BE49-F238E27FC236}">
                <a16:creationId xmlns:a16="http://schemas.microsoft.com/office/drawing/2014/main" id="{FA0357AB-D959-E14C-A82E-B2F596025761}"/>
              </a:ext>
            </a:extLst>
          </p:cNvPr>
          <p:cNvSpPr>
            <a:spLocks noGrp="1"/>
          </p:cNvSpPr>
          <p:nvPr>
            <p:ph sz="half" idx="1"/>
          </p:nvPr>
        </p:nvSpPr>
        <p:spPr>
          <a:xfrm>
            <a:off x="4380855" y="1412489"/>
            <a:ext cx="3427283" cy="4363844"/>
          </a:xfrm>
        </p:spPr>
        <p:txBody>
          <a:bodyPr>
            <a:normAutofit/>
          </a:bodyPr>
          <a:lstStyle/>
          <a:p>
            <a:pPr marL="0" lvl="0" indent="0">
              <a:lnSpc>
                <a:spcPct val="100000"/>
              </a:lnSpc>
              <a:spcBef>
                <a:spcPts val="0"/>
              </a:spcBef>
              <a:buClr>
                <a:srgbClr val="000000"/>
              </a:buClr>
              <a:buSzPts val="1650"/>
              <a:buNone/>
            </a:pPr>
            <a:r>
              <a:rPr lang="en-US" dirty="0">
                <a:ea typeface="Roboto"/>
                <a:cs typeface="Roboto"/>
                <a:sym typeface="Roboto"/>
              </a:rPr>
              <a:t>International students are especially vulnerable to sexual violence both on and off campus, especially at the beginning of the school year.</a:t>
            </a:r>
            <a:r>
              <a:rPr lang="en-US" i="1" dirty="0">
                <a:ea typeface="Roboto"/>
                <a:cs typeface="Roboto"/>
                <a:sym typeface="Roboto"/>
              </a:rPr>
              <a:t> </a:t>
            </a:r>
          </a:p>
          <a:p>
            <a:pPr marL="0" lvl="0" indent="0">
              <a:spcBef>
                <a:spcPts val="0"/>
              </a:spcBef>
              <a:buClr>
                <a:srgbClr val="000000"/>
              </a:buClr>
              <a:buSzPts val="1650"/>
              <a:buNone/>
            </a:pPr>
            <a:endParaRPr lang="en-US" i="1" dirty="0">
              <a:ea typeface="Roboto"/>
              <a:cs typeface="Roboto"/>
              <a:sym typeface="Roboto"/>
            </a:endParaRPr>
          </a:p>
          <a:p>
            <a:pPr marL="0" lvl="0" indent="0">
              <a:spcBef>
                <a:spcPts val="0"/>
              </a:spcBef>
              <a:buClr>
                <a:srgbClr val="000000"/>
              </a:buClr>
              <a:buSzPts val="1650"/>
              <a:buNone/>
            </a:pPr>
            <a:r>
              <a:rPr lang="en-US" sz="2400" i="1" dirty="0">
                <a:ea typeface="Roboto"/>
                <a:cs typeface="Roboto"/>
                <a:sym typeface="Roboto"/>
              </a:rPr>
              <a:t>(Forbes-Mewett, et al., 2015)</a:t>
            </a:r>
            <a:endParaRPr lang="en-CA" sz="24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97922F3-5688-D140-B6BE-F5E59F12FAE6}"/>
              </a:ext>
            </a:extLst>
          </p:cNvPr>
          <p:cNvSpPr>
            <a:spLocks noGrp="1"/>
          </p:cNvSpPr>
          <p:nvPr>
            <p:ph sz="half" idx="2"/>
          </p:nvPr>
        </p:nvSpPr>
        <p:spPr>
          <a:xfrm>
            <a:off x="8451604" y="1412489"/>
            <a:ext cx="3197701" cy="4363844"/>
          </a:xfrm>
        </p:spPr>
        <p:txBody>
          <a:bodyPr>
            <a:normAutofit/>
          </a:bodyPr>
          <a:lstStyle/>
          <a:p>
            <a:pPr marL="0" lvl="0" indent="0">
              <a:lnSpc>
                <a:spcPct val="100000"/>
              </a:lnSpc>
              <a:spcBef>
                <a:spcPts val="1400"/>
              </a:spcBef>
              <a:buClr>
                <a:schemeClr val="dk1"/>
              </a:buClr>
              <a:buSzPts val="1100"/>
              <a:buNone/>
            </a:pPr>
            <a:r>
              <a:rPr lang="en-US" b="1" dirty="0">
                <a:ea typeface="Roboto"/>
                <a:cs typeface="Roboto"/>
                <a:sym typeface="Roboto"/>
              </a:rPr>
              <a:t>41%</a:t>
            </a:r>
            <a:r>
              <a:rPr lang="en-US" dirty="0">
                <a:ea typeface="Roboto"/>
                <a:cs typeface="Roboto"/>
                <a:sym typeface="Roboto"/>
              </a:rPr>
              <a:t> of all reported incidents of sexual assault were reported by students.</a:t>
            </a:r>
          </a:p>
          <a:p>
            <a:pPr marL="0" lvl="0" indent="0">
              <a:lnSpc>
                <a:spcPct val="100000"/>
              </a:lnSpc>
              <a:spcBef>
                <a:spcPts val="1400"/>
              </a:spcBef>
              <a:spcAft>
                <a:spcPts val="1400"/>
              </a:spcAft>
              <a:buClr>
                <a:schemeClr val="dk1"/>
              </a:buClr>
              <a:buSzPts val="1100"/>
              <a:buNone/>
            </a:pPr>
            <a:r>
              <a:rPr lang="en-US" sz="2400" dirty="0">
                <a:ea typeface="Roboto"/>
                <a:cs typeface="Roboto"/>
                <a:sym typeface="Roboto"/>
              </a:rPr>
              <a:t>(</a:t>
            </a:r>
            <a:r>
              <a:rPr lang="en-US" sz="2400" i="1" dirty="0">
                <a:ea typeface="Roboto"/>
                <a:cs typeface="Roboto"/>
                <a:sym typeface="Roboto"/>
              </a:rPr>
              <a:t>Statistics Canada, 2017</a:t>
            </a:r>
            <a:r>
              <a:rPr lang="en-US" sz="2400" dirty="0">
                <a:ea typeface="Roboto"/>
                <a:cs typeface="Roboto"/>
                <a:sym typeface="Roboto"/>
              </a:rPr>
              <a:t>)</a:t>
            </a:r>
          </a:p>
          <a:p>
            <a:endParaRPr lang="en-CA" sz="2000" dirty="0"/>
          </a:p>
        </p:txBody>
      </p:sp>
    </p:spTree>
    <p:extLst>
      <p:ext uri="{BB962C8B-B14F-4D97-AF65-F5344CB8AC3E}">
        <p14:creationId xmlns:p14="http://schemas.microsoft.com/office/powerpoint/2010/main" val="305425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E2B878-761D-D647-AD20-E3D91999A4B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600" dirty="0"/>
              <a:t>Territory Acknowledgment</a:t>
            </a:r>
          </a:p>
        </p:txBody>
      </p:sp>
      <p:sp>
        <p:nvSpPr>
          <p:cNvPr id="3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D105D7F-B9A9-3C41-B3F6-15A4476224A3}"/>
              </a:ext>
            </a:extLst>
          </p:cNvPr>
          <p:cNvSpPr>
            <a:spLocks noGrp="1"/>
          </p:cNvSpPr>
          <p:nvPr>
            <p:ph sz="half" idx="1"/>
          </p:nvPr>
        </p:nvSpPr>
        <p:spPr>
          <a:xfrm>
            <a:off x="640080" y="2872899"/>
            <a:ext cx="4243589" cy="3320668"/>
          </a:xfrm>
        </p:spPr>
        <p:txBody>
          <a:bodyPr vert="horz" lIns="91440" tIns="45720" rIns="91440" bIns="45720" rtlCol="0">
            <a:normAutofit/>
          </a:bodyPr>
          <a:lstStyle/>
          <a:p>
            <a:pPr marL="0"/>
            <a:r>
              <a:rPr lang="en-US" sz="3200" dirty="0">
                <a:sym typeface="Roboto"/>
              </a:rPr>
              <a:t>I respectfully acknowledge [insert institution] is on the unceded and traditional territories of the [insert local] Nations </a:t>
            </a:r>
          </a:p>
          <a:p>
            <a:pPr marL="0"/>
            <a:endParaRPr lang="en-US" sz="2200" dirty="0"/>
          </a:p>
        </p:txBody>
      </p:sp>
      <p:pic>
        <p:nvPicPr>
          <p:cNvPr id="13" name="Google Shape;81;p2">
            <a:extLst>
              <a:ext uri="{FF2B5EF4-FFF2-40B4-BE49-F238E27FC236}">
                <a16:creationId xmlns:a16="http://schemas.microsoft.com/office/drawing/2014/main" id="{140C3A67-708D-AF45-90A7-88EDC21C0B02}"/>
              </a:ext>
              <a:ext uri="{C183D7F6-B498-43B3-948B-1728B52AA6E4}">
                <adec:decorative xmlns:adec="http://schemas.microsoft.com/office/drawing/2017/decorative" val="1"/>
              </a:ext>
            </a:extLst>
          </p:cNvPr>
          <p:cNvPicPr preferRelativeResize="0">
            <a:picLocks noGrp="1" noChangeAspect="1"/>
          </p:cNvPicPr>
          <p:nvPr>
            <p:ph sz="half" idx="2"/>
          </p:nvPr>
        </p:nvPicPr>
        <p:blipFill rotWithShape="1">
          <a:blip r:embed="rId3"/>
          <a:srcRect l="15556" r="4006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314615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6555E9-3805-F048-A100-917851D12EA7}"/>
              </a:ext>
            </a:extLst>
          </p:cNvPr>
          <p:cNvSpPr>
            <a:spLocks noGrp="1"/>
          </p:cNvSpPr>
          <p:nvPr>
            <p:ph type="title"/>
          </p:nvPr>
        </p:nvSpPr>
        <p:spPr>
          <a:xfrm>
            <a:off x="838200" y="1412488"/>
            <a:ext cx="2899189" cy="4363844"/>
          </a:xfrm>
        </p:spPr>
        <p:txBody>
          <a:bodyPr anchor="t">
            <a:normAutofit/>
          </a:bodyPr>
          <a:lstStyle/>
          <a:p>
            <a:r>
              <a:rPr lang="en-CA" sz="4000" dirty="0">
                <a:solidFill>
                  <a:srgbClr val="FFFFFF"/>
                </a:solidFill>
              </a:rPr>
              <a:t>Sexual Violence on Campus - 2</a:t>
            </a:r>
          </a:p>
        </p:txBody>
      </p:sp>
      <p:sp>
        <p:nvSpPr>
          <p:cNvPr id="3" name="Content Placeholder 2">
            <a:extLst>
              <a:ext uri="{FF2B5EF4-FFF2-40B4-BE49-F238E27FC236}">
                <a16:creationId xmlns:a16="http://schemas.microsoft.com/office/drawing/2014/main" id="{FA0357AB-D959-E14C-A82E-B2F596025761}"/>
              </a:ext>
            </a:extLst>
          </p:cNvPr>
          <p:cNvSpPr>
            <a:spLocks noGrp="1"/>
          </p:cNvSpPr>
          <p:nvPr>
            <p:ph sz="half" idx="1"/>
          </p:nvPr>
        </p:nvSpPr>
        <p:spPr>
          <a:xfrm>
            <a:off x="4409430" y="764704"/>
            <a:ext cx="3427283" cy="5319133"/>
          </a:xfrm>
        </p:spPr>
        <p:txBody>
          <a:bodyPr>
            <a:noAutofit/>
          </a:bodyPr>
          <a:lstStyle/>
          <a:p>
            <a:pPr marL="0" lvl="0" indent="0">
              <a:lnSpc>
                <a:spcPct val="100000"/>
              </a:lnSpc>
              <a:spcBef>
                <a:spcPts val="0"/>
              </a:spcBef>
              <a:buClr>
                <a:srgbClr val="000000"/>
              </a:buClr>
              <a:buSzPts val="1700"/>
              <a:buNone/>
            </a:pPr>
            <a:r>
              <a:rPr lang="en-US" b="1" dirty="0">
                <a:ea typeface="Roboto"/>
                <a:cs typeface="Roboto"/>
                <a:sym typeface="Roboto"/>
              </a:rPr>
              <a:t>71%</a:t>
            </a:r>
            <a:r>
              <a:rPr lang="en-US" dirty="0">
                <a:ea typeface="Roboto"/>
                <a:cs typeface="Roboto"/>
                <a:sym typeface="Roboto"/>
              </a:rPr>
              <a:t> of Post secondary students witnessed or experienced unwanted sexual behaviours in a post-secondary setting in 2019.</a:t>
            </a:r>
          </a:p>
          <a:p>
            <a:pPr marL="0" lvl="0" indent="0">
              <a:lnSpc>
                <a:spcPct val="100000"/>
              </a:lnSpc>
              <a:spcBef>
                <a:spcPts val="0"/>
              </a:spcBef>
              <a:buClr>
                <a:srgbClr val="000000"/>
              </a:buClr>
              <a:buSzPts val="1700"/>
              <a:buNone/>
            </a:pPr>
            <a:endParaRPr lang="en-US" dirty="0">
              <a:ea typeface="Roboto"/>
              <a:cs typeface="Roboto"/>
              <a:sym typeface="Roboto"/>
            </a:endParaRPr>
          </a:p>
          <a:p>
            <a:pPr marL="0" lvl="0" indent="0">
              <a:lnSpc>
                <a:spcPct val="100000"/>
              </a:lnSpc>
              <a:spcBef>
                <a:spcPts val="0"/>
              </a:spcBef>
              <a:buClr>
                <a:srgbClr val="000000"/>
              </a:buClr>
              <a:buSzPts val="1700"/>
              <a:buNone/>
            </a:pPr>
            <a:r>
              <a:rPr lang="en-US" sz="2400" dirty="0">
                <a:ea typeface="Roboto"/>
                <a:cs typeface="Roboto"/>
                <a:sym typeface="Roboto"/>
              </a:rPr>
              <a:t>(</a:t>
            </a:r>
            <a:r>
              <a:rPr lang="en-US" sz="2400" i="1" dirty="0">
                <a:ea typeface="Roboto"/>
                <a:cs typeface="Roboto"/>
                <a:sym typeface="Roboto"/>
              </a:rPr>
              <a:t>Burczycka, Canadian Centre for Justice and Community Safety Statistics, 2020)</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97922F3-5688-D140-B6BE-F5E59F12FAE6}"/>
              </a:ext>
            </a:extLst>
          </p:cNvPr>
          <p:cNvSpPr>
            <a:spLocks noGrp="1"/>
          </p:cNvSpPr>
          <p:nvPr>
            <p:ph sz="half" idx="2"/>
          </p:nvPr>
        </p:nvSpPr>
        <p:spPr>
          <a:xfrm>
            <a:off x="8616280" y="764704"/>
            <a:ext cx="3197701" cy="3914775"/>
          </a:xfrm>
        </p:spPr>
        <p:txBody>
          <a:bodyPr>
            <a:normAutofit/>
          </a:bodyPr>
          <a:lstStyle/>
          <a:p>
            <a:pPr marL="0" lvl="0" indent="0">
              <a:lnSpc>
                <a:spcPct val="100000"/>
              </a:lnSpc>
              <a:spcBef>
                <a:spcPts val="0"/>
              </a:spcBef>
              <a:buClr>
                <a:srgbClr val="000000"/>
              </a:buClr>
              <a:buSzPts val="1700"/>
              <a:buNone/>
            </a:pPr>
            <a:r>
              <a:rPr lang="en-US" dirty="0">
                <a:ea typeface="Roboto"/>
                <a:cs typeface="Roboto"/>
                <a:sym typeface="Roboto"/>
              </a:rPr>
              <a:t>Up to </a:t>
            </a:r>
            <a:r>
              <a:rPr lang="en-US" b="1" dirty="0">
                <a:ea typeface="Roboto"/>
                <a:cs typeface="Roboto"/>
                <a:sym typeface="Roboto"/>
              </a:rPr>
              <a:t>25%</a:t>
            </a:r>
            <a:r>
              <a:rPr lang="en-US" dirty="0">
                <a:ea typeface="Roboto"/>
                <a:cs typeface="Roboto"/>
                <a:sym typeface="Roboto"/>
              </a:rPr>
              <a:t> of women experience sexual assault during college or university </a:t>
            </a:r>
          </a:p>
          <a:p>
            <a:pPr marL="0" lvl="0" indent="0">
              <a:lnSpc>
                <a:spcPct val="100000"/>
              </a:lnSpc>
              <a:spcBef>
                <a:spcPts val="0"/>
              </a:spcBef>
              <a:buClr>
                <a:srgbClr val="000000"/>
              </a:buClr>
              <a:buSzPts val="1700"/>
              <a:buNone/>
            </a:pPr>
            <a:endParaRPr lang="en-US" i="1" dirty="0">
              <a:ea typeface="Roboto"/>
              <a:cs typeface="Roboto"/>
              <a:sym typeface="Roboto"/>
            </a:endParaRPr>
          </a:p>
          <a:p>
            <a:pPr marL="0" lvl="0" indent="0">
              <a:lnSpc>
                <a:spcPct val="100000"/>
              </a:lnSpc>
              <a:spcBef>
                <a:spcPts val="0"/>
              </a:spcBef>
              <a:buClr>
                <a:srgbClr val="000000"/>
              </a:buClr>
              <a:buSzPts val="1700"/>
              <a:buNone/>
            </a:pPr>
            <a:r>
              <a:rPr lang="en-US" sz="2400" i="1" dirty="0">
                <a:ea typeface="Roboto"/>
                <a:cs typeface="Roboto"/>
                <a:sym typeface="Roboto"/>
              </a:rPr>
              <a:t>(Ontario Women’s Directorate, 2013)</a:t>
            </a:r>
            <a:endParaRPr lang="en-US" sz="2400" dirty="0">
              <a:ea typeface="Roboto"/>
              <a:cs typeface="Roboto"/>
              <a:sym typeface="Roboto"/>
            </a:endParaRPr>
          </a:p>
          <a:p>
            <a:endParaRPr lang="en-CA" sz="2000" dirty="0"/>
          </a:p>
        </p:txBody>
      </p:sp>
    </p:spTree>
    <p:extLst>
      <p:ext uri="{BB962C8B-B14F-4D97-AF65-F5344CB8AC3E}">
        <p14:creationId xmlns:p14="http://schemas.microsoft.com/office/powerpoint/2010/main" val="385541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8418-678D-1B4B-B7B6-F06E78C66CDE}"/>
              </a:ext>
            </a:extLst>
          </p:cNvPr>
          <p:cNvSpPr>
            <a:spLocks noGrp="1"/>
          </p:cNvSpPr>
          <p:nvPr>
            <p:ph type="title"/>
          </p:nvPr>
        </p:nvSpPr>
        <p:spPr/>
        <p:txBody>
          <a:bodyPr/>
          <a:lstStyle/>
          <a:p>
            <a:r>
              <a:rPr lang="en-CA" dirty="0"/>
              <a:t>Overlapping Marginalizations (Intersectionality)</a:t>
            </a:r>
          </a:p>
        </p:txBody>
      </p:sp>
      <p:sp>
        <p:nvSpPr>
          <p:cNvPr id="3" name="Content Placeholder 2">
            <a:extLst>
              <a:ext uri="{FF2B5EF4-FFF2-40B4-BE49-F238E27FC236}">
                <a16:creationId xmlns:a16="http://schemas.microsoft.com/office/drawing/2014/main" id="{BF353D7E-AB38-A64B-AB60-D5E20B21AEA5}"/>
              </a:ext>
            </a:extLst>
          </p:cNvPr>
          <p:cNvSpPr>
            <a:spLocks noGrp="1"/>
          </p:cNvSpPr>
          <p:nvPr>
            <p:ph sz="half" idx="1"/>
          </p:nvPr>
        </p:nvSpPr>
        <p:spPr>
          <a:xfrm>
            <a:off x="695324" y="2768600"/>
            <a:ext cx="7820025" cy="2660650"/>
          </a:xfrm>
        </p:spPr>
        <p:txBody>
          <a:bodyPr>
            <a:normAutofit/>
          </a:bodyPr>
          <a:lstStyle/>
          <a:p>
            <a:pPr marL="0" indent="0">
              <a:buNone/>
            </a:pPr>
            <a:r>
              <a:rPr lang="en-US" sz="3600" i="1" dirty="0">
                <a:ea typeface="Arial"/>
                <a:cs typeface="Arial"/>
                <a:sym typeface="Arial"/>
              </a:rPr>
              <a:t>Those experiencing multiple and intersecting forms of oppression (racism, transphobia, ableism etc.) are especially vulnerable to sexual violence </a:t>
            </a:r>
            <a:endParaRPr lang="en-CA" sz="3600" dirty="0"/>
          </a:p>
        </p:txBody>
      </p:sp>
      <p:pic>
        <p:nvPicPr>
          <p:cNvPr id="5" name="Google Shape;364;gbb0864b544_0_104" descr="Two women holding each other, both dressed in clothes showing the colours of the 2SLGBTQ+ rainbow flag. ">
            <a:extLst>
              <a:ext uri="{FF2B5EF4-FFF2-40B4-BE49-F238E27FC236}">
                <a16:creationId xmlns:a16="http://schemas.microsoft.com/office/drawing/2014/main" id="{59ED4A9D-353A-BC47-A808-71778D5DD743}"/>
              </a:ext>
            </a:extLst>
          </p:cNvPr>
          <p:cNvPicPr preferRelativeResize="0">
            <a:picLocks noGrp="1" noChangeAspect="1"/>
          </p:cNvPicPr>
          <p:nvPr>
            <p:ph sz="half" idx="2"/>
          </p:nvPr>
        </p:nvPicPr>
        <p:blipFill rotWithShape="1">
          <a:blip r:embed="rId3">
            <a:alphaModFix/>
          </a:blip>
          <a:srcRect/>
          <a:stretch/>
        </p:blipFill>
        <p:spPr>
          <a:xfrm>
            <a:off x="9247939" y="1854200"/>
            <a:ext cx="1696353" cy="4608000"/>
          </a:xfrm>
          <a:prstGeom prst="rect">
            <a:avLst/>
          </a:prstGeom>
          <a:noFill/>
          <a:ln>
            <a:noFill/>
          </a:ln>
        </p:spPr>
      </p:pic>
    </p:spTree>
    <p:extLst>
      <p:ext uri="{BB962C8B-B14F-4D97-AF65-F5344CB8AC3E}">
        <p14:creationId xmlns:p14="http://schemas.microsoft.com/office/powerpoint/2010/main" val="104148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9FF5-F991-EB4F-A45A-36AC6248AB21}"/>
              </a:ext>
            </a:extLst>
          </p:cNvPr>
          <p:cNvSpPr>
            <a:spLocks noGrp="1"/>
          </p:cNvSpPr>
          <p:nvPr>
            <p:ph type="title"/>
          </p:nvPr>
        </p:nvSpPr>
        <p:spPr/>
        <p:txBody>
          <a:bodyPr/>
          <a:lstStyle/>
          <a:p>
            <a:r>
              <a:rPr lang="en-CA" dirty="0"/>
              <a:t>Responsibility for Sexual Violence</a:t>
            </a:r>
          </a:p>
        </p:txBody>
      </p:sp>
      <p:grpSp>
        <p:nvGrpSpPr>
          <p:cNvPr id="15" name="Group 14" descr="Pie chart with the following categories: &#10;Revealing clothing&#10;Alcohol and/or drugs&#10;Walking home alone&#10;Filrtatious conversation&#10;Perpetrators&#10;The pie chart is entirely green, which corresponds to the category of Perpetrator. ">
            <a:extLst>
              <a:ext uri="{FF2B5EF4-FFF2-40B4-BE49-F238E27FC236}">
                <a16:creationId xmlns:a16="http://schemas.microsoft.com/office/drawing/2014/main" id="{630F7DC3-36C0-9146-BBFD-9D939E0C94F8}"/>
              </a:ext>
            </a:extLst>
          </p:cNvPr>
          <p:cNvGrpSpPr/>
          <p:nvPr/>
        </p:nvGrpSpPr>
        <p:grpSpPr>
          <a:xfrm>
            <a:off x="1343472" y="1408774"/>
            <a:ext cx="8851627" cy="5049175"/>
            <a:chOff x="1343472" y="1408774"/>
            <a:chExt cx="8851627" cy="5049175"/>
          </a:xfrm>
        </p:grpSpPr>
        <p:sp>
          <p:nvSpPr>
            <p:cNvPr id="6" name="Google Shape;373;gbb0864b544_1_10">
              <a:extLst>
                <a:ext uri="{FF2B5EF4-FFF2-40B4-BE49-F238E27FC236}">
                  <a16:creationId xmlns:a16="http://schemas.microsoft.com/office/drawing/2014/main" id="{67455851-C2BD-9945-BC6C-6C2AB96451EA}"/>
                </a:ext>
              </a:extLst>
            </p:cNvPr>
            <p:cNvSpPr/>
            <p:nvPr/>
          </p:nvSpPr>
          <p:spPr>
            <a:xfrm rot="10800000" flipH="1">
              <a:off x="6587596" y="2029142"/>
              <a:ext cx="330146" cy="330146"/>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7333FC"/>
            </a:solidFill>
            <a:ln>
              <a:noFill/>
            </a:ln>
          </p:spPr>
        </p:sp>
        <p:sp>
          <p:nvSpPr>
            <p:cNvPr id="7" name="Google Shape;374;gbb0864b544_1_10">
              <a:extLst>
                <a:ext uri="{FF2B5EF4-FFF2-40B4-BE49-F238E27FC236}">
                  <a16:creationId xmlns:a16="http://schemas.microsoft.com/office/drawing/2014/main" id="{9866BC54-6097-C34B-BD1E-B041C104ED2C}"/>
                </a:ext>
              </a:extLst>
            </p:cNvPr>
            <p:cNvSpPr txBox="1"/>
            <p:nvPr/>
          </p:nvSpPr>
          <p:spPr>
            <a:xfrm>
              <a:off x="7200799" y="1408774"/>
              <a:ext cx="2994300" cy="5049175"/>
            </a:xfrm>
            <a:prstGeom prst="rect">
              <a:avLst/>
            </a:prstGeom>
            <a:noFill/>
            <a:ln>
              <a:noFill/>
            </a:ln>
          </p:spPr>
          <p:txBody>
            <a:bodyPr spcFirstLastPara="1" wrap="square" lIns="0" tIns="0" rIns="0" bIns="0" anchor="t" anchorCtr="0">
              <a:noAutofit/>
            </a:bodyPr>
            <a:lstStyle/>
            <a:p>
              <a:pPr marL="0" marR="0" lvl="0" indent="0" algn="l" rtl="0">
                <a:lnSpc>
                  <a:spcPct val="198944"/>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39992"/>
                </a:lnSpc>
                <a:spcBef>
                  <a:spcPts val="0"/>
                </a:spcBef>
                <a:spcAft>
                  <a:spcPts val="0"/>
                </a:spcAft>
                <a:buClr>
                  <a:srgbClr val="000000"/>
                </a:buClr>
                <a:buSzPts val="1900"/>
                <a:buFont typeface="Arial"/>
                <a:buNone/>
              </a:pPr>
              <a:r>
                <a:rPr lang="en-US" sz="2400" b="1" i="0" u="none" strike="noStrike" cap="none" dirty="0">
                  <a:solidFill>
                    <a:srgbClr val="000000"/>
                  </a:solidFill>
                  <a:ea typeface="Roboto"/>
                  <a:cs typeface="Roboto"/>
                  <a:sym typeface="Roboto"/>
                </a:rPr>
                <a:t>Revealing clothing</a:t>
              </a:r>
              <a:endParaRPr sz="2400" b="0" i="0" u="none" strike="noStrike" cap="none" dirty="0">
                <a:solidFill>
                  <a:srgbClr val="000000"/>
                </a:solidFill>
                <a:ea typeface="Roboto"/>
                <a:cs typeface="Roboto"/>
                <a:sym typeface="Roboto"/>
              </a:endParaRPr>
            </a:p>
            <a:p>
              <a:pPr marL="0" marR="0" lvl="0" indent="0" algn="l" rtl="0">
                <a:lnSpc>
                  <a:spcPct val="139992"/>
                </a:lnSpc>
                <a:spcBef>
                  <a:spcPts val="0"/>
                </a:spcBef>
                <a:spcAft>
                  <a:spcPts val="0"/>
                </a:spcAft>
                <a:buClr>
                  <a:srgbClr val="000000"/>
                </a:buClr>
                <a:buSzPts val="1900"/>
                <a:buFont typeface="Arial"/>
                <a:buNone/>
              </a:pPr>
              <a:endParaRPr sz="2400" b="1" i="0" u="none" strike="noStrike" cap="none" dirty="0">
                <a:solidFill>
                  <a:srgbClr val="000000"/>
                </a:solidFill>
                <a:ea typeface="Roboto"/>
                <a:cs typeface="Roboto"/>
                <a:sym typeface="Roboto"/>
              </a:endParaRPr>
            </a:p>
            <a:p>
              <a:pPr marL="0" marR="0" lvl="0" indent="0" algn="l" rtl="0">
                <a:lnSpc>
                  <a:spcPct val="139992"/>
                </a:lnSpc>
                <a:spcBef>
                  <a:spcPts val="0"/>
                </a:spcBef>
                <a:spcAft>
                  <a:spcPts val="0"/>
                </a:spcAft>
                <a:buClr>
                  <a:srgbClr val="000000"/>
                </a:buClr>
                <a:buSzPts val="1900"/>
                <a:buFont typeface="Arial"/>
                <a:buNone/>
              </a:pPr>
              <a:r>
                <a:rPr lang="en-US" sz="2400" b="1" i="0" u="none" strike="noStrike" cap="none" dirty="0">
                  <a:solidFill>
                    <a:srgbClr val="000000"/>
                  </a:solidFill>
                  <a:ea typeface="Roboto"/>
                  <a:cs typeface="Roboto"/>
                  <a:sym typeface="Roboto"/>
                </a:rPr>
                <a:t>Alcohol and/or drugs</a:t>
              </a:r>
              <a:endParaRPr sz="2400" b="0" i="0" u="none" strike="noStrike" cap="none" dirty="0">
                <a:solidFill>
                  <a:srgbClr val="000000"/>
                </a:solidFill>
                <a:ea typeface="Roboto"/>
                <a:cs typeface="Roboto"/>
                <a:sym typeface="Roboto"/>
              </a:endParaRPr>
            </a:p>
            <a:p>
              <a:pPr marL="0" marR="0" lvl="0" indent="0" algn="l" rtl="0">
                <a:lnSpc>
                  <a:spcPct val="139992"/>
                </a:lnSpc>
                <a:spcBef>
                  <a:spcPts val="0"/>
                </a:spcBef>
                <a:spcAft>
                  <a:spcPts val="0"/>
                </a:spcAft>
                <a:buClr>
                  <a:srgbClr val="000000"/>
                </a:buClr>
                <a:buSzPts val="1900"/>
                <a:buFont typeface="Arial"/>
                <a:buNone/>
              </a:pPr>
              <a:endParaRPr sz="2400" b="1" i="0" u="none" strike="noStrike" cap="none" dirty="0">
                <a:solidFill>
                  <a:srgbClr val="000000"/>
                </a:solidFill>
                <a:ea typeface="Roboto"/>
                <a:cs typeface="Roboto"/>
                <a:sym typeface="Roboto"/>
              </a:endParaRPr>
            </a:p>
            <a:p>
              <a:pPr marL="0" marR="0" lvl="0" indent="0" algn="l" rtl="0">
                <a:lnSpc>
                  <a:spcPct val="139992"/>
                </a:lnSpc>
                <a:spcBef>
                  <a:spcPts val="0"/>
                </a:spcBef>
                <a:spcAft>
                  <a:spcPts val="0"/>
                </a:spcAft>
                <a:buClr>
                  <a:srgbClr val="000000"/>
                </a:buClr>
                <a:buSzPts val="1900"/>
                <a:buFont typeface="Arial"/>
                <a:buNone/>
              </a:pPr>
              <a:r>
                <a:rPr lang="en-US" sz="2400" b="1" i="0" u="none" strike="noStrike" cap="none" dirty="0">
                  <a:solidFill>
                    <a:srgbClr val="000000"/>
                  </a:solidFill>
                  <a:ea typeface="Roboto"/>
                  <a:cs typeface="Roboto"/>
                  <a:sym typeface="Roboto"/>
                </a:rPr>
                <a:t>Walking home alone</a:t>
              </a:r>
              <a:endParaRPr sz="2400" b="0" i="0" u="none" strike="noStrike" cap="none" dirty="0">
                <a:solidFill>
                  <a:srgbClr val="000000"/>
                </a:solidFill>
                <a:ea typeface="Roboto"/>
                <a:cs typeface="Roboto"/>
                <a:sym typeface="Roboto"/>
              </a:endParaRPr>
            </a:p>
            <a:p>
              <a:pPr marL="0" marR="0" lvl="0" indent="0" algn="l" rtl="0">
                <a:lnSpc>
                  <a:spcPct val="139992"/>
                </a:lnSpc>
                <a:spcBef>
                  <a:spcPts val="0"/>
                </a:spcBef>
                <a:spcAft>
                  <a:spcPts val="0"/>
                </a:spcAft>
                <a:buClr>
                  <a:srgbClr val="000000"/>
                </a:buClr>
                <a:buSzPts val="1900"/>
                <a:buFont typeface="Arial"/>
                <a:buNone/>
              </a:pPr>
              <a:endParaRPr sz="2400" b="1" i="0" u="none" strike="noStrike" cap="none" dirty="0">
                <a:solidFill>
                  <a:srgbClr val="000000"/>
                </a:solidFill>
                <a:ea typeface="Roboto"/>
                <a:cs typeface="Roboto"/>
                <a:sym typeface="Roboto"/>
              </a:endParaRPr>
            </a:p>
            <a:p>
              <a:pPr marL="0" marR="0" lvl="0" indent="0" algn="l" rtl="0">
                <a:lnSpc>
                  <a:spcPct val="139992"/>
                </a:lnSpc>
                <a:spcBef>
                  <a:spcPts val="0"/>
                </a:spcBef>
                <a:spcAft>
                  <a:spcPts val="0"/>
                </a:spcAft>
                <a:buClr>
                  <a:srgbClr val="000000"/>
                </a:buClr>
                <a:buSzPts val="1900"/>
                <a:buFont typeface="Arial"/>
                <a:buNone/>
              </a:pPr>
              <a:r>
                <a:rPr lang="en-US" sz="2400" b="1" i="0" u="none" strike="noStrike" cap="none" dirty="0">
                  <a:solidFill>
                    <a:srgbClr val="000000"/>
                  </a:solidFill>
                  <a:ea typeface="Roboto"/>
                  <a:cs typeface="Roboto"/>
                  <a:sym typeface="Roboto"/>
                </a:rPr>
                <a:t>Flirtatious conversation </a:t>
              </a:r>
              <a:endParaRPr sz="2400" b="0" i="0" u="none" strike="noStrike" cap="none" dirty="0">
                <a:solidFill>
                  <a:srgbClr val="000000"/>
                </a:solidFill>
                <a:ea typeface="Roboto"/>
                <a:cs typeface="Roboto"/>
                <a:sym typeface="Roboto"/>
              </a:endParaRPr>
            </a:p>
            <a:p>
              <a:pPr marL="0" marR="0" lvl="0" indent="0" algn="l" rtl="0">
                <a:lnSpc>
                  <a:spcPct val="139992"/>
                </a:lnSpc>
                <a:spcBef>
                  <a:spcPts val="0"/>
                </a:spcBef>
                <a:spcAft>
                  <a:spcPts val="0"/>
                </a:spcAft>
                <a:buClr>
                  <a:srgbClr val="000000"/>
                </a:buClr>
                <a:buSzPts val="1900"/>
                <a:buFont typeface="Arial"/>
                <a:buNone/>
              </a:pPr>
              <a:endParaRPr sz="2400" b="1" i="0" u="none" strike="noStrike" cap="none" dirty="0">
                <a:solidFill>
                  <a:srgbClr val="000000"/>
                </a:solidFill>
                <a:ea typeface="Roboto"/>
                <a:cs typeface="Roboto"/>
                <a:sym typeface="Roboto"/>
              </a:endParaRPr>
            </a:p>
            <a:p>
              <a:pPr marL="0" marR="0" lvl="0" indent="0" algn="l" rtl="0">
                <a:lnSpc>
                  <a:spcPct val="139992"/>
                </a:lnSpc>
                <a:spcBef>
                  <a:spcPts val="0"/>
                </a:spcBef>
                <a:spcAft>
                  <a:spcPts val="0"/>
                </a:spcAft>
                <a:buClr>
                  <a:srgbClr val="000000"/>
                </a:buClr>
                <a:buSzPts val="1900"/>
                <a:buFont typeface="Arial"/>
                <a:buNone/>
              </a:pPr>
              <a:r>
                <a:rPr lang="en-US" sz="2400" b="1" i="0" u="none" strike="noStrike" cap="none" dirty="0">
                  <a:solidFill>
                    <a:srgbClr val="000000"/>
                  </a:solidFill>
                  <a:ea typeface="Roboto"/>
                  <a:cs typeface="Roboto"/>
                  <a:sym typeface="Roboto"/>
                </a:rPr>
                <a:t>Perpetrators</a:t>
              </a:r>
              <a:endParaRPr sz="2400" b="0" i="0" u="none" strike="noStrike" cap="none" dirty="0">
                <a:solidFill>
                  <a:srgbClr val="000000"/>
                </a:solidFill>
                <a:ea typeface="Roboto"/>
                <a:cs typeface="Roboto"/>
                <a:sym typeface="Roboto"/>
              </a:endParaRPr>
            </a:p>
          </p:txBody>
        </p:sp>
        <p:sp>
          <p:nvSpPr>
            <p:cNvPr id="8" name="Google Shape;376;gbb0864b544_1_10">
              <a:extLst>
                <a:ext uri="{FF2B5EF4-FFF2-40B4-BE49-F238E27FC236}">
                  <a16:creationId xmlns:a16="http://schemas.microsoft.com/office/drawing/2014/main" id="{1B822CA2-0383-0145-A8D1-AA67A8F1021B}"/>
                </a:ext>
              </a:extLst>
            </p:cNvPr>
            <p:cNvSpPr/>
            <p:nvPr/>
          </p:nvSpPr>
          <p:spPr>
            <a:xfrm>
              <a:off x="6600056" y="3011831"/>
              <a:ext cx="330146" cy="330146"/>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F171B9"/>
            </a:solidFill>
            <a:ln>
              <a:noFill/>
            </a:ln>
          </p:spPr>
        </p:sp>
        <p:sp>
          <p:nvSpPr>
            <p:cNvPr id="9" name="Google Shape;377;gbb0864b544_1_10">
              <a:extLst>
                <a:ext uri="{FF2B5EF4-FFF2-40B4-BE49-F238E27FC236}">
                  <a16:creationId xmlns:a16="http://schemas.microsoft.com/office/drawing/2014/main" id="{664E5F36-84FE-A948-882E-16DBCD147D63}"/>
                </a:ext>
              </a:extLst>
            </p:cNvPr>
            <p:cNvSpPr/>
            <p:nvPr/>
          </p:nvSpPr>
          <p:spPr>
            <a:xfrm>
              <a:off x="6600056" y="4027298"/>
              <a:ext cx="330146" cy="330146"/>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06FFD2"/>
            </a:solidFill>
            <a:ln>
              <a:noFill/>
            </a:ln>
          </p:spPr>
        </p:sp>
        <p:sp>
          <p:nvSpPr>
            <p:cNvPr id="10" name="Google Shape;378;gbb0864b544_1_10">
              <a:extLst>
                <a:ext uri="{FF2B5EF4-FFF2-40B4-BE49-F238E27FC236}">
                  <a16:creationId xmlns:a16="http://schemas.microsoft.com/office/drawing/2014/main" id="{58390A67-28C8-EA41-9866-4A0B6B4A2CAF}"/>
                </a:ext>
              </a:extLst>
            </p:cNvPr>
            <p:cNvSpPr/>
            <p:nvPr/>
          </p:nvSpPr>
          <p:spPr>
            <a:xfrm>
              <a:off x="6587596" y="5041405"/>
              <a:ext cx="330146" cy="330146"/>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E19005"/>
            </a:solidFill>
            <a:ln>
              <a:noFill/>
            </a:ln>
          </p:spPr>
        </p:sp>
        <p:sp>
          <p:nvSpPr>
            <p:cNvPr id="11" name="Google Shape;379;gbb0864b544_1_10">
              <a:extLst>
                <a:ext uri="{FF2B5EF4-FFF2-40B4-BE49-F238E27FC236}">
                  <a16:creationId xmlns:a16="http://schemas.microsoft.com/office/drawing/2014/main" id="{744A995A-6FCF-D447-8D1B-3714915B386C}"/>
                </a:ext>
              </a:extLst>
            </p:cNvPr>
            <p:cNvSpPr/>
            <p:nvPr/>
          </p:nvSpPr>
          <p:spPr>
            <a:xfrm>
              <a:off x="6600056" y="6055512"/>
              <a:ext cx="330146" cy="330146"/>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00C472"/>
            </a:solidFill>
            <a:ln>
              <a:noFill/>
            </a:ln>
          </p:spPr>
        </p:sp>
        <p:sp>
          <p:nvSpPr>
            <p:cNvPr id="13" name="Oval 12">
              <a:extLst>
                <a:ext uri="{FF2B5EF4-FFF2-40B4-BE49-F238E27FC236}">
                  <a16:creationId xmlns:a16="http://schemas.microsoft.com/office/drawing/2014/main" id="{5024971D-C460-F141-948A-BF5D4D1EEDE1}"/>
                </a:ext>
              </a:extLst>
            </p:cNvPr>
            <p:cNvSpPr>
              <a:spLocks noChangeAspect="1"/>
            </p:cNvSpPr>
            <p:nvPr/>
          </p:nvSpPr>
          <p:spPr>
            <a:xfrm>
              <a:off x="1343472" y="2276872"/>
              <a:ext cx="3780000" cy="3780000"/>
            </a:xfrm>
            <a:prstGeom prst="ellipse">
              <a:avLst/>
            </a:prstGeom>
            <a:solidFill>
              <a:srgbClr val="00C4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29095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BF5D-B281-0544-ABA0-5D01E62F04F9}"/>
              </a:ext>
            </a:extLst>
          </p:cNvPr>
          <p:cNvSpPr>
            <a:spLocks noGrp="1"/>
          </p:cNvSpPr>
          <p:nvPr>
            <p:ph type="title"/>
          </p:nvPr>
        </p:nvSpPr>
        <p:spPr/>
        <p:txBody>
          <a:bodyPr/>
          <a:lstStyle/>
          <a:p>
            <a:r>
              <a:rPr lang="en-CA" dirty="0"/>
              <a:t>Break Time</a:t>
            </a:r>
          </a:p>
        </p:txBody>
      </p:sp>
      <p:sp>
        <p:nvSpPr>
          <p:cNvPr id="3" name="Content Placeholder 2">
            <a:extLst>
              <a:ext uri="{FF2B5EF4-FFF2-40B4-BE49-F238E27FC236}">
                <a16:creationId xmlns:a16="http://schemas.microsoft.com/office/drawing/2014/main" id="{CC270C80-562A-A043-A332-84CCF053D3C3}"/>
              </a:ext>
            </a:extLst>
          </p:cNvPr>
          <p:cNvSpPr>
            <a:spLocks noGrp="1"/>
          </p:cNvSpPr>
          <p:nvPr>
            <p:ph sz="half" idx="1"/>
          </p:nvPr>
        </p:nvSpPr>
        <p:spPr>
          <a:xfrm>
            <a:off x="3791744" y="2733261"/>
            <a:ext cx="4608512" cy="1391477"/>
          </a:xfrm>
        </p:spPr>
        <p:txBody>
          <a:bodyPr>
            <a:noAutofit/>
          </a:bodyPr>
          <a:lstStyle/>
          <a:p>
            <a:pPr marL="0" indent="0">
              <a:buNone/>
            </a:pPr>
            <a:r>
              <a:rPr lang="en-CA" sz="4000" dirty="0"/>
              <a:t>Take time to stretch, drink some water, and breathe</a:t>
            </a:r>
          </a:p>
        </p:txBody>
      </p:sp>
      <p:pic>
        <p:nvPicPr>
          <p:cNvPr id="5" name="Google Shape;385;gbb0864b544_1_0">
            <a:extLst>
              <a:ext uri="{FF2B5EF4-FFF2-40B4-BE49-F238E27FC236}">
                <a16:creationId xmlns:a16="http://schemas.microsoft.com/office/drawing/2014/main" id="{137008B6-E605-FE44-864C-CA1ED21E42B8}"/>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2">
            <a:alphaModFix/>
          </a:blip>
          <a:srcRect/>
          <a:stretch/>
        </p:blipFill>
        <p:spPr>
          <a:xfrm>
            <a:off x="430073" y="3342678"/>
            <a:ext cx="2755900" cy="3378200"/>
          </a:xfrm>
          <a:prstGeom prst="rect">
            <a:avLst/>
          </a:prstGeom>
          <a:noFill/>
          <a:ln>
            <a:noFill/>
          </a:ln>
        </p:spPr>
      </p:pic>
      <p:pic>
        <p:nvPicPr>
          <p:cNvPr id="6" name="Google Shape;386;gbb0864b544_1_0">
            <a:extLst>
              <a:ext uri="{FF2B5EF4-FFF2-40B4-BE49-F238E27FC236}">
                <a16:creationId xmlns:a16="http://schemas.microsoft.com/office/drawing/2014/main" id="{1ED7BA88-D6EC-AF4A-90B0-9A071AB078BE}"/>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904312" y="1826222"/>
            <a:ext cx="2850050" cy="3205556"/>
          </a:xfrm>
          <a:prstGeom prst="rect">
            <a:avLst/>
          </a:prstGeom>
          <a:noFill/>
          <a:ln>
            <a:noFill/>
          </a:ln>
        </p:spPr>
      </p:pic>
    </p:spTree>
    <p:extLst>
      <p:ext uri="{BB962C8B-B14F-4D97-AF65-F5344CB8AC3E}">
        <p14:creationId xmlns:p14="http://schemas.microsoft.com/office/powerpoint/2010/main" val="3705422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F9C9D425-55F4-0A4F-82A0-1E067DC1EDB2}"/>
              </a:ext>
              <a:ext uri="{C183D7F6-B498-43B3-948B-1728B52AA6E4}">
                <adec:decorative xmlns:adec="http://schemas.microsoft.com/office/drawing/2017/decorative" val="1"/>
              </a:ext>
            </a:extLst>
          </p:cNvPr>
          <p:cNvPicPr>
            <a:picLocks noChangeAspect="1"/>
          </p:cNvPicPr>
          <p:nvPr/>
        </p:nvPicPr>
        <p:blipFill rotWithShape="1">
          <a:blip r:embed="rId2"/>
          <a:srcRect t="13863" b="4319"/>
          <a:stretch/>
        </p:blipFill>
        <p:spPr>
          <a:xfrm>
            <a:off x="-1" y="10"/>
            <a:ext cx="12192000" cy="6857990"/>
          </a:xfrm>
          <a:prstGeom prst="rect">
            <a:avLst/>
          </a:prstGeom>
        </p:spPr>
      </p:pic>
      <p:sp>
        <p:nvSpPr>
          <p:cNvPr id="2" name="Title 1">
            <a:extLst>
              <a:ext uri="{FF2B5EF4-FFF2-40B4-BE49-F238E27FC236}">
                <a16:creationId xmlns:a16="http://schemas.microsoft.com/office/drawing/2014/main" id="{63DBB497-7B25-3C47-9793-27B034C9D438}"/>
              </a:ext>
            </a:extLst>
          </p:cNvPr>
          <p:cNvSpPr>
            <a:spLocks noGrp="1"/>
          </p:cNvSpPr>
          <p:nvPr>
            <p:ph type="title"/>
          </p:nvPr>
        </p:nvSpPr>
        <p:spPr>
          <a:xfrm>
            <a:off x="766598" y="2371149"/>
            <a:ext cx="4204137" cy="3315275"/>
          </a:xfrm>
        </p:spPr>
        <p:txBody>
          <a:bodyPr>
            <a:noAutofit/>
          </a:bodyPr>
          <a:lstStyle/>
          <a:p>
            <a:pPr algn="ctr"/>
            <a:r>
              <a:rPr lang="en-CA" sz="4000" dirty="0"/>
              <a:t>Part 3: Responding to Disclosures</a:t>
            </a:r>
          </a:p>
        </p:txBody>
      </p:sp>
    </p:spTree>
    <p:extLst>
      <p:ext uri="{BB962C8B-B14F-4D97-AF65-F5344CB8AC3E}">
        <p14:creationId xmlns:p14="http://schemas.microsoft.com/office/powerpoint/2010/main" val="334569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DE61-050D-A648-A9F2-31E6B2BB5605}"/>
              </a:ext>
            </a:extLst>
          </p:cNvPr>
          <p:cNvSpPr>
            <a:spLocks noGrp="1"/>
          </p:cNvSpPr>
          <p:nvPr>
            <p:ph type="title"/>
          </p:nvPr>
        </p:nvSpPr>
        <p:spPr/>
        <p:txBody>
          <a:bodyPr/>
          <a:lstStyle/>
          <a:p>
            <a:r>
              <a:rPr lang="en-CA" dirty="0"/>
              <a:t>Goals of Responding</a:t>
            </a:r>
          </a:p>
        </p:txBody>
      </p:sp>
      <p:sp>
        <p:nvSpPr>
          <p:cNvPr id="3" name="Content Placeholder 2">
            <a:extLst>
              <a:ext uri="{FF2B5EF4-FFF2-40B4-BE49-F238E27FC236}">
                <a16:creationId xmlns:a16="http://schemas.microsoft.com/office/drawing/2014/main" id="{869E365D-5BE6-3B4A-AE6F-9651F95CDB7D}"/>
              </a:ext>
            </a:extLst>
          </p:cNvPr>
          <p:cNvSpPr>
            <a:spLocks noGrp="1"/>
          </p:cNvSpPr>
          <p:nvPr>
            <p:ph sz="half" idx="1"/>
          </p:nvPr>
        </p:nvSpPr>
        <p:spPr>
          <a:xfrm>
            <a:off x="838200" y="1825625"/>
            <a:ext cx="6481936" cy="4351338"/>
          </a:xfrm>
        </p:spPr>
        <p:txBody>
          <a:bodyPr>
            <a:normAutofit/>
          </a:bodyPr>
          <a:lstStyle/>
          <a:p>
            <a:pPr>
              <a:buClr>
                <a:srgbClr val="4A7885"/>
              </a:buClr>
            </a:pPr>
            <a:r>
              <a:rPr lang="en-CA" sz="4000" dirty="0"/>
              <a:t>Listen</a:t>
            </a:r>
          </a:p>
          <a:p>
            <a:pPr>
              <a:buClr>
                <a:srgbClr val="4A7885"/>
              </a:buClr>
            </a:pPr>
            <a:r>
              <a:rPr lang="en-CA" sz="4000"/>
              <a:t>Believe</a:t>
            </a:r>
          </a:p>
          <a:p>
            <a:pPr>
              <a:buClr>
                <a:srgbClr val="4A7885"/>
              </a:buClr>
            </a:pPr>
            <a:r>
              <a:rPr lang="en-CA" sz="4000" dirty="0"/>
              <a:t>Support</a:t>
            </a:r>
            <a:endParaRPr lang="en-CA" dirty="0"/>
          </a:p>
          <a:p>
            <a:pPr marL="0" indent="0">
              <a:buNone/>
            </a:pPr>
            <a:endParaRPr lang="en-CA" dirty="0"/>
          </a:p>
          <a:p>
            <a:pPr marL="0" indent="0">
              <a:buNone/>
            </a:pPr>
            <a:r>
              <a:rPr lang="en-US" sz="3600" b="1" i="1" dirty="0">
                <a:latin typeface="Roboto"/>
                <a:ea typeface="Roboto"/>
                <a:cs typeface="Roboto"/>
                <a:sym typeface="Roboto"/>
              </a:rPr>
              <a:t>Comfort</a:t>
            </a:r>
            <a:r>
              <a:rPr lang="en-US" sz="3600" b="1" i="1" dirty="0">
                <a:solidFill>
                  <a:srgbClr val="F171B9"/>
                </a:solidFill>
                <a:latin typeface="Roboto"/>
                <a:ea typeface="Roboto"/>
                <a:cs typeface="Roboto"/>
                <a:sym typeface="Roboto"/>
              </a:rPr>
              <a:t> </a:t>
            </a:r>
            <a:r>
              <a:rPr lang="en-US" sz="3600" i="1" dirty="0">
                <a:solidFill>
                  <a:srgbClr val="000000"/>
                </a:solidFill>
                <a:latin typeface="Roboto"/>
                <a:ea typeface="Roboto"/>
                <a:cs typeface="Roboto"/>
                <a:sym typeface="Roboto"/>
              </a:rPr>
              <a:t>and </a:t>
            </a:r>
            <a:r>
              <a:rPr lang="en-US" sz="3600" b="1" i="1" dirty="0">
                <a:solidFill>
                  <a:srgbClr val="000000"/>
                </a:solidFill>
                <a:latin typeface="Roboto"/>
                <a:ea typeface="Roboto"/>
                <a:cs typeface="Roboto"/>
                <a:sym typeface="Roboto"/>
              </a:rPr>
              <a:t>support </a:t>
            </a:r>
            <a:r>
              <a:rPr lang="en-US" sz="3600" i="1" dirty="0">
                <a:solidFill>
                  <a:srgbClr val="000000"/>
                </a:solidFill>
                <a:latin typeface="Roboto"/>
                <a:ea typeface="Roboto"/>
                <a:cs typeface="Roboto"/>
                <a:sym typeface="Roboto"/>
              </a:rPr>
              <a:t>the survivor while determining what services they require.</a:t>
            </a:r>
          </a:p>
          <a:p>
            <a:pPr marL="0" indent="0">
              <a:buNone/>
            </a:pPr>
            <a:endParaRPr lang="en-CA" dirty="0"/>
          </a:p>
        </p:txBody>
      </p:sp>
      <p:pic>
        <p:nvPicPr>
          <p:cNvPr id="5" name="Google Shape;410;gbb0864b544_1_5">
            <a:extLst>
              <a:ext uri="{FF2B5EF4-FFF2-40B4-BE49-F238E27FC236}">
                <a16:creationId xmlns:a16="http://schemas.microsoft.com/office/drawing/2014/main" id="{B2395669-0C4D-9342-B159-99DF90A6C749}"/>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3">
            <a:alphaModFix/>
          </a:blip>
          <a:srcRect/>
          <a:stretch/>
        </p:blipFill>
        <p:spPr>
          <a:xfrm>
            <a:off x="8491972" y="1825625"/>
            <a:ext cx="3664929" cy="4351338"/>
          </a:xfrm>
          <a:prstGeom prst="rect">
            <a:avLst/>
          </a:prstGeom>
          <a:noFill/>
          <a:ln>
            <a:noFill/>
          </a:ln>
        </p:spPr>
      </p:pic>
    </p:spTree>
    <p:extLst>
      <p:ext uri="{BB962C8B-B14F-4D97-AF65-F5344CB8AC3E}">
        <p14:creationId xmlns:p14="http://schemas.microsoft.com/office/powerpoint/2010/main" val="1100535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8881-31E8-9D47-BA75-FF2B16FCAE68}"/>
              </a:ext>
            </a:extLst>
          </p:cNvPr>
          <p:cNvSpPr>
            <a:spLocks noGrp="1"/>
          </p:cNvSpPr>
          <p:nvPr>
            <p:ph type="title"/>
          </p:nvPr>
        </p:nvSpPr>
        <p:spPr/>
        <p:txBody>
          <a:bodyPr/>
          <a:lstStyle/>
          <a:p>
            <a:r>
              <a:rPr lang="en-CA" dirty="0"/>
              <a:t>Brené Brown On Empathy</a:t>
            </a:r>
          </a:p>
        </p:txBody>
      </p:sp>
      <p:pic>
        <p:nvPicPr>
          <p:cNvPr id="5" name="Picture Placeholder 5">
            <a:extLst>
              <a:ext uri="{FF2B5EF4-FFF2-40B4-BE49-F238E27FC236}">
                <a16:creationId xmlns:a16="http://schemas.microsoft.com/office/drawing/2014/main" id="{D5BCD44E-D5C4-5049-BAB0-8AA77A75DE4A}"/>
              </a:ext>
              <a:ext uri="{C183D7F6-B498-43B3-948B-1728B52AA6E4}">
                <adec:decorative xmlns:adec="http://schemas.microsoft.com/office/drawing/2017/decorative" val="1"/>
              </a:ext>
            </a:extLst>
          </p:cNvPr>
          <p:cNvPicPr>
            <a:picLocks noGrp="1" noChangeAspect="1"/>
          </p:cNvPicPr>
          <p:nvPr>
            <p:ph sz="half" idx="1"/>
          </p:nvPr>
        </p:nvPicPr>
        <p:blipFill>
          <a:blip r:embed="rId3"/>
          <a:srcRect l="19378" r="19378"/>
          <a:stretch>
            <a:fillRect/>
          </a:stretch>
        </p:blipFill>
        <p:spPr>
          <a:xfrm>
            <a:off x="0" y="1391478"/>
            <a:ext cx="2249099" cy="5508000"/>
          </a:xfrm>
        </p:spPr>
      </p:pic>
      <p:pic>
        <p:nvPicPr>
          <p:cNvPr id="6" name="Google Shape;417;gbb0864b544_0_220" descr="Screenshot from a video on empahy by Dr Brené Brown, which shows a cartoon-like bear listening to a cartoon-like fox who has a speech bubble with a sad face over its head. &#10;">
            <a:hlinkClick r:id="rId4"/>
            <a:extLst>
              <a:ext uri="{FF2B5EF4-FFF2-40B4-BE49-F238E27FC236}">
                <a16:creationId xmlns:a16="http://schemas.microsoft.com/office/drawing/2014/main" id="{BF49991E-A479-0D40-A787-F5EAD9193ED6}"/>
              </a:ext>
            </a:extLst>
          </p:cNvPr>
          <p:cNvPicPr preferRelativeResize="0">
            <a:picLocks noGrp="1" noChangeAspect="1"/>
          </p:cNvPicPr>
          <p:nvPr>
            <p:ph sz="half" idx="2"/>
          </p:nvPr>
        </p:nvPicPr>
        <p:blipFill rotWithShape="1">
          <a:blip r:embed="rId5">
            <a:alphaModFix/>
          </a:blip>
          <a:srcRect/>
          <a:stretch/>
        </p:blipFill>
        <p:spPr>
          <a:xfrm>
            <a:off x="4394615" y="2039478"/>
            <a:ext cx="5616000" cy="4212000"/>
          </a:xfrm>
          <a:prstGeom prst="rect">
            <a:avLst/>
          </a:prstGeom>
          <a:noFill/>
          <a:ln>
            <a:noFill/>
          </a:ln>
        </p:spPr>
      </p:pic>
    </p:spTree>
    <p:extLst>
      <p:ext uri="{BB962C8B-B14F-4D97-AF65-F5344CB8AC3E}">
        <p14:creationId xmlns:p14="http://schemas.microsoft.com/office/powerpoint/2010/main" val="1753292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4D9D-9E01-3449-A655-308C1756031D}"/>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Disclosing Can Be Difficult</a:t>
            </a:r>
          </a:p>
        </p:txBody>
      </p:sp>
      <p:sp>
        <p:nvSpPr>
          <p:cNvPr id="3" name="Content Placeholder 2">
            <a:extLst>
              <a:ext uri="{FF2B5EF4-FFF2-40B4-BE49-F238E27FC236}">
                <a16:creationId xmlns:a16="http://schemas.microsoft.com/office/drawing/2014/main" id="{75374EA6-187B-1347-B671-D6CECD5732C1}"/>
              </a:ext>
            </a:extLst>
          </p:cNvPr>
          <p:cNvSpPr>
            <a:spLocks noGrp="1"/>
          </p:cNvSpPr>
          <p:nvPr>
            <p:ph sz="half" idx="1"/>
          </p:nvPr>
        </p:nvSpPr>
        <p:spPr>
          <a:xfrm>
            <a:off x="4965431" y="2438400"/>
            <a:ext cx="6586489" cy="3785419"/>
          </a:xfrm>
        </p:spPr>
        <p:txBody>
          <a:bodyPr vert="horz" lIns="91440" tIns="45720" rIns="91440" bIns="45720" rtlCol="0">
            <a:noAutofit/>
          </a:bodyPr>
          <a:lstStyle/>
          <a:p>
            <a:r>
              <a:rPr lang="en-US" sz="3200" dirty="0"/>
              <a:t>Tell them you are glad they are telling you</a:t>
            </a:r>
          </a:p>
          <a:p>
            <a:r>
              <a:rPr lang="en-US" sz="3200" dirty="0"/>
              <a:t>Be patient</a:t>
            </a:r>
          </a:p>
          <a:p>
            <a:r>
              <a:rPr lang="en-US" sz="3200" dirty="0"/>
              <a:t>Ground them if overwhelmed</a:t>
            </a:r>
          </a:p>
          <a:p>
            <a:r>
              <a:rPr lang="en-US" sz="3200" dirty="0"/>
              <a:t>Don’t press for details</a:t>
            </a:r>
          </a:p>
          <a:p>
            <a:r>
              <a:rPr lang="en-US" sz="3200" dirty="0"/>
              <a:t>Empathize</a:t>
            </a:r>
          </a:p>
          <a:p>
            <a:r>
              <a:rPr lang="en-US" sz="3200" dirty="0"/>
              <a:t>Respect their personal space</a:t>
            </a:r>
          </a:p>
        </p:txBody>
      </p:sp>
      <p:pic>
        <p:nvPicPr>
          <p:cNvPr id="5" name="Google Shape;436;gbb0864b544_0_235">
            <a:extLst>
              <a:ext uri="{FF2B5EF4-FFF2-40B4-BE49-F238E27FC236}">
                <a16:creationId xmlns:a16="http://schemas.microsoft.com/office/drawing/2014/main" id="{70B9B31A-638F-7A46-9952-4EE23B6949CC}"/>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3"/>
          <a:srcRect l="6491" r="8546" b="-3"/>
          <a:stretch/>
        </p:blipFill>
        <p:spPr>
          <a:xfrm>
            <a:off x="20" y="10"/>
            <a:ext cx="4635571" cy="6857990"/>
          </a:xfrm>
          <a:prstGeom prst="rect">
            <a:avLst/>
          </a:prstGeom>
          <a:noFill/>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9BF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85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A0AE-1B13-F040-9200-3B5542212ECE}"/>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Active Listening</a:t>
            </a:r>
          </a:p>
        </p:txBody>
      </p:sp>
      <p:sp>
        <p:nvSpPr>
          <p:cNvPr id="3" name="Content Placeholder 2">
            <a:extLst>
              <a:ext uri="{FF2B5EF4-FFF2-40B4-BE49-F238E27FC236}">
                <a16:creationId xmlns:a16="http://schemas.microsoft.com/office/drawing/2014/main" id="{759D8FBA-2534-224B-A03D-F3657394659B}"/>
              </a:ext>
            </a:extLst>
          </p:cNvPr>
          <p:cNvSpPr>
            <a:spLocks noGrp="1"/>
          </p:cNvSpPr>
          <p:nvPr>
            <p:ph sz="half" idx="1"/>
          </p:nvPr>
        </p:nvSpPr>
        <p:spPr>
          <a:xfrm>
            <a:off x="4965431" y="2438400"/>
            <a:ext cx="6586489" cy="3785419"/>
          </a:xfrm>
        </p:spPr>
        <p:txBody>
          <a:bodyPr vert="horz" lIns="91440" tIns="45720" rIns="91440" bIns="45720" rtlCol="0">
            <a:noAutofit/>
          </a:bodyPr>
          <a:lstStyle/>
          <a:p>
            <a:r>
              <a:rPr lang="en-US" sz="3200" dirty="0"/>
              <a:t>Be aware of your body language</a:t>
            </a:r>
          </a:p>
          <a:p>
            <a:r>
              <a:rPr lang="en-US" sz="3200" dirty="0"/>
              <a:t>Encourage them and show you are listening</a:t>
            </a:r>
          </a:p>
          <a:p>
            <a:r>
              <a:rPr lang="en-US" sz="3200" dirty="0"/>
              <a:t>Avoid distractions</a:t>
            </a:r>
          </a:p>
          <a:p>
            <a:r>
              <a:rPr lang="en-US" sz="3200" dirty="0"/>
              <a:t>Mirror their language</a:t>
            </a:r>
          </a:p>
          <a:p>
            <a:r>
              <a:rPr lang="en-US" sz="3200" dirty="0"/>
              <a:t>Paraphrase</a:t>
            </a:r>
          </a:p>
          <a:p>
            <a:r>
              <a:rPr lang="en-US" sz="3200" dirty="0"/>
              <a:t>Be aware of the space you are in</a:t>
            </a:r>
          </a:p>
        </p:txBody>
      </p:sp>
      <p:pic>
        <p:nvPicPr>
          <p:cNvPr id="5" name="Google Shape;455;gbb0864b544_0_292">
            <a:extLst>
              <a:ext uri="{FF2B5EF4-FFF2-40B4-BE49-F238E27FC236}">
                <a16:creationId xmlns:a16="http://schemas.microsoft.com/office/drawing/2014/main" id="{D223F0C0-C7F9-6944-9C1D-9FB5671B980C}"/>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3"/>
          <a:srcRect l="16401" r="26990" b="2"/>
          <a:stretch/>
        </p:blipFill>
        <p:spPr>
          <a:xfrm>
            <a:off x="20" y="10"/>
            <a:ext cx="4635571" cy="6857990"/>
          </a:xfrm>
          <a:prstGeom prst="rect">
            <a:avLst/>
          </a:prstGeom>
          <a:noFill/>
          <a:effectLst/>
        </p:spPr>
      </p:pic>
      <p:cxnSp>
        <p:nvCxnSpPr>
          <p:cNvPr id="7" name="Straight Connector 6">
            <a:extLst>
              <a:ext uri="{FF2B5EF4-FFF2-40B4-BE49-F238E27FC236}">
                <a16:creationId xmlns:a16="http://schemas.microsoft.com/office/drawing/2014/main" id="{AECA8ADB-B53A-314F-B211-E3F50C93A1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9BF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63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B19E-E71C-214D-9725-DEA08A71067E}"/>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kern="1200" dirty="0">
                <a:latin typeface="+mj-lt"/>
                <a:ea typeface="+mj-ea"/>
                <a:cs typeface="+mj-cs"/>
              </a:rPr>
              <a:t>Believe</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oogle Shape;467;gbb0864b544_0_310">
            <a:extLst>
              <a:ext uri="{FF2B5EF4-FFF2-40B4-BE49-F238E27FC236}">
                <a16:creationId xmlns:a16="http://schemas.microsoft.com/office/drawing/2014/main" id="{E886AA54-D015-474A-B231-1F742E0592F2}"/>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3"/>
          <a:stretch/>
        </p:blipFill>
        <p:spPr>
          <a:xfrm>
            <a:off x="1114023" y="2811104"/>
            <a:ext cx="3366480" cy="2853091"/>
          </a:xfrm>
          <a:prstGeom prst="rect">
            <a:avLst/>
          </a:prstGeom>
          <a:noFill/>
        </p:spPr>
      </p:pic>
      <p:sp>
        <p:nvSpPr>
          <p:cNvPr id="3" name="Content Placeholder 2">
            <a:extLst>
              <a:ext uri="{FF2B5EF4-FFF2-40B4-BE49-F238E27FC236}">
                <a16:creationId xmlns:a16="http://schemas.microsoft.com/office/drawing/2014/main" id="{B878B796-ACC2-0D48-8AA8-EAAA9E1C034D}"/>
              </a:ext>
            </a:extLst>
          </p:cNvPr>
          <p:cNvSpPr>
            <a:spLocks noGrp="1"/>
          </p:cNvSpPr>
          <p:nvPr>
            <p:ph sz="half" idx="1"/>
          </p:nvPr>
        </p:nvSpPr>
        <p:spPr>
          <a:xfrm>
            <a:off x="4955354" y="2682433"/>
            <a:ext cx="6282169" cy="3215749"/>
          </a:xfrm>
        </p:spPr>
        <p:txBody>
          <a:bodyPr vert="horz" lIns="91440" tIns="45720" rIns="91440" bIns="45720" rtlCol="0">
            <a:normAutofit/>
          </a:bodyPr>
          <a:lstStyle/>
          <a:p>
            <a:pPr>
              <a:buClr>
                <a:srgbClr val="4A7885"/>
              </a:buClr>
            </a:pPr>
            <a:r>
              <a:rPr lang="en-US" sz="3200" dirty="0"/>
              <a:t>Assure them it was not their fault</a:t>
            </a:r>
          </a:p>
          <a:p>
            <a:pPr>
              <a:buClr>
                <a:srgbClr val="4A7885"/>
              </a:buClr>
            </a:pPr>
            <a:r>
              <a:rPr lang="en-US" sz="3200" dirty="0"/>
              <a:t>Tell them you will help them get support</a:t>
            </a:r>
          </a:p>
          <a:p>
            <a:pPr>
              <a:buClr>
                <a:srgbClr val="4A7885"/>
              </a:buClr>
            </a:pPr>
            <a:r>
              <a:rPr lang="en-US" sz="3200" dirty="0"/>
              <a:t>Validate their feelings</a:t>
            </a:r>
          </a:p>
          <a:p>
            <a:pPr>
              <a:buClr>
                <a:srgbClr val="4A7885"/>
              </a:buClr>
            </a:pPr>
            <a:r>
              <a:rPr lang="en-US" sz="3200" i="1" dirty="0"/>
              <a:t>“Its normal you feel this way.” </a:t>
            </a:r>
          </a:p>
        </p:txBody>
      </p:sp>
    </p:spTree>
    <p:extLst>
      <p:ext uri="{BB962C8B-B14F-4D97-AF65-F5344CB8AC3E}">
        <p14:creationId xmlns:p14="http://schemas.microsoft.com/office/powerpoint/2010/main" val="330666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B76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606692-5EBB-2D47-B7E5-039D0169EF2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Welcome and Introduction</a:t>
            </a:r>
          </a:p>
        </p:txBody>
      </p:sp>
      <p:pic>
        <p:nvPicPr>
          <p:cNvPr id="5" name="Google Shape;200;p5">
            <a:extLst>
              <a:ext uri="{FF2B5EF4-FFF2-40B4-BE49-F238E27FC236}">
                <a16:creationId xmlns:a16="http://schemas.microsoft.com/office/drawing/2014/main" id="{5DFB66A3-0E7E-6245-AEF8-A7145C277AEB}"/>
              </a:ext>
              <a:ext uri="{C183D7F6-B498-43B3-948B-1728B52AA6E4}">
                <adec:decorative xmlns:adec="http://schemas.microsoft.com/office/drawing/2017/decorative" val="1"/>
              </a:ext>
            </a:extLst>
          </p:cNvPr>
          <p:cNvPicPr preferRelativeResize="0">
            <a:picLocks noGrp="1"/>
          </p:cNvPicPr>
          <p:nvPr>
            <p:ph sz="half" idx="1"/>
          </p:nvPr>
        </p:nvPicPr>
        <p:blipFill rotWithShape="1">
          <a:blip r:embed="rId3"/>
          <a:stretch/>
        </p:blipFill>
        <p:spPr>
          <a:xfrm>
            <a:off x="4580626" y="640080"/>
            <a:ext cx="6602151" cy="5578816"/>
          </a:xfrm>
          <a:prstGeom prst="rect">
            <a:avLst/>
          </a:prstGeom>
          <a:noFill/>
        </p:spPr>
      </p:pic>
    </p:spTree>
    <p:extLst>
      <p:ext uri="{BB962C8B-B14F-4D97-AF65-F5344CB8AC3E}">
        <p14:creationId xmlns:p14="http://schemas.microsoft.com/office/powerpoint/2010/main" val="912720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0904-5B62-C941-B28C-14873B107E3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Believe and Empathize</a:t>
            </a:r>
          </a:p>
        </p:txBody>
      </p:sp>
      <p:sp>
        <p:nvSpPr>
          <p:cNvPr id="3" name="Content Placeholder 2">
            <a:extLst>
              <a:ext uri="{FF2B5EF4-FFF2-40B4-BE49-F238E27FC236}">
                <a16:creationId xmlns:a16="http://schemas.microsoft.com/office/drawing/2014/main" id="{AD4604BB-DC91-A941-9C62-EB4E33FB9EC1}"/>
              </a:ext>
            </a:extLst>
          </p:cNvPr>
          <p:cNvSpPr>
            <a:spLocks noGrp="1"/>
          </p:cNvSpPr>
          <p:nvPr>
            <p:ph sz="half" idx="1"/>
          </p:nvPr>
        </p:nvSpPr>
        <p:spPr>
          <a:xfrm>
            <a:off x="4965431" y="2438401"/>
            <a:ext cx="6586489" cy="3150840"/>
          </a:xfrm>
        </p:spPr>
        <p:txBody>
          <a:bodyPr vert="horz" lIns="91440" tIns="45720" rIns="91440" bIns="45720" rtlCol="0">
            <a:normAutofit/>
          </a:bodyPr>
          <a:lstStyle/>
          <a:p>
            <a:r>
              <a:rPr lang="en-US" sz="4000" dirty="0"/>
              <a:t>It’s not your fault</a:t>
            </a:r>
          </a:p>
          <a:p>
            <a:r>
              <a:rPr lang="en-US" sz="4000" dirty="0"/>
              <a:t>Thank you for sharing with me</a:t>
            </a:r>
          </a:p>
          <a:p>
            <a:r>
              <a:rPr lang="en-US" sz="4000" dirty="0"/>
              <a:t>I believe you</a:t>
            </a:r>
          </a:p>
        </p:txBody>
      </p:sp>
      <p:pic>
        <p:nvPicPr>
          <p:cNvPr id="5" name="Google Shape;489;gbb0864b544_0_388">
            <a:extLst>
              <a:ext uri="{FF2B5EF4-FFF2-40B4-BE49-F238E27FC236}">
                <a16:creationId xmlns:a16="http://schemas.microsoft.com/office/drawing/2014/main" id="{12739CA8-7E2F-4741-9D3D-19323D9CA9E5}"/>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3"/>
          <a:srcRect l="13156" r="1160" b="1"/>
          <a:stretch/>
        </p:blipFill>
        <p:spPr>
          <a:xfrm>
            <a:off x="20" y="10"/>
            <a:ext cx="4635571" cy="6857990"/>
          </a:xfrm>
          <a:prstGeom prst="rect">
            <a:avLst/>
          </a:prstGeom>
          <a:noFill/>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C6E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785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CB22-6368-3546-B09F-517E265D9DE0}"/>
              </a:ext>
            </a:extLst>
          </p:cNvPr>
          <p:cNvSpPr>
            <a:spLocks noGrp="1"/>
          </p:cNvSpPr>
          <p:nvPr>
            <p:ph type="title"/>
          </p:nvPr>
        </p:nvSpPr>
        <p:spPr/>
        <p:txBody>
          <a:bodyPr/>
          <a:lstStyle/>
          <a:p>
            <a:r>
              <a:rPr lang="en-CA" dirty="0"/>
              <a:t>Disclosure and Reporting</a:t>
            </a:r>
          </a:p>
        </p:txBody>
      </p:sp>
      <p:sp>
        <p:nvSpPr>
          <p:cNvPr id="3" name="Content Placeholder 2">
            <a:extLst>
              <a:ext uri="{FF2B5EF4-FFF2-40B4-BE49-F238E27FC236}">
                <a16:creationId xmlns:a16="http://schemas.microsoft.com/office/drawing/2014/main" id="{165E94B0-7703-2542-972F-2FE958D9B680}"/>
              </a:ext>
            </a:extLst>
          </p:cNvPr>
          <p:cNvSpPr>
            <a:spLocks noGrp="1"/>
          </p:cNvSpPr>
          <p:nvPr>
            <p:ph sz="half" idx="1"/>
          </p:nvPr>
        </p:nvSpPr>
        <p:spPr>
          <a:xfrm>
            <a:off x="2675621" y="2419377"/>
            <a:ext cx="3816424" cy="2527620"/>
          </a:xfrm>
        </p:spPr>
        <p:txBody>
          <a:bodyPr>
            <a:normAutofit/>
          </a:bodyPr>
          <a:lstStyle/>
          <a:p>
            <a:pPr marL="0" indent="0">
              <a:buNone/>
            </a:pPr>
            <a:r>
              <a:rPr lang="en-US" b="1" dirty="0">
                <a:ea typeface="Roboto"/>
                <a:cs typeface="Roboto"/>
                <a:sym typeface="Roboto"/>
              </a:rPr>
              <a:t>Disclosure </a:t>
            </a:r>
            <a:r>
              <a:rPr lang="en-US" dirty="0">
                <a:ea typeface="Roboto"/>
                <a:cs typeface="Roboto"/>
                <a:sym typeface="Roboto"/>
              </a:rPr>
              <a:t>means simply sharing your experience. It is not a formal process and does not have to lead to a report.</a:t>
            </a:r>
          </a:p>
          <a:p>
            <a:pPr marL="0" indent="0">
              <a:buNone/>
            </a:pPr>
            <a:endParaRPr lang="en-CA" dirty="0"/>
          </a:p>
        </p:txBody>
      </p:sp>
      <p:sp>
        <p:nvSpPr>
          <p:cNvPr id="4" name="Content Placeholder 3">
            <a:extLst>
              <a:ext uri="{FF2B5EF4-FFF2-40B4-BE49-F238E27FC236}">
                <a16:creationId xmlns:a16="http://schemas.microsoft.com/office/drawing/2014/main" id="{5FE144EE-97AE-2F44-ACB8-60CBFBA8B887}"/>
              </a:ext>
            </a:extLst>
          </p:cNvPr>
          <p:cNvSpPr>
            <a:spLocks noGrp="1"/>
          </p:cNvSpPr>
          <p:nvPr>
            <p:ph sz="half" idx="2"/>
          </p:nvPr>
        </p:nvSpPr>
        <p:spPr>
          <a:xfrm>
            <a:off x="6933266" y="2419377"/>
            <a:ext cx="4851365" cy="3475583"/>
          </a:xfrm>
        </p:spPr>
        <p:txBody>
          <a:bodyPr>
            <a:normAutofit/>
          </a:bodyPr>
          <a:lstStyle/>
          <a:p>
            <a:pPr marL="0" indent="0">
              <a:buNone/>
            </a:pPr>
            <a:r>
              <a:rPr lang="en-US" b="1" dirty="0">
                <a:ea typeface="Roboto"/>
                <a:cs typeface="Roboto"/>
                <a:sym typeface="Roboto"/>
              </a:rPr>
              <a:t>Reporting </a:t>
            </a:r>
            <a:r>
              <a:rPr lang="en-US" dirty="0">
                <a:ea typeface="Roboto"/>
                <a:cs typeface="Roboto"/>
                <a:sym typeface="Roboto"/>
              </a:rPr>
              <a:t>means sharing your experience with an authority (such as school administrator or police), which may lead to an investigation where additional details (such as where, when and who) are</a:t>
            </a:r>
            <a:endParaRPr lang="en-CA" dirty="0"/>
          </a:p>
        </p:txBody>
      </p:sp>
      <p:pic>
        <p:nvPicPr>
          <p:cNvPr id="7" name="Picture Placeholder 5">
            <a:extLst>
              <a:ext uri="{FF2B5EF4-FFF2-40B4-BE49-F238E27FC236}">
                <a16:creationId xmlns:a16="http://schemas.microsoft.com/office/drawing/2014/main" id="{4D3F0062-D1DB-A440-A807-0CE1541A654D}"/>
              </a:ext>
              <a:ext uri="{C183D7F6-B498-43B3-948B-1728B52AA6E4}">
                <adec:decorative xmlns:adec="http://schemas.microsoft.com/office/drawing/2017/decorative" val="1"/>
              </a:ext>
            </a:extLst>
          </p:cNvPr>
          <p:cNvPicPr>
            <a:picLocks noChangeAspect="1"/>
          </p:cNvPicPr>
          <p:nvPr/>
        </p:nvPicPr>
        <p:blipFill>
          <a:blip r:embed="rId3"/>
          <a:srcRect l="19378" r="19378"/>
          <a:stretch>
            <a:fillRect/>
          </a:stretch>
        </p:blipFill>
        <p:spPr>
          <a:xfrm>
            <a:off x="0" y="1421169"/>
            <a:ext cx="2234399" cy="5472000"/>
          </a:xfrm>
          <a:prstGeom prst="rect">
            <a:avLst/>
          </a:prstGeom>
        </p:spPr>
      </p:pic>
    </p:spTree>
    <p:extLst>
      <p:ext uri="{BB962C8B-B14F-4D97-AF65-F5344CB8AC3E}">
        <p14:creationId xmlns:p14="http://schemas.microsoft.com/office/powerpoint/2010/main" val="2924359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92E6-5815-9B4C-A9FC-0897D35EDEC3}"/>
              </a:ext>
            </a:extLst>
          </p:cNvPr>
          <p:cNvSpPr>
            <a:spLocks noGrp="1"/>
          </p:cNvSpPr>
          <p:nvPr>
            <p:ph type="title"/>
          </p:nvPr>
        </p:nvSpPr>
        <p:spPr/>
        <p:txBody>
          <a:bodyPr/>
          <a:lstStyle/>
          <a:p>
            <a:r>
              <a:rPr lang="en-CA" dirty="0"/>
              <a:t>Ways to Offer Support</a:t>
            </a:r>
          </a:p>
        </p:txBody>
      </p:sp>
      <p:sp>
        <p:nvSpPr>
          <p:cNvPr id="3" name="Content Placeholder 2">
            <a:extLst>
              <a:ext uri="{FF2B5EF4-FFF2-40B4-BE49-F238E27FC236}">
                <a16:creationId xmlns:a16="http://schemas.microsoft.com/office/drawing/2014/main" id="{5C048008-C5B9-0644-85DA-C6C9E93D8C5F}"/>
              </a:ext>
            </a:extLst>
          </p:cNvPr>
          <p:cNvSpPr>
            <a:spLocks noGrp="1"/>
          </p:cNvSpPr>
          <p:nvPr>
            <p:ph sz="half" idx="1"/>
          </p:nvPr>
        </p:nvSpPr>
        <p:spPr/>
        <p:txBody>
          <a:bodyPr>
            <a:normAutofit/>
          </a:bodyPr>
          <a:lstStyle/>
          <a:p>
            <a:pPr>
              <a:buClr>
                <a:srgbClr val="4A7885"/>
              </a:buClr>
            </a:pPr>
            <a:r>
              <a:rPr lang="en-CA" sz="3600" dirty="0"/>
              <a:t>Ensure their safety</a:t>
            </a:r>
          </a:p>
          <a:p>
            <a:pPr>
              <a:buClr>
                <a:srgbClr val="4A7885"/>
              </a:buClr>
            </a:pPr>
            <a:r>
              <a:rPr lang="en-CA" sz="3600" dirty="0"/>
              <a:t>Discuss their options</a:t>
            </a:r>
          </a:p>
          <a:p>
            <a:pPr>
              <a:buClr>
                <a:srgbClr val="4A7885"/>
              </a:buClr>
            </a:pPr>
            <a:r>
              <a:rPr lang="en-CA" sz="3600" dirty="0"/>
              <a:t>Connect them with Supports</a:t>
            </a:r>
          </a:p>
          <a:p>
            <a:pPr>
              <a:buClr>
                <a:srgbClr val="4A7885"/>
              </a:buClr>
            </a:pPr>
            <a:r>
              <a:rPr lang="en-CA" sz="3600" dirty="0"/>
              <a:t>Offer to go with them</a:t>
            </a:r>
          </a:p>
          <a:p>
            <a:pPr>
              <a:buClr>
                <a:srgbClr val="4A7885"/>
              </a:buClr>
            </a:pPr>
            <a:r>
              <a:rPr lang="en-CA" sz="3600" dirty="0"/>
              <a:t>Support their decisions!!!</a:t>
            </a:r>
          </a:p>
        </p:txBody>
      </p:sp>
      <p:pic>
        <p:nvPicPr>
          <p:cNvPr id="5" name="Google Shape;506;gbb0864b544_0_488">
            <a:extLst>
              <a:ext uri="{FF2B5EF4-FFF2-40B4-BE49-F238E27FC236}">
                <a16:creationId xmlns:a16="http://schemas.microsoft.com/office/drawing/2014/main" id="{07C65C2F-1D66-224A-9497-9B2FF5B6A00E}"/>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3">
            <a:alphaModFix/>
          </a:blip>
          <a:srcRect/>
          <a:stretch/>
        </p:blipFill>
        <p:spPr>
          <a:xfrm>
            <a:off x="6744072" y="2399253"/>
            <a:ext cx="5181600" cy="3204081"/>
          </a:xfrm>
          <a:prstGeom prst="rect">
            <a:avLst/>
          </a:prstGeom>
          <a:noFill/>
          <a:ln>
            <a:noFill/>
          </a:ln>
        </p:spPr>
      </p:pic>
    </p:spTree>
    <p:extLst>
      <p:ext uri="{BB962C8B-B14F-4D97-AF65-F5344CB8AC3E}">
        <p14:creationId xmlns:p14="http://schemas.microsoft.com/office/powerpoint/2010/main" val="4185005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8CE5-786C-1D4E-9A85-ABF0519DEF6D}"/>
              </a:ext>
            </a:extLst>
          </p:cNvPr>
          <p:cNvSpPr>
            <a:spLocks noGrp="1"/>
          </p:cNvSpPr>
          <p:nvPr>
            <p:ph type="title"/>
          </p:nvPr>
        </p:nvSpPr>
        <p:spPr/>
        <p:txBody>
          <a:bodyPr/>
          <a:lstStyle/>
          <a:p>
            <a:r>
              <a:rPr lang="en-CA" dirty="0"/>
              <a:t>Ways to Express Support</a:t>
            </a:r>
          </a:p>
        </p:txBody>
      </p:sp>
      <p:sp>
        <p:nvSpPr>
          <p:cNvPr id="5" name="Content Placeholder 2">
            <a:extLst>
              <a:ext uri="{FF2B5EF4-FFF2-40B4-BE49-F238E27FC236}">
                <a16:creationId xmlns:a16="http://schemas.microsoft.com/office/drawing/2014/main" id="{920831E0-CD83-7B48-8580-BBB8AAC5F972}"/>
              </a:ext>
            </a:extLst>
          </p:cNvPr>
          <p:cNvSpPr txBox="1">
            <a:spLocks/>
          </p:cNvSpPr>
          <p:nvPr/>
        </p:nvSpPr>
        <p:spPr>
          <a:xfrm>
            <a:off x="407368" y="1647818"/>
            <a:ext cx="5181600" cy="1781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Roboto"/>
                <a:cs typeface="Roboto"/>
                <a:sym typeface="Roboto"/>
              </a:rPr>
              <a:t>“I’m here to listen and support and we can do whatever you feel you need, including reaching out to professionals.”</a:t>
            </a:r>
          </a:p>
          <a:p>
            <a:endParaRPr lang="en-CA" dirty="0"/>
          </a:p>
        </p:txBody>
      </p:sp>
      <p:sp>
        <p:nvSpPr>
          <p:cNvPr id="3" name="Content Placeholder 2">
            <a:extLst>
              <a:ext uri="{FF2B5EF4-FFF2-40B4-BE49-F238E27FC236}">
                <a16:creationId xmlns:a16="http://schemas.microsoft.com/office/drawing/2014/main" id="{150AEBE1-561B-AB46-A450-12B8FBB94841}"/>
              </a:ext>
            </a:extLst>
          </p:cNvPr>
          <p:cNvSpPr>
            <a:spLocks noGrp="1"/>
          </p:cNvSpPr>
          <p:nvPr>
            <p:ph sz="half" idx="1"/>
          </p:nvPr>
        </p:nvSpPr>
        <p:spPr>
          <a:xfrm>
            <a:off x="3328331" y="5822334"/>
            <a:ext cx="7128792" cy="698752"/>
          </a:xfrm>
        </p:spPr>
        <p:txBody>
          <a:bodyPr>
            <a:normAutofit fontScale="85000" lnSpcReduction="10000"/>
          </a:bodyPr>
          <a:lstStyle/>
          <a:p>
            <a:pPr marL="0" lvl="0" indent="0">
              <a:lnSpc>
                <a:spcPct val="115000"/>
              </a:lnSpc>
              <a:spcBef>
                <a:spcPts val="0"/>
              </a:spcBef>
              <a:buClr>
                <a:schemeClr val="dk1"/>
              </a:buClr>
              <a:buSzPts val="1100"/>
              <a:buNone/>
            </a:pPr>
            <a:r>
              <a:rPr lang="en-US" sz="3300" dirty="0">
                <a:ea typeface="Roboto"/>
                <a:cs typeface="Roboto"/>
                <a:sym typeface="Roboto"/>
              </a:rPr>
              <a:t>“I’d be happy to go with you to see someone.”</a:t>
            </a:r>
          </a:p>
          <a:p>
            <a:endParaRPr lang="en-CA" dirty="0"/>
          </a:p>
        </p:txBody>
      </p:sp>
      <p:sp>
        <p:nvSpPr>
          <p:cNvPr id="6" name="Content Placeholder 2">
            <a:extLst>
              <a:ext uri="{FF2B5EF4-FFF2-40B4-BE49-F238E27FC236}">
                <a16:creationId xmlns:a16="http://schemas.microsoft.com/office/drawing/2014/main" id="{9525DF55-16BD-B84D-ADBA-44F27676FC38}"/>
              </a:ext>
            </a:extLst>
          </p:cNvPr>
          <p:cNvSpPr>
            <a:spLocks noGrp="1"/>
          </p:cNvSpPr>
          <p:nvPr>
            <p:ph sz="half" idx="2"/>
          </p:nvPr>
        </p:nvSpPr>
        <p:spPr>
          <a:xfrm>
            <a:off x="8332090" y="1786273"/>
            <a:ext cx="3473426" cy="1912814"/>
          </a:xfrm>
        </p:spPr>
        <p:txBody>
          <a:bodyPr>
            <a:normAutofit fontScale="85000" lnSpcReduction="10000"/>
          </a:bodyPr>
          <a:lstStyle/>
          <a:p>
            <a:pPr marL="0" lvl="0" indent="0">
              <a:lnSpc>
                <a:spcPct val="115000"/>
              </a:lnSpc>
              <a:spcBef>
                <a:spcPts val="0"/>
              </a:spcBef>
              <a:buClr>
                <a:schemeClr val="dk1"/>
              </a:buClr>
              <a:buSzPts val="1100"/>
              <a:buNone/>
            </a:pPr>
            <a:r>
              <a:rPr lang="en-US" sz="3300" dirty="0">
                <a:ea typeface="Roboto"/>
                <a:cs typeface="Roboto"/>
                <a:sym typeface="Roboto"/>
              </a:rPr>
              <a:t>“What would make it feel safe for you to talk to someone?”</a:t>
            </a:r>
          </a:p>
          <a:p>
            <a:endParaRPr lang="en-CA" dirty="0"/>
          </a:p>
        </p:txBody>
      </p:sp>
      <p:pic>
        <p:nvPicPr>
          <p:cNvPr id="8" name="Google Shape;517;gbb0864b544_0_281">
            <a:extLst>
              <a:ext uri="{FF2B5EF4-FFF2-40B4-BE49-F238E27FC236}">
                <a16:creationId xmlns:a16="http://schemas.microsoft.com/office/drawing/2014/main" id="{ED9779C1-2C66-464D-8070-436A9414416F}"/>
              </a:ext>
              <a:ext uri="{C183D7F6-B498-43B3-948B-1728B52AA6E4}">
                <adec:decorative xmlns:adec="http://schemas.microsoft.com/office/drawing/2017/decorative" val="1"/>
              </a:ext>
            </a:extLst>
          </p:cNvPr>
          <p:cNvPicPr preferRelativeResize="0">
            <a:picLocks noChangeAspect="1"/>
          </p:cNvPicPr>
          <p:nvPr/>
        </p:nvPicPr>
        <p:blipFill rotWithShape="1">
          <a:blip r:embed="rId3">
            <a:alphaModFix/>
          </a:blip>
          <a:srcRect/>
          <a:stretch/>
        </p:blipFill>
        <p:spPr>
          <a:xfrm>
            <a:off x="4240833" y="2354946"/>
            <a:ext cx="3710333" cy="3103200"/>
          </a:xfrm>
          <a:prstGeom prst="rect">
            <a:avLst/>
          </a:prstGeom>
          <a:noFill/>
          <a:ln>
            <a:noFill/>
          </a:ln>
        </p:spPr>
      </p:pic>
    </p:spTree>
    <p:extLst>
      <p:ext uri="{BB962C8B-B14F-4D97-AF65-F5344CB8AC3E}">
        <p14:creationId xmlns:p14="http://schemas.microsoft.com/office/powerpoint/2010/main" val="2128394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68E4-0C4C-3B44-A7BD-473711D11FB5}"/>
              </a:ext>
            </a:extLst>
          </p:cNvPr>
          <p:cNvSpPr>
            <a:spLocks noGrp="1"/>
          </p:cNvSpPr>
          <p:nvPr>
            <p:ph type="title"/>
          </p:nvPr>
        </p:nvSpPr>
        <p:spPr/>
        <p:txBody>
          <a:bodyPr/>
          <a:lstStyle/>
          <a:p>
            <a:r>
              <a:rPr lang="en-CA" dirty="0"/>
              <a:t>Support Services</a:t>
            </a:r>
          </a:p>
        </p:txBody>
      </p:sp>
      <p:sp>
        <p:nvSpPr>
          <p:cNvPr id="3" name="Content Placeholder 2">
            <a:extLst>
              <a:ext uri="{FF2B5EF4-FFF2-40B4-BE49-F238E27FC236}">
                <a16:creationId xmlns:a16="http://schemas.microsoft.com/office/drawing/2014/main" id="{3520C125-0B3F-0146-BCA5-1977FD7F37D5}"/>
              </a:ext>
            </a:extLst>
          </p:cNvPr>
          <p:cNvSpPr>
            <a:spLocks noGrp="1"/>
          </p:cNvSpPr>
          <p:nvPr>
            <p:ph sz="half" idx="1"/>
          </p:nvPr>
        </p:nvSpPr>
        <p:spPr>
          <a:xfrm>
            <a:off x="407368" y="1825625"/>
            <a:ext cx="3313584" cy="4351338"/>
          </a:xfrm>
        </p:spPr>
        <p:txBody>
          <a:bodyPr>
            <a:normAutofit/>
          </a:bodyPr>
          <a:lstStyle/>
          <a:p>
            <a:pPr marL="0" indent="0">
              <a:buNone/>
            </a:pPr>
            <a:r>
              <a:rPr lang="en-CA" sz="3600" dirty="0">
                <a:solidFill>
                  <a:srgbClr val="4A7885"/>
                </a:solidFill>
              </a:rPr>
              <a:t>On Campus</a:t>
            </a:r>
          </a:p>
        </p:txBody>
      </p:sp>
      <p:sp>
        <p:nvSpPr>
          <p:cNvPr id="4" name="Content Placeholder 3">
            <a:extLst>
              <a:ext uri="{FF2B5EF4-FFF2-40B4-BE49-F238E27FC236}">
                <a16:creationId xmlns:a16="http://schemas.microsoft.com/office/drawing/2014/main" id="{11D9250E-52AF-BA4B-9DB3-7916422A8A03}"/>
              </a:ext>
            </a:extLst>
          </p:cNvPr>
          <p:cNvSpPr>
            <a:spLocks noGrp="1"/>
          </p:cNvSpPr>
          <p:nvPr>
            <p:ph sz="half" idx="2"/>
          </p:nvPr>
        </p:nvSpPr>
        <p:spPr>
          <a:xfrm>
            <a:off x="4601988" y="1825625"/>
            <a:ext cx="3524200" cy="4351338"/>
          </a:xfrm>
        </p:spPr>
        <p:txBody>
          <a:bodyPr>
            <a:normAutofit/>
          </a:bodyPr>
          <a:lstStyle/>
          <a:p>
            <a:pPr marL="0" indent="0">
              <a:buNone/>
            </a:pPr>
            <a:r>
              <a:rPr lang="en-CA" sz="3600" dirty="0">
                <a:solidFill>
                  <a:srgbClr val="4A7885"/>
                </a:solidFill>
              </a:rPr>
              <a:t>In the Community</a:t>
            </a:r>
          </a:p>
        </p:txBody>
      </p:sp>
      <p:pic>
        <p:nvPicPr>
          <p:cNvPr id="5" name="Google Shape;526;gbb0864b544_0_675">
            <a:extLst>
              <a:ext uri="{FF2B5EF4-FFF2-40B4-BE49-F238E27FC236}">
                <a16:creationId xmlns:a16="http://schemas.microsoft.com/office/drawing/2014/main" id="{BD945A02-1EC8-9546-8B23-FE99345368E0}"/>
              </a:ext>
              <a:ext uri="{C183D7F6-B498-43B3-948B-1728B52AA6E4}">
                <adec:decorative xmlns:adec="http://schemas.microsoft.com/office/drawing/2017/decorative" val="1"/>
              </a:ext>
            </a:extLst>
          </p:cNvPr>
          <p:cNvPicPr preferRelativeResize="0">
            <a:picLocks noChangeAspect="1"/>
          </p:cNvPicPr>
          <p:nvPr/>
        </p:nvPicPr>
        <p:blipFill rotWithShape="1">
          <a:blip r:embed="rId3">
            <a:alphaModFix/>
          </a:blip>
          <a:srcRect/>
          <a:stretch/>
        </p:blipFill>
        <p:spPr>
          <a:xfrm>
            <a:off x="9007224" y="1752621"/>
            <a:ext cx="2772000" cy="4497346"/>
          </a:xfrm>
          <a:prstGeom prst="rect">
            <a:avLst/>
          </a:prstGeom>
          <a:noFill/>
          <a:ln>
            <a:noFill/>
          </a:ln>
        </p:spPr>
      </p:pic>
    </p:spTree>
    <p:extLst>
      <p:ext uri="{BB962C8B-B14F-4D97-AF65-F5344CB8AC3E}">
        <p14:creationId xmlns:p14="http://schemas.microsoft.com/office/powerpoint/2010/main" val="396542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526D7-8B78-0448-8C6C-385F2334A18A}"/>
              </a:ext>
            </a:extLst>
          </p:cNvPr>
          <p:cNvSpPr>
            <a:spLocks noGrp="1"/>
          </p:cNvSpPr>
          <p:nvPr>
            <p:ph type="title"/>
          </p:nvPr>
        </p:nvSpPr>
        <p:spPr/>
        <p:txBody>
          <a:bodyPr/>
          <a:lstStyle/>
          <a:p>
            <a:r>
              <a:rPr lang="en-CA" dirty="0"/>
              <a:t>Institution and Community Resources</a:t>
            </a:r>
          </a:p>
        </p:txBody>
      </p:sp>
      <p:sp>
        <p:nvSpPr>
          <p:cNvPr id="3" name="Content Placeholder 2">
            <a:extLst>
              <a:ext uri="{FF2B5EF4-FFF2-40B4-BE49-F238E27FC236}">
                <a16:creationId xmlns:a16="http://schemas.microsoft.com/office/drawing/2014/main" id="{7FC35D24-C172-674F-92B5-AFC0FE1B115B}"/>
              </a:ext>
            </a:extLst>
          </p:cNvPr>
          <p:cNvSpPr>
            <a:spLocks noGrp="1"/>
          </p:cNvSpPr>
          <p:nvPr>
            <p:ph sz="half" idx="1"/>
          </p:nvPr>
        </p:nvSpPr>
        <p:spPr/>
        <p:txBody>
          <a:bodyPr>
            <a:normAutofit/>
          </a:bodyPr>
          <a:lstStyle/>
          <a:p>
            <a:pPr marL="0" indent="0">
              <a:buNone/>
            </a:pPr>
            <a:r>
              <a:rPr lang="en-CA" sz="3200" dirty="0">
                <a:solidFill>
                  <a:srgbClr val="4A7885"/>
                </a:solidFill>
              </a:rPr>
              <a:t>Institution’s Resources</a:t>
            </a:r>
          </a:p>
        </p:txBody>
      </p:sp>
      <p:sp>
        <p:nvSpPr>
          <p:cNvPr id="4" name="Content Placeholder 3">
            <a:extLst>
              <a:ext uri="{FF2B5EF4-FFF2-40B4-BE49-F238E27FC236}">
                <a16:creationId xmlns:a16="http://schemas.microsoft.com/office/drawing/2014/main" id="{1F586852-3511-034D-84F4-69769B60F59D}"/>
              </a:ext>
            </a:extLst>
          </p:cNvPr>
          <p:cNvSpPr>
            <a:spLocks noGrp="1"/>
          </p:cNvSpPr>
          <p:nvPr>
            <p:ph sz="half" idx="2"/>
          </p:nvPr>
        </p:nvSpPr>
        <p:spPr/>
        <p:txBody>
          <a:bodyPr>
            <a:normAutofit/>
          </a:bodyPr>
          <a:lstStyle/>
          <a:p>
            <a:pPr marL="0" indent="0">
              <a:buNone/>
            </a:pPr>
            <a:r>
              <a:rPr lang="en-CA" sz="3200" dirty="0">
                <a:solidFill>
                  <a:srgbClr val="4A7885"/>
                </a:solidFill>
              </a:rPr>
              <a:t>Community Resources</a:t>
            </a:r>
          </a:p>
        </p:txBody>
      </p:sp>
    </p:spTree>
    <p:extLst>
      <p:ext uri="{BB962C8B-B14F-4D97-AF65-F5344CB8AC3E}">
        <p14:creationId xmlns:p14="http://schemas.microsoft.com/office/powerpoint/2010/main" val="76752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EC16-19EA-DC41-8A6D-B22B3BEAEDCE}"/>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kern="1200" dirty="0">
                <a:latin typeface="+mj-lt"/>
                <a:ea typeface="+mj-ea"/>
                <a:cs typeface="+mj-cs"/>
              </a:rPr>
              <a:t>Longer-Term Support</a:t>
            </a:r>
          </a:p>
        </p:txBody>
      </p:sp>
      <p:cxnSp>
        <p:nvCxnSpPr>
          <p:cNvPr id="12"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oogle Shape;550;gbb0864b544_0_581">
            <a:extLst>
              <a:ext uri="{FF2B5EF4-FFF2-40B4-BE49-F238E27FC236}">
                <a16:creationId xmlns:a16="http://schemas.microsoft.com/office/drawing/2014/main" id="{2B21CE17-F08A-6448-A100-6FB820FAB1F0}"/>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3"/>
          <a:stretch/>
        </p:blipFill>
        <p:spPr>
          <a:xfrm>
            <a:off x="1519066" y="2811104"/>
            <a:ext cx="2556393" cy="2928114"/>
          </a:xfrm>
          <a:prstGeom prst="rect">
            <a:avLst/>
          </a:prstGeom>
          <a:noFill/>
        </p:spPr>
      </p:pic>
      <p:sp>
        <p:nvSpPr>
          <p:cNvPr id="3" name="Content Placeholder 2">
            <a:extLst>
              <a:ext uri="{FF2B5EF4-FFF2-40B4-BE49-F238E27FC236}">
                <a16:creationId xmlns:a16="http://schemas.microsoft.com/office/drawing/2014/main" id="{294E08BF-908A-0745-BD57-B83B09EFE9B6}"/>
              </a:ext>
            </a:extLst>
          </p:cNvPr>
          <p:cNvSpPr>
            <a:spLocks noGrp="1"/>
          </p:cNvSpPr>
          <p:nvPr>
            <p:ph sz="half" idx="1"/>
          </p:nvPr>
        </p:nvSpPr>
        <p:spPr>
          <a:xfrm>
            <a:off x="4955354" y="2682433"/>
            <a:ext cx="6282169" cy="3410858"/>
          </a:xfrm>
        </p:spPr>
        <p:txBody>
          <a:bodyPr vert="horz" lIns="91440" tIns="45720" rIns="91440" bIns="45720" rtlCol="0">
            <a:noAutofit/>
          </a:bodyPr>
          <a:lstStyle/>
          <a:p>
            <a:pPr>
              <a:buClr>
                <a:srgbClr val="4A7885"/>
              </a:buClr>
            </a:pPr>
            <a:r>
              <a:rPr lang="en-US" sz="3200" dirty="0"/>
              <a:t>Assess what amount and kind of support you are able and willing to give</a:t>
            </a:r>
          </a:p>
          <a:p>
            <a:pPr>
              <a:buClr>
                <a:srgbClr val="4A7885"/>
              </a:buClr>
            </a:pPr>
            <a:r>
              <a:rPr lang="en-US" sz="3200" dirty="0"/>
              <a:t>Ask what kind of support they would like from you</a:t>
            </a:r>
          </a:p>
          <a:p>
            <a:pPr>
              <a:buClr>
                <a:srgbClr val="4A7885"/>
              </a:buClr>
            </a:pPr>
            <a:r>
              <a:rPr lang="en-US" sz="3200" dirty="0"/>
              <a:t>Don’t focus only on their traumatic event/history</a:t>
            </a:r>
          </a:p>
        </p:txBody>
      </p:sp>
    </p:spTree>
    <p:extLst>
      <p:ext uri="{BB962C8B-B14F-4D97-AF65-F5344CB8AC3E}">
        <p14:creationId xmlns:p14="http://schemas.microsoft.com/office/powerpoint/2010/main" val="4199790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DD8E-F8F3-A747-AAA9-8BE15F80F6D4}"/>
              </a:ext>
            </a:extLst>
          </p:cNvPr>
          <p:cNvSpPr>
            <a:spLocks noGrp="1"/>
          </p:cNvSpPr>
          <p:nvPr>
            <p:ph type="title"/>
          </p:nvPr>
        </p:nvSpPr>
        <p:spPr/>
        <p:txBody>
          <a:bodyPr/>
          <a:lstStyle/>
          <a:p>
            <a:r>
              <a:rPr lang="en-CA" dirty="0"/>
              <a:t>Self Care / Community Care</a:t>
            </a:r>
          </a:p>
        </p:txBody>
      </p:sp>
      <p:sp>
        <p:nvSpPr>
          <p:cNvPr id="3" name="Content Placeholder 2">
            <a:extLst>
              <a:ext uri="{FF2B5EF4-FFF2-40B4-BE49-F238E27FC236}">
                <a16:creationId xmlns:a16="http://schemas.microsoft.com/office/drawing/2014/main" id="{C482324C-2BCE-554F-AF3B-90CA3CFBA7B3}"/>
              </a:ext>
            </a:extLst>
          </p:cNvPr>
          <p:cNvSpPr>
            <a:spLocks noGrp="1"/>
          </p:cNvSpPr>
          <p:nvPr>
            <p:ph sz="half" idx="1"/>
          </p:nvPr>
        </p:nvSpPr>
        <p:spPr>
          <a:xfrm>
            <a:off x="619946" y="1712118"/>
            <a:ext cx="7348262" cy="4351338"/>
          </a:xfrm>
        </p:spPr>
        <p:txBody>
          <a:bodyPr>
            <a:normAutofit fontScale="85000" lnSpcReduction="20000"/>
          </a:bodyPr>
          <a:lstStyle/>
          <a:p>
            <a:pPr marL="0" indent="0">
              <a:buNone/>
            </a:pPr>
            <a:r>
              <a:rPr lang="en-CA" sz="3900" dirty="0"/>
              <a:t>What can you do to “fill your cup”?</a:t>
            </a:r>
          </a:p>
          <a:p>
            <a:pPr marL="0" indent="0">
              <a:buNone/>
            </a:pPr>
            <a:endParaRPr lang="en-CA" dirty="0"/>
          </a:p>
          <a:p>
            <a:pPr>
              <a:buClr>
                <a:srgbClr val="4A7885"/>
              </a:buClr>
            </a:pPr>
            <a:r>
              <a:rPr lang="en-CA" sz="3500" dirty="0"/>
              <a:t>Self-reflection</a:t>
            </a:r>
          </a:p>
          <a:p>
            <a:pPr>
              <a:buClr>
                <a:srgbClr val="4A7885"/>
              </a:buClr>
            </a:pPr>
            <a:r>
              <a:rPr lang="en-CA" sz="3500" dirty="0"/>
              <a:t>Establish boundaries</a:t>
            </a:r>
          </a:p>
          <a:p>
            <a:pPr>
              <a:buClr>
                <a:srgbClr val="4A7885"/>
              </a:buClr>
            </a:pPr>
            <a:r>
              <a:rPr lang="en-CA" sz="3500" dirty="0"/>
              <a:t>Seek support</a:t>
            </a:r>
          </a:p>
          <a:p>
            <a:pPr>
              <a:buClr>
                <a:srgbClr val="4A7885"/>
              </a:buClr>
            </a:pPr>
            <a:r>
              <a:rPr lang="en-CA" sz="3500" dirty="0"/>
              <a:t>Maintain confidentiality</a:t>
            </a:r>
          </a:p>
          <a:p>
            <a:pPr>
              <a:buClr>
                <a:srgbClr val="4A7885"/>
              </a:buClr>
            </a:pPr>
            <a:r>
              <a:rPr lang="en-CA" sz="3500" dirty="0"/>
              <a:t>Coping and self-care behaviours</a:t>
            </a:r>
          </a:p>
          <a:p>
            <a:pPr marL="0" indent="0">
              <a:buNone/>
            </a:pPr>
            <a:endParaRPr lang="en-CA" dirty="0"/>
          </a:p>
          <a:p>
            <a:pPr marL="0" indent="0">
              <a:buNone/>
            </a:pPr>
            <a:r>
              <a:rPr lang="en-CA" sz="3500" dirty="0"/>
              <a:t>The type of self-care that work best for you is up to you!</a:t>
            </a:r>
          </a:p>
        </p:txBody>
      </p:sp>
      <p:pic>
        <p:nvPicPr>
          <p:cNvPr id="5" name="Google Shape;561;gbb0864b544_0_947">
            <a:extLst>
              <a:ext uri="{FF2B5EF4-FFF2-40B4-BE49-F238E27FC236}">
                <a16:creationId xmlns:a16="http://schemas.microsoft.com/office/drawing/2014/main" id="{F6E81F72-6678-4E49-9A2E-1B717EB3CE5A}"/>
              </a:ext>
              <a:ext uri="{C183D7F6-B498-43B3-948B-1728B52AA6E4}">
                <adec:decorative xmlns:adec="http://schemas.microsoft.com/office/drawing/2017/decorative" val="1"/>
              </a:ext>
            </a:extLst>
          </p:cNvPr>
          <p:cNvPicPr preferRelativeResize="0">
            <a:picLocks noGrp="1" noChangeAspect="1"/>
          </p:cNvPicPr>
          <p:nvPr>
            <p:ph sz="half" idx="2"/>
          </p:nvPr>
        </p:nvPicPr>
        <p:blipFill rotWithShape="1">
          <a:blip r:embed="rId3">
            <a:alphaModFix/>
          </a:blip>
          <a:srcRect/>
          <a:stretch/>
        </p:blipFill>
        <p:spPr>
          <a:xfrm>
            <a:off x="8184232" y="1712118"/>
            <a:ext cx="2808000" cy="2435855"/>
          </a:xfrm>
          <a:prstGeom prst="rect">
            <a:avLst/>
          </a:prstGeom>
          <a:noFill/>
          <a:ln>
            <a:noFill/>
          </a:ln>
        </p:spPr>
      </p:pic>
      <p:pic>
        <p:nvPicPr>
          <p:cNvPr id="6" name="Google Shape;562;gbb0864b544_0_947">
            <a:extLst>
              <a:ext uri="{FF2B5EF4-FFF2-40B4-BE49-F238E27FC236}">
                <a16:creationId xmlns:a16="http://schemas.microsoft.com/office/drawing/2014/main" id="{028E6AF8-6E9A-004D-BF32-ADC432920A86}"/>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705130" y="3887787"/>
            <a:ext cx="1155573" cy="2743200"/>
          </a:xfrm>
          <a:prstGeom prst="rect">
            <a:avLst/>
          </a:prstGeom>
          <a:noFill/>
          <a:ln>
            <a:noFill/>
          </a:ln>
        </p:spPr>
      </p:pic>
    </p:spTree>
    <p:extLst>
      <p:ext uri="{BB962C8B-B14F-4D97-AF65-F5344CB8AC3E}">
        <p14:creationId xmlns:p14="http://schemas.microsoft.com/office/powerpoint/2010/main" val="2765528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E94C-F5F7-5D4B-8A85-03A1AA2FB22A}"/>
              </a:ext>
            </a:extLst>
          </p:cNvPr>
          <p:cNvSpPr>
            <a:spLocks noGrp="1"/>
          </p:cNvSpPr>
          <p:nvPr>
            <p:ph type="title"/>
          </p:nvPr>
        </p:nvSpPr>
        <p:spPr>
          <a:xfrm>
            <a:off x="7651576" y="2276872"/>
            <a:ext cx="3822189" cy="1899912"/>
          </a:xfrm>
        </p:spPr>
        <p:txBody>
          <a:bodyPr>
            <a:normAutofit/>
          </a:bodyPr>
          <a:lstStyle/>
          <a:p>
            <a:r>
              <a:rPr lang="en-CA" sz="4000" dirty="0"/>
              <a:t>The Wellness Wheel</a:t>
            </a:r>
          </a:p>
        </p:txBody>
      </p:sp>
      <p:pic>
        <p:nvPicPr>
          <p:cNvPr id="4" name="Content Placeholder 8" descr="A wheel with nine spokes representing nine dimensions of wellness: physical, emotional, academic/career, social, creative, spiritual, environmental, financial, intellectural. The wellness wheel aligns with Indigenous perspectives on holistic approaches to health and well-being. ">
            <a:extLst>
              <a:ext uri="{FF2B5EF4-FFF2-40B4-BE49-F238E27FC236}">
                <a16:creationId xmlns:a16="http://schemas.microsoft.com/office/drawing/2014/main" id="{FA2AA81F-9B49-BC49-93C4-182C18A6D619}"/>
              </a:ext>
            </a:extLst>
          </p:cNvPr>
          <p:cNvPicPr>
            <a:picLocks noChangeAspect="1"/>
          </p:cNvPicPr>
          <p:nvPr/>
        </p:nvPicPr>
        <p:blipFill rotWithShape="1">
          <a:blip r:embed="rId3"/>
          <a:srcRect t="784" b="347"/>
          <a:stretch/>
        </p:blipFill>
        <p:spPr>
          <a:xfrm>
            <a:off x="1" y="10"/>
            <a:ext cx="6936390" cy="6857990"/>
          </a:xfrm>
          <a:prstGeom prst="rect">
            <a:avLst/>
          </a:prstGeom>
        </p:spPr>
      </p:pic>
    </p:spTree>
    <p:extLst>
      <p:ext uri="{BB962C8B-B14F-4D97-AF65-F5344CB8AC3E}">
        <p14:creationId xmlns:p14="http://schemas.microsoft.com/office/powerpoint/2010/main" val="1645237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54A9-049E-694D-908F-4ACB860C671B}"/>
              </a:ext>
            </a:extLst>
          </p:cNvPr>
          <p:cNvSpPr>
            <a:spLocks noGrp="1"/>
          </p:cNvSpPr>
          <p:nvPr>
            <p:ph type="title"/>
          </p:nvPr>
        </p:nvSpPr>
        <p:spPr>
          <a:xfrm>
            <a:off x="488950" y="2525347"/>
            <a:ext cx="5251316" cy="1807305"/>
          </a:xfrm>
        </p:spPr>
        <p:txBody>
          <a:bodyPr vert="horz" lIns="91440" tIns="45720" rIns="91440" bIns="45720" rtlCol="0" anchor="ctr">
            <a:normAutofit/>
          </a:bodyPr>
          <a:lstStyle/>
          <a:p>
            <a:r>
              <a:rPr lang="en-US" sz="4100" b="1" dirty="0"/>
              <a:t>Practice Activity</a:t>
            </a:r>
            <a:r>
              <a:rPr lang="en-US" sz="4100" dirty="0"/>
              <a:t>: </a:t>
            </a:r>
            <a:br>
              <a:rPr lang="en-US" sz="4100" dirty="0"/>
            </a:br>
            <a:r>
              <a:rPr lang="en-US" sz="4100" dirty="0"/>
              <a:t>Listen, Believe, Support</a:t>
            </a:r>
          </a:p>
        </p:txBody>
      </p:sp>
      <p:pic>
        <p:nvPicPr>
          <p:cNvPr id="5" name="Google Shape;583;gbb0864b544_0_1036">
            <a:extLst>
              <a:ext uri="{FF2B5EF4-FFF2-40B4-BE49-F238E27FC236}">
                <a16:creationId xmlns:a16="http://schemas.microsoft.com/office/drawing/2014/main" id="{6534BBDA-89C6-BD43-81D6-7BD786490D53}"/>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3"/>
          <a:srcRect l="94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333522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9B93-2513-6B4C-A393-EF7618C31896}"/>
              </a:ext>
            </a:extLst>
          </p:cNvPr>
          <p:cNvSpPr>
            <a:spLocks noGrp="1"/>
          </p:cNvSpPr>
          <p:nvPr>
            <p:ph type="title"/>
          </p:nvPr>
        </p:nvSpPr>
        <p:spPr/>
        <p:txBody>
          <a:bodyPr/>
          <a:lstStyle/>
          <a:p>
            <a:r>
              <a:rPr lang="en-CA" dirty="0"/>
              <a:t>Workshop Purpose</a:t>
            </a:r>
          </a:p>
        </p:txBody>
      </p:sp>
      <p:sp>
        <p:nvSpPr>
          <p:cNvPr id="3" name="Content Placeholder 2">
            <a:extLst>
              <a:ext uri="{FF2B5EF4-FFF2-40B4-BE49-F238E27FC236}">
                <a16:creationId xmlns:a16="http://schemas.microsoft.com/office/drawing/2014/main" id="{BC1F0699-B7BF-1B41-B4C2-E46269AD5EA6}"/>
              </a:ext>
            </a:extLst>
          </p:cNvPr>
          <p:cNvSpPr>
            <a:spLocks noGrp="1"/>
          </p:cNvSpPr>
          <p:nvPr>
            <p:ph idx="1"/>
          </p:nvPr>
        </p:nvSpPr>
        <p:spPr>
          <a:xfrm>
            <a:off x="952500" y="2654300"/>
            <a:ext cx="10515600" cy="2432050"/>
          </a:xfrm>
        </p:spPr>
        <p:txBody>
          <a:bodyPr>
            <a:normAutofit/>
          </a:bodyPr>
          <a:lstStyle/>
          <a:p>
            <a:pPr marL="0" indent="0">
              <a:buNone/>
            </a:pPr>
            <a:r>
              <a:rPr lang="en-CA" sz="5400" dirty="0"/>
              <a:t>This is a workshop for understanding how to </a:t>
            </a:r>
            <a:r>
              <a:rPr lang="en-CA" sz="5400" dirty="0">
                <a:solidFill>
                  <a:srgbClr val="4A7885"/>
                </a:solidFill>
              </a:rPr>
              <a:t>respond to </a:t>
            </a:r>
            <a:r>
              <a:rPr lang="en-CA" sz="5400" dirty="0"/>
              <a:t>and </a:t>
            </a:r>
            <a:r>
              <a:rPr lang="en-CA" sz="5400" dirty="0">
                <a:solidFill>
                  <a:srgbClr val="4A7885"/>
                </a:solidFill>
              </a:rPr>
              <a:t>support </a:t>
            </a:r>
            <a:r>
              <a:rPr lang="en-CA" sz="5400" dirty="0"/>
              <a:t>survivors of sexual violence.</a:t>
            </a:r>
          </a:p>
        </p:txBody>
      </p:sp>
    </p:spTree>
    <p:extLst>
      <p:ext uri="{BB962C8B-B14F-4D97-AF65-F5344CB8AC3E}">
        <p14:creationId xmlns:p14="http://schemas.microsoft.com/office/powerpoint/2010/main" val="4040475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8617-C791-4343-B4C6-6E978FEB3F28}"/>
              </a:ext>
            </a:extLst>
          </p:cNvPr>
          <p:cNvSpPr>
            <a:spLocks noGrp="1"/>
          </p:cNvSpPr>
          <p:nvPr>
            <p:ph type="title"/>
          </p:nvPr>
        </p:nvSpPr>
        <p:spPr/>
        <p:txBody>
          <a:bodyPr/>
          <a:lstStyle/>
          <a:p>
            <a:r>
              <a:rPr lang="en-CA" dirty="0"/>
              <a:t>Activity Debrief: What Do I Say?</a:t>
            </a:r>
          </a:p>
        </p:txBody>
      </p:sp>
      <p:sp>
        <p:nvSpPr>
          <p:cNvPr id="3" name="Content Placeholder 2">
            <a:extLst>
              <a:ext uri="{FF2B5EF4-FFF2-40B4-BE49-F238E27FC236}">
                <a16:creationId xmlns:a16="http://schemas.microsoft.com/office/drawing/2014/main" id="{E7073E7C-9E8A-B348-A216-4CA62BC807F9}"/>
              </a:ext>
            </a:extLst>
          </p:cNvPr>
          <p:cNvSpPr>
            <a:spLocks noGrp="1"/>
          </p:cNvSpPr>
          <p:nvPr>
            <p:ph sz="half" idx="1"/>
          </p:nvPr>
        </p:nvSpPr>
        <p:spPr>
          <a:xfrm>
            <a:off x="838200" y="1825625"/>
            <a:ext cx="7706072" cy="4351338"/>
          </a:xfrm>
        </p:spPr>
        <p:txBody>
          <a:bodyPr>
            <a:normAutofit lnSpcReduction="10000"/>
          </a:bodyPr>
          <a:lstStyle/>
          <a:p>
            <a:pPr marL="0" lvl="0" indent="0">
              <a:lnSpc>
                <a:spcPct val="115000"/>
              </a:lnSpc>
              <a:spcBef>
                <a:spcPts val="0"/>
              </a:spcBef>
              <a:buClr>
                <a:srgbClr val="000000"/>
              </a:buClr>
              <a:buSzPts val="2500"/>
              <a:buNone/>
            </a:pPr>
            <a:r>
              <a:rPr lang="en-US" b="1" dirty="0">
                <a:ea typeface="Roboto"/>
                <a:cs typeface="Roboto"/>
                <a:sym typeface="Roboto"/>
              </a:rPr>
              <a:t>LISTEN</a:t>
            </a:r>
            <a:r>
              <a:rPr lang="en-US" dirty="0">
                <a:ea typeface="Roboto"/>
                <a:cs typeface="Roboto"/>
                <a:sym typeface="Roboto"/>
              </a:rPr>
              <a:t>:</a:t>
            </a:r>
            <a:r>
              <a:rPr lang="en-US" dirty="0">
                <a:solidFill>
                  <a:schemeClr val="dk1"/>
                </a:solidFill>
                <a:ea typeface="Roboto"/>
                <a:cs typeface="Roboto"/>
                <a:sym typeface="Roboto"/>
              </a:rPr>
              <a:t> Listen, nod, body language, check for </a:t>
            </a:r>
          </a:p>
          <a:p>
            <a:pPr marL="0" lvl="0" indent="0">
              <a:lnSpc>
                <a:spcPct val="115000"/>
              </a:lnSpc>
              <a:spcBef>
                <a:spcPts val="0"/>
              </a:spcBef>
              <a:buClr>
                <a:srgbClr val="000000"/>
              </a:buClr>
              <a:buSzPts val="2500"/>
              <a:buNone/>
            </a:pPr>
            <a:r>
              <a:rPr lang="en-US" dirty="0">
                <a:solidFill>
                  <a:schemeClr val="dk1"/>
                </a:solidFill>
                <a:ea typeface="Roboto"/>
                <a:cs typeface="Roboto"/>
                <a:sym typeface="Roboto"/>
              </a:rPr>
              <a:t>understanding. </a:t>
            </a:r>
          </a:p>
          <a:p>
            <a:pPr marL="0" lvl="0" indent="0">
              <a:lnSpc>
                <a:spcPct val="115000"/>
              </a:lnSpc>
              <a:spcBef>
                <a:spcPts val="0"/>
              </a:spcBef>
              <a:buClr>
                <a:schemeClr val="dk1"/>
              </a:buClr>
              <a:buSzPts val="1100"/>
              <a:buNone/>
            </a:pPr>
            <a:endParaRPr lang="en-US" dirty="0">
              <a:solidFill>
                <a:schemeClr val="dk1"/>
              </a:solidFill>
              <a:ea typeface="Roboto"/>
              <a:cs typeface="Roboto"/>
              <a:sym typeface="Roboto"/>
            </a:endParaRPr>
          </a:p>
          <a:p>
            <a:pPr marL="0" lvl="0" indent="0">
              <a:lnSpc>
                <a:spcPct val="115000"/>
              </a:lnSpc>
              <a:spcBef>
                <a:spcPts val="0"/>
              </a:spcBef>
              <a:buClr>
                <a:srgbClr val="000000"/>
              </a:buClr>
              <a:buSzPts val="2500"/>
              <a:buNone/>
            </a:pPr>
            <a:r>
              <a:rPr lang="en-US" b="1" dirty="0">
                <a:ea typeface="Roboto"/>
                <a:cs typeface="Roboto"/>
                <a:sym typeface="Roboto"/>
              </a:rPr>
              <a:t>BELIEVE</a:t>
            </a:r>
            <a:r>
              <a:rPr lang="en-US" dirty="0">
                <a:ea typeface="Roboto"/>
                <a:cs typeface="Roboto"/>
                <a:sym typeface="Roboto"/>
              </a:rPr>
              <a:t>:</a:t>
            </a:r>
            <a:r>
              <a:rPr lang="en-US" dirty="0">
                <a:solidFill>
                  <a:schemeClr val="dk1"/>
                </a:solidFill>
                <a:ea typeface="Roboto"/>
                <a:cs typeface="Roboto"/>
                <a:sym typeface="Roboto"/>
              </a:rPr>
              <a:t> I believe you, I am glad you told me, it’s normal to feel this way</a:t>
            </a:r>
          </a:p>
          <a:p>
            <a:pPr marL="0" lvl="0" indent="0">
              <a:lnSpc>
                <a:spcPct val="115000"/>
              </a:lnSpc>
              <a:spcBef>
                <a:spcPts val="0"/>
              </a:spcBef>
              <a:buClr>
                <a:schemeClr val="dk1"/>
              </a:buClr>
              <a:buSzPts val="1100"/>
              <a:buNone/>
            </a:pPr>
            <a:br>
              <a:rPr lang="en-US" dirty="0">
                <a:solidFill>
                  <a:schemeClr val="dk1"/>
                </a:solidFill>
                <a:ea typeface="Roboto"/>
                <a:cs typeface="Roboto"/>
                <a:sym typeface="Roboto"/>
              </a:rPr>
            </a:br>
            <a:r>
              <a:rPr lang="en-US" b="1" dirty="0">
                <a:ea typeface="Roboto"/>
                <a:cs typeface="Roboto"/>
                <a:sym typeface="Roboto"/>
              </a:rPr>
              <a:t>SUPPORT</a:t>
            </a:r>
            <a:r>
              <a:rPr lang="en-US" dirty="0">
                <a:ea typeface="Roboto"/>
                <a:cs typeface="Roboto"/>
                <a:sym typeface="Roboto"/>
              </a:rPr>
              <a:t>:</a:t>
            </a:r>
            <a:r>
              <a:rPr lang="en-US" dirty="0">
                <a:solidFill>
                  <a:schemeClr val="dk1"/>
                </a:solidFill>
                <a:ea typeface="Roboto"/>
                <a:cs typeface="Roboto"/>
                <a:sym typeface="Roboto"/>
              </a:rPr>
              <a:t> What do you think would help? Are you aware of the services available? I can go with you if you want. </a:t>
            </a:r>
          </a:p>
          <a:p>
            <a:pPr marL="0" indent="0">
              <a:buNone/>
            </a:pPr>
            <a:endParaRPr lang="en-CA" dirty="0"/>
          </a:p>
        </p:txBody>
      </p:sp>
      <p:pic>
        <p:nvPicPr>
          <p:cNvPr id="5" name="Google Shape;590;gbb0864b544_0_1045">
            <a:extLst>
              <a:ext uri="{FF2B5EF4-FFF2-40B4-BE49-F238E27FC236}">
                <a16:creationId xmlns:a16="http://schemas.microsoft.com/office/drawing/2014/main" id="{A7846177-70FB-204B-A824-3C220FA40433}"/>
              </a:ext>
              <a:ext uri="{C183D7F6-B498-43B3-948B-1728B52AA6E4}">
                <adec:decorative xmlns:adec="http://schemas.microsoft.com/office/drawing/2017/decorative" val="1"/>
              </a:ext>
            </a:extLst>
          </p:cNvPr>
          <p:cNvPicPr preferRelativeResize="0">
            <a:picLocks noGrp="1" noChangeAspect="1"/>
          </p:cNvPicPr>
          <p:nvPr>
            <p:ph sz="half" idx="2"/>
          </p:nvPr>
        </p:nvPicPr>
        <p:blipFill rotWithShape="1">
          <a:blip r:embed="rId3">
            <a:alphaModFix/>
          </a:blip>
          <a:srcRect/>
          <a:stretch/>
        </p:blipFill>
        <p:spPr>
          <a:xfrm>
            <a:off x="8376000" y="1825625"/>
            <a:ext cx="3816000" cy="2361287"/>
          </a:xfrm>
          <a:prstGeom prst="rect">
            <a:avLst/>
          </a:prstGeom>
          <a:noFill/>
          <a:ln>
            <a:noFill/>
          </a:ln>
        </p:spPr>
      </p:pic>
    </p:spTree>
    <p:extLst>
      <p:ext uri="{BB962C8B-B14F-4D97-AF65-F5344CB8AC3E}">
        <p14:creationId xmlns:p14="http://schemas.microsoft.com/office/powerpoint/2010/main" val="593846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7631-C449-8445-A49E-78A8D67719CD}"/>
              </a:ext>
            </a:extLst>
          </p:cNvPr>
          <p:cNvSpPr>
            <a:spLocks noGrp="1"/>
          </p:cNvSpPr>
          <p:nvPr>
            <p:ph type="title"/>
          </p:nvPr>
        </p:nvSpPr>
        <p:spPr/>
        <p:txBody>
          <a:bodyPr/>
          <a:lstStyle/>
          <a:p>
            <a:r>
              <a:rPr lang="en-CA" dirty="0"/>
              <a:t>What Can You Do?</a:t>
            </a:r>
          </a:p>
        </p:txBody>
      </p:sp>
      <p:sp>
        <p:nvSpPr>
          <p:cNvPr id="3" name="Content Placeholder 2">
            <a:extLst>
              <a:ext uri="{FF2B5EF4-FFF2-40B4-BE49-F238E27FC236}">
                <a16:creationId xmlns:a16="http://schemas.microsoft.com/office/drawing/2014/main" id="{403CB092-61F9-4D47-AF5D-859E4D422ED8}"/>
              </a:ext>
            </a:extLst>
          </p:cNvPr>
          <p:cNvSpPr>
            <a:spLocks noGrp="1"/>
          </p:cNvSpPr>
          <p:nvPr>
            <p:ph sz="half" idx="1"/>
          </p:nvPr>
        </p:nvSpPr>
        <p:spPr>
          <a:xfrm>
            <a:off x="479376" y="1700808"/>
            <a:ext cx="10874424" cy="595263"/>
          </a:xfrm>
        </p:spPr>
        <p:txBody>
          <a:bodyPr>
            <a:normAutofit/>
          </a:bodyPr>
          <a:lstStyle/>
          <a:p>
            <a:pPr marL="0" indent="0">
              <a:buNone/>
            </a:pPr>
            <a:r>
              <a:rPr lang="en-CA" sz="3200" dirty="0"/>
              <a:t>How do we resist rape culture and promote consent culture?</a:t>
            </a:r>
          </a:p>
        </p:txBody>
      </p:sp>
      <p:sp>
        <p:nvSpPr>
          <p:cNvPr id="4" name="Content Placeholder 3">
            <a:extLst>
              <a:ext uri="{FF2B5EF4-FFF2-40B4-BE49-F238E27FC236}">
                <a16:creationId xmlns:a16="http://schemas.microsoft.com/office/drawing/2014/main" id="{079D255A-B353-E240-94DC-89875899FCE0}"/>
              </a:ext>
            </a:extLst>
          </p:cNvPr>
          <p:cNvSpPr>
            <a:spLocks noGrp="1"/>
          </p:cNvSpPr>
          <p:nvPr>
            <p:ph sz="half" idx="2"/>
          </p:nvPr>
        </p:nvSpPr>
        <p:spPr>
          <a:xfrm>
            <a:off x="767408" y="2622516"/>
            <a:ext cx="6984776" cy="3437184"/>
          </a:xfrm>
        </p:spPr>
        <p:txBody>
          <a:bodyPr>
            <a:noAutofit/>
          </a:bodyPr>
          <a:lstStyle/>
          <a:p>
            <a:pPr>
              <a:lnSpc>
                <a:spcPct val="139978"/>
              </a:lnSpc>
              <a:spcBef>
                <a:spcPts val="0"/>
              </a:spcBef>
              <a:buClr>
                <a:srgbClr val="4A7885"/>
              </a:buClr>
              <a:buSzPts val="2500"/>
            </a:pPr>
            <a:r>
              <a:rPr lang="en-US" sz="3200" dirty="0">
                <a:solidFill>
                  <a:schemeClr val="dk1"/>
                </a:solidFill>
                <a:ea typeface="Roboto"/>
                <a:cs typeface="Roboto"/>
                <a:sym typeface="Roboto"/>
              </a:rPr>
              <a:t>Be an active bystander</a:t>
            </a:r>
          </a:p>
          <a:p>
            <a:pPr>
              <a:lnSpc>
                <a:spcPct val="139978"/>
              </a:lnSpc>
              <a:spcBef>
                <a:spcPts val="0"/>
              </a:spcBef>
              <a:buClr>
                <a:srgbClr val="4A7885"/>
              </a:buClr>
              <a:buSzPts val="2500"/>
            </a:pPr>
            <a:r>
              <a:rPr lang="en-US" sz="3200" dirty="0">
                <a:solidFill>
                  <a:schemeClr val="dk1"/>
                </a:solidFill>
                <a:ea typeface="Roboto"/>
                <a:cs typeface="Roboto"/>
                <a:sym typeface="Roboto"/>
              </a:rPr>
              <a:t>Speak up in the face of objectification, sexism and victim blaming</a:t>
            </a:r>
          </a:p>
          <a:p>
            <a:pPr>
              <a:lnSpc>
                <a:spcPct val="139978"/>
              </a:lnSpc>
              <a:spcBef>
                <a:spcPts val="0"/>
              </a:spcBef>
              <a:buClr>
                <a:srgbClr val="4A7885"/>
              </a:buClr>
              <a:buSzPts val="2500"/>
            </a:pPr>
            <a:r>
              <a:rPr lang="en-US" sz="3200" dirty="0">
                <a:solidFill>
                  <a:schemeClr val="dk1"/>
                </a:solidFill>
                <a:ea typeface="Roboto"/>
                <a:cs typeface="Roboto"/>
                <a:sym typeface="Roboto"/>
              </a:rPr>
              <a:t>Believe survivors </a:t>
            </a:r>
          </a:p>
          <a:p>
            <a:pPr>
              <a:lnSpc>
                <a:spcPct val="139978"/>
              </a:lnSpc>
              <a:spcBef>
                <a:spcPts val="0"/>
              </a:spcBef>
              <a:buClr>
                <a:srgbClr val="4A7885"/>
              </a:buClr>
              <a:buSzPts val="2500"/>
            </a:pPr>
            <a:r>
              <a:rPr lang="en-US" sz="3200" dirty="0">
                <a:solidFill>
                  <a:schemeClr val="dk1"/>
                </a:solidFill>
                <a:ea typeface="Roboto"/>
                <a:cs typeface="Roboto"/>
                <a:sym typeface="Roboto"/>
              </a:rPr>
              <a:t>Consider the media you consume</a:t>
            </a:r>
            <a:endParaRPr lang="en-CA" sz="3200" dirty="0"/>
          </a:p>
        </p:txBody>
      </p:sp>
      <p:pic>
        <p:nvPicPr>
          <p:cNvPr id="5" name="Google Shape;598;gbb0864b544_0_1054">
            <a:extLst>
              <a:ext uri="{FF2B5EF4-FFF2-40B4-BE49-F238E27FC236}">
                <a16:creationId xmlns:a16="http://schemas.microsoft.com/office/drawing/2014/main" id="{2A6B6735-7934-7449-8882-58F81583F356}"/>
              </a:ext>
              <a:ext uri="{C183D7F6-B498-43B3-948B-1728B52AA6E4}">
                <adec:decorative xmlns:adec="http://schemas.microsoft.com/office/drawing/2017/decorative" val="1"/>
              </a:ext>
            </a:extLst>
          </p:cNvPr>
          <p:cNvPicPr preferRelativeResize="0">
            <a:picLocks noChangeAspect="1"/>
          </p:cNvPicPr>
          <p:nvPr/>
        </p:nvPicPr>
        <p:blipFill rotWithShape="1">
          <a:blip r:embed="rId3">
            <a:alphaModFix/>
          </a:blip>
          <a:srcRect/>
          <a:stretch/>
        </p:blipFill>
        <p:spPr>
          <a:xfrm>
            <a:off x="8256240" y="2929912"/>
            <a:ext cx="3600000" cy="2822392"/>
          </a:xfrm>
          <a:prstGeom prst="rect">
            <a:avLst/>
          </a:prstGeom>
          <a:noFill/>
          <a:ln>
            <a:noFill/>
          </a:ln>
        </p:spPr>
      </p:pic>
    </p:spTree>
    <p:extLst>
      <p:ext uri="{BB962C8B-B14F-4D97-AF65-F5344CB8AC3E}">
        <p14:creationId xmlns:p14="http://schemas.microsoft.com/office/powerpoint/2010/main" val="74067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9407F34-9FC0-9C4F-98E7-360FA2752B97}"/>
              </a:ext>
              <a:ext uri="{C183D7F6-B498-43B3-948B-1728B52AA6E4}">
                <adec:decorative xmlns:adec="http://schemas.microsoft.com/office/drawing/2017/decorative" val="1"/>
              </a:ext>
            </a:extLst>
          </p:cNvPr>
          <p:cNvPicPr>
            <a:picLocks noChangeAspect="1"/>
          </p:cNvPicPr>
          <p:nvPr/>
        </p:nvPicPr>
        <p:blipFill rotWithShape="1">
          <a:blip r:embed="rId3"/>
          <a:srcRect t="13863" b="4319"/>
          <a:stretch/>
        </p:blipFill>
        <p:spPr>
          <a:xfrm>
            <a:off x="-3047" y="10"/>
            <a:ext cx="12191999" cy="6857990"/>
          </a:xfrm>
          <a:prstGeom prst="rect">
            <a:avLst/>
          </a:prstGeom>
        </p:spPr>
      </p:pic>
      <p:sp>
        <p:nvSpPr>
          <p:cNvPr id="2" name="Title 1">
            <a:extLst>
              <a:ext uri="{FF2B5EF4-FFF2-40B4-BE49-F238E27FC236}">
                <a16:creationId xmlns:a16="http://schemas.microsoft.com/office/drawing/2014/main" id="{D1D2BB00-423F-8749-8325-17DEAD7DD844}"/>
              </a:ext>
            </a:extLst>
          </p:cNvPr>
          <p:cNvSpPr>
            <a:spLocks noGrp="1"/>
          </p:cNvSpPr>
          <p:nvPr>
            <p:ph type="title"/>
          </p:nvPr>
        </p:nvSpPr>
        <p:spPr>
          <a:xfrm>
            <a:off x="1063752" y="332656"/>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400" dirty="0">
                <a:solidFill>
                  <a:srgbClr val="FFFFFF"/>
                </a:solidFill>
              </a:rPr>
              <a:t>Scenarios Activity</a:t>
            </a:r>
            <a:br>
              <a:rPr lang="en-US" dirty="0">
                <a:solidFill>
                  <a:srgbClr val="FFFFFF"/>
                </a:solidFill>
              </a:rPr>
            </a:br>
            <a:br>
              <a:rPr lang="en-US" dirty="0">
                <a:solidFill>
                  <a:srgbClr val="FFFFFF"/>
                </a:solidFill>
              </a:rPr>
            </a:br>
            <a:r>
              <a:rPr lang="en-US" sz="4000" dirty="0">
                <a:solidFill>
                  <a:srgbClr val="FFFFFF"/>
                </a:solidFill>
              </a:rPr>
              <a:t>(What Would You Do Now?)</a:t>
            </a:r>
          </a:p>
        </p:txBody>
      </p:sp>
    </p:spTree>
    <p:extLst>
      <p:ext uri="{BB962C8B-B14F-4D97-AF65-F5344CB8AC3E}">
        <p14:creationId xmlns:p14="http://schemas.microsoft.com/office/powerpoint/2010/main" val="170771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2D01F-E81B-8643-86D9-E7D73E982EC6}"/>
              </a:ext>
            </a:extLst>
          </p:cNvPr>
          <p:cNvSpPr>
            <a:spLocks noGrp="1"/>
          </p:cNvSpPr>
          <p:nvPr>
            <p:ph type="title"/>
          </p:nvPr>
        </p:nvSpPr>
        <p:spPr/>
        <p:txBody>
          <a:bodyPr/>
          <a:lstStyle/>
          <a:p>
            <a:r>
              <a:rPr lang="en-CA" dirty="0"/>
              <a:t>Scenario 1</a:t>
            </a:r>
          </a:p>
        </p:txBody>
      </p:sp>
      <p:sp>
        <p:nvSpPr>
          <p:cNvPr id="6" name="Content Placeholder 5">
            <a:extLst>
              <a:ext uri="{FF2B5EF4-FFF2-40B4-BE49-F238E27FC236}">
                <a16:creationId xmlns:a16="http://schemas.microsoft.com/office/drawing/2014/main" id="{E00F7F4B-B4B4-4C46-92E0-4F71210509AB}"/>
              </a:ext>
            </a:extLst>
          </p:cNvPr>
          <p:cNvSpPr>
            <a:spLocks noGrp="1"/>
          </p:cNvSpPr>
          <p:nvPr>
            <p:ph sz="half" idx="2"/>
          </p:nvPr>
        </p:nvSpPr>
        <p:spPr>
          <a:xfrm>
            <a:off x="2639616" y="2123256"/>
            <a:ext cx="9289032" cy="2611487"/>
          </a:xfrm>
        </p:spPr>
        <p:txBody>
          <a:bodyPr>
            <a:normAutofit/>
          </a:bodyPr>
          <a:lstStyle/>
          <a:p>
            <a:pPr marL="0" indent="0">
              <a:buNone/>
            </a:pPr>
            <a:r>
              <a:rPr lang="en-US" dirty="0">
                <a:ea typeface="Roboto"/>
                <a:cs typeface="Roboto"/>
                <a:sym typeface="Roboto"/>
              </a:rPr>
              <a:t>You live with a female roommate off-campus and one day you notice her lying on the couch for most of the day, not saying much. When you ask her if everything is ok, at first, she doesn’t respond. When you ask again, without looking over at you, she quietly says that she doesn’t remember much from last night, but she thinks she may have been raped. </a:t>
            </a:r>
          </a:p>
        </p:txBody>
      </p:sp>
      <p:pic>
        <p:nvPicPr>
          <p:cNvPr id="7" name="Picture Placeholder 5">
            <a:extLst>
              <a:ext uri="{FF2B5EF4-FFF2-40B4-BE49-F238E27FC236}">
                <a16:creationId xmlns:a16="http://schemas.microsoft.com/office/drawing/2014/main" id="{A3AA626E-0C27-FB4E-AC33-F468310F30AB}"/>
              </a:ext>
              <a:ext uri="{C183D7F6-B498-43B3-948B-1728B52AA6E4}">
                <adec:decorative xmlns:adec="http://schemas.microsoft.com/office/drawing/2017/decorative" val="1"/>
              </a:ext>
            </a:extLst>
          </p:cNvPr>
          <p:cNvPicPr>
            <a:picLocks noGrp="1" noChangeAspect="1"/>
          </p:cNvPicPr>
          <p:nvPr>
            <p:ph sz="half" idx="1"/>
          </p:nvPr>
        </p:nvPicPr>
        <p:blipFill>
          <a:blip r:embed="rId3"/>
          <a:srcRect l="19378" r="19378"/>
          <a:stretch>
            <a:fillRect/>
          </a:stretch>
        </p:blipFill>
        <p:spPr>
          <a:xfrm>
            <a:off x="0" y="1421169"/>
            <a:ext cx="2234399" cy="5472000"/>
          </a:xfrm>
        </p:spPr>
      </p:pic>
    </p:spTree>
    <p:extLst>
      <p:ext uri="{BB962C8B-B14F-4D97-AF65-F5344CB8AC3E}">
        <p14:creationId xmlns:p14="http://schemas.microsoft.com/office/powerpoint/2010/main" val="763772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2D01F-E81B-8643-86D9-E7D73E982EC6}"/>
              </a:ext>
            </a:extLst>
          </p:cNvPr>
          <p:cNvSpPr>
            <a:spLocks noGrp="1"/>
          </p:cNvSpPr>
          <p:nvPr>
            <p:ph type="title"/>
          </p:nvPr>
        </p:nvSpPr>
        <p:spPr/>
        <p:txBody>
          <a:bodyPr/>
          <a:lstStyle/>
          <a:p>
            <a:r>
              <a:rPr lang="en-CA" dirty="0"/>
              <a:t>Scenario 2</a:t>
            </a:r>
          </a:p>
        </p:txBody>
      </p:sp>
      <p:sp>
        <p:nvSpPr>
          <p:cNvPr id="6" name="Content Placeholder 5">
            <a:extLst>
              <a:ext uri="{FF2B5EF4-FFF2-40B4-BE49-F238E27FC236}">
                <a16:creationId xmlns:a16="http://schemas.microsoft.com/office/drawing/2014/main" id="{E00F7F4B-B4B4-4C46-92E0-4F71210509AB}"/>
              </a:ext>
            </a:extLst>
          </p:cNvPr>
          <p:cNvSpPr>
            <a:spLocks noGrp="1"/>
          </p:cNvSpPr>
          <p:nvPr>
            <p:ph sz="half" idx="2"/>
          </p:nvPr>
        </p:nvSpPr>
        <p:spPr>
          <a:xfrm>
            <a:off x="2495600" y="2348880"/>
            <a:ext cx="9361040" cy="2736303"/>
          </a:xfrm>
        </p:spPr>
        <p:txBody>
          <a:bodyPr>
            <a:normAutofit/>
          </a:bodyPr>
          <a:lstStyle/>
          <a:p>
            <a:pPr marL="0" lvl="0" indent="0">
              <a:lnSpc>
                <a:spcPct val="100000"/>
              </a:lnSpc>
              <a:spcAft>
                <a:spcPts val="2100"/>
              </a:spcAft>
              <a:buSzPts val="2400"/>
              <a:buNone/>
            </a:pPr>
            <a:r>
              <a:rPr lang="en-US" dirty="0">
                <a:ea typeface="Roboto"/>
                <a:cs typeface="Roboto"/>
                <a:sym typeface="Roboto"/>
              </a:rPr>
              <a:t>One night after work, your co-worker shares with you that she was ‘casually dating’ a manager from another department for a few months. Your friend says she ended the relationship two weeks ago, but the manager continues to regularly message her (including sending nudes) and makes jokes about your co-worker needing to take her back because she’s her boss.</a:t>
            </a:r>
          </a:p>
        </p:txBody>
      </p:sp>
      <p:pic>
        <p:nvPicPr>
          <p:cNvPr id="7" name="Picture Placeholder 5">
            <a:extLst>
              <a:ext uri="{FF2B5EF4-FFF2-40B4-BE49-F238E27FC236}">
                <a16:creationId xmlns:a16="http://schemas.microsoft.com/office/drawing/2014/main" id="{A3AA626E-0C27-FB4E-AC33-F468310F30AB}"/>
              </a:ext>
              <a:ext uri="{C183D7F6-B498-43B3-948B-1728B52AA6E4}">
                <adec:decorative xmlns:adec="http://schemas.microsoft.com/office/drawing/2017/decorative" val="1"/>
              </a:ext>
            </a:extLst>
          </p:cNvPr>
          <p:cNvPicPr>
            <a:picLocks noGrp="1" noChangeAspect="1"/>
          </p:cNvPicPr>
          <p:nvPr>
            <p:ph sz="half" idx="1"/>
          </p:nvPr>
        </p:nvPicPr>
        <p:blipFill>
          <a:blip r:embed="rId2"/>
          <a:srcRect l="19378" r="19378"/>
          <a:stretch>
            <a:fillRect/>
          </a:stretch>
        </p:blipFill>
        <p:spPr>
          <a:xfrm>
            <a:off x="0" y="1421169"/>
            <a:ext cx="2234399" cy="5472000"/>
          </a:xfrm>
        </p:spPr>
      </p:pic>
    </p:spTree>
    <p:extLst>
      <p:ext uri="{BB962C8B-B14F-4D97-AF65-F5344CB8AC3E}">
        <p14:creationId xmlns:p14="http://schemas.microsoft.com/office/powerpoint/2010/main" val="920290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2D01F-E81B-8643-86D9-E7D73E982EC6}"/>
              </a:ext>
            </a:extLst>
          </p:cNvPr>
          <p:cNvSpPr>
            <a:spLocks noGrp="1"/>
          </p:cNvSpPr>
          <p:nvPr>
            <p:ph type="title"/>
          </p:nvPr>
        </p:nvSpPr>
        <p:spPr/>
        <p:txBody>
          <a:bodyPr/>
          <a:lstStyle/>
          <a:p>
            <a:r>
              <a:rPr lang="en-CA" dirty="0"/>
              <a:t>Scenario 3</a:t>
            </a:r>
          </a:p>
        </p:txBody>
      </p:sp>
      <p:sp>
        <p:nvSpPr>
          <p:cNvPr id="6" name="Content Placeholder 5">
            <a:extLst>
              <a:ext uri="{FF2B5EF4-FFF2-40B4-BE49-F238E27FC236}">
                <a16:creationId xmlns:a16="http://schemas.microsoft.com/office/drawing/2014/main" id="{E00F7F4B-B4B4-4C46-92E0-4F71210509AB}"/>
              </a:ext>
            </a:extLst>
          </p:cNvPr>
          <p:cNvSpPr>
            <a:spLocks noGrp="1"/>
          </p:cNvSpPr>
          <p:nvPr>
            <p:ph sz="half" idx="2"/>
          </p:nvPr>
        </p:nvSpPr>
        <p:spPr>
          <a:xfrm>
            <a:off x="2567608" y="2420888"/>
            <a:ext cx="9361040" cy="2808311"/>
          </a:xfrm>
        </p:spPr>
        <p:txBody>
          <a:bodyPr>
            <a:normAutofit/>
          </a:bodyPr>
          <a:lstStyle/>
          <a:p>
            <a:pPr marL="0" indent="0">
              <a:buNone/>
            </a:pPr>
            <a:r>
              <a:rPr lang="en-US" dirty="0">
                <a:ea typeface="Roboto"/>
                <a:cs typeface="Roboto"/>
                <a:sym typeface="Roboto"/>
              </a:rPr>
              <a:t>An international student you are acquainted with, Robin, sits besides you as you are waiting for class to begin. You have spoken with them a few times in the past but don’t know them that well. In passing conversation, Robin mentions that they have been groped on several occasions in the hallways when it’s crowded and busy. </a:t>
            </a:r>
          </a:p>
        </p:txBody>
      </p:sp>
      <p:pic>
        <p:nvPicPr>
          <p:cNvPr id="7" name="Picture Placeholder 5">
            <a:extLst>
              <a:ext uri="{FF2B5EF4-FFF2-40B4-BE49-F238E27FC236}">
                <a16:creationId xmlns:a16="http://schemas.microsoft.com/office/drawing/2014/main" id="{A3AA626E-0C27-FB4E-AC33-F468310F30AB}"/>
              </a:ext>
              <a:ext uri="{C183D7F6-B498-43B3-948B-1728B52AA6E4}">
                <adec:decorative xmlns:adec="http://schemas.microsoft.com/office/drawing/2017/decorative" val="1"/>
              </a:ext>
            </a:extLst>
          </p:cNvPr>
          <p:cNvPicPr>
            <a:picLocks noGrp="1" noChangeAspect="1"/>
          </p:cNvPicPr>
          <p:nvPr>
            <p:ph sz="half" idx="1"/>
          </p:nvPr>
        </p:nvPicPr>
        <p:blipFill>
          <a:blip r:embed="rId3"/>
          <a:srcRect l="19378" r="19378"/>
          <a:stretch>
            <a:fillRect/>
          </a:stretch>
        </p:blipFill>
        <p:spPr>
          <a:xfrm>
            <a:off x="0" y="1421169"/>
            <a:ext cx="2234399" cy="5472000"/>
          </a:xfrm>
        </p:spPr>
      </p:pic>
    </p:spTree>
    <p:extLst>
      <p:ext uri="{BB962C8B-B14F-4D97-AF65-F5344CB8AC3E}">
        <p14:creationId xmlns:p14="http://schemas.microsoft.com/office/powerpoint/2010/main" val="150373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2D01F-E81B-8643-86D9-E7D73E982EC6}"/>
              </a:ext>
            </a:extLst>
          </p:cNvPr>
          <p:cNvSpPr>
            <a:spLocks noGrp="1"/>
          </p:cNvSpPr>
          <p:nvPr>
            <p:ph type="title"/>
          </p:nvPr>
        </p:nvSpPr>
        <p:spPr/>
        <p:txBody>
          <a:bodyPr/>
          <a:lstStyle/>
          <a:p>
            <a:r>
              <a:rPr lang="en-CA" dirty="0"/>
              <a:t>Scenario 4</a:t>
            </a:r>
          </a:p>
        </p:txBody>
      </p:sp>
      <p:sp>
        <p:nvSpPr>
          <p:cNvPr id="6" name="Content Placeholder 5">
            <a:extLst>
              <a:ext uri="{FF2B5EF4-FFF2-40B4-BE49-F238E27FC236}">
                <a16:creationId xmlns:a16="http://schemas.microsoft.com/office/drawing/2014/main" id="{E00F7F4B-B4B4-4C46-92E0-4F71210509AB}"/>
              </a:ext>
            </a:extLst>
          </p:cNvPr>
          <p:cNvSpPr>
            <a:spLocks noGrp="1"/>
          </p:cNvSpPr>
          <p:nvPr>
            <p:ph sz="half" idx="2"/>
          </p:nvPr>
        </p:nvSpPr>
        <p:spPr>
          <a:xfrm>
            <a:off x="2495600" y="1960925"/>
            <a:ext cx="9433048" cy="4392487"/>
          </a:xfrm>
        </p:spPr>
        <p:txBody>
          <a:bodyPr>
            <a:normAutofit fontScale="62500" lnSpcReduction="20000"/>
          </a:bodyPr>
          <a:lstStyle/>
          <a:p>
            <a:pPr marL="0" indent="0">
              <a:lnSpc>
                <a:spcPct val="115000"/>
              </a:lnSpc>
              <a:spcAft>
                <a:spcPts val="2100"/>
              </a:spcAft>
              <a:buSzPts val="2400"/>
              <a:buNone/>
            </a:pPr>
            <a:r>
              <a:rPr lang="en-US" sz="4500" dirty="0">
                <a:ea typeface="Roboto"/>
                <a:cs typeface="Roboto"/>
                <a:sym typeface="Roboto"/>
              </a:rPr>
              <a:t>You are in an English class and the instructor presents information on Residential Schools and the physical, psychological, and sexual abuse survivors of Residential Schools experienced. There is a student in the class with you who has previously openly self-identified as Indigenous. Someone in the class turns to the Indigenous student and asks them “Did all that stuff really happen? I just can’t believe that priests or nuns would assault children like that.” The Indigenous student looks visibly upset, does not respond, and immediately leaves the classroom. </a:t>
            </a:r>
          </a:p>
        </p:txBody>
      </p:sp>
      <p:pic>
        <p:nvPicPr>
          <p:cNvPr id="7" name="Picture Placeholder 5">
            <a:extLst>
              <a:ext uri="{FF2B5EF4-FFF2-40B4-BE49-F238E27FC236}">
                <a16:creationId xmlns:a16="http://schemas.microsoft.com/office/drawing/2014/main" id="{A3AA626E-0C27-FB4E-AC33-F468310F30AB}"/>
              </a:ext>
              <a:ext uri="{C183D7F6-B498-43B3-948B-1728B52AA6E4}">
                <adec:decorative xmlns:adec="http://schemas.microsoft.com/office/drawing/2017/decorative" val="1"/>
              </a:ext>
            </a:extLst>
          </p:cNvPr>
          <p:cNvPicPr>
            <a:picLocks noGrp="1" noChangeAspect="1"/>
          </p:cNvPicPr>
          <p:nvPr>
            <p:ph sz="half" idx="1"/>
          </p:nvPr>
        </p:nvPicPr>
        <p:blipFill>
          <a:blip r:embed="rId2"/>
          <a:srcRect l="19378" r="19378"/>
          <a:stretch>
            <a:fillRect/>
          </a:stretch>
        </p:blipFill>
        <p:spPr>
          <a:xfrm>
            <a:off x="0" y="1421169"/>
            <a:ext cx="2234399" cy="5472000"/>
          </a:xfrm>
        </p:spPr>
      </p:pic>
    </p:spTree>
    <p:extLst>
      <p:ext uri="{BB962C8B-B14F-4D97-AF65-F5344CB8AC3E}">
        <p14:creationId xmlns:p14="http://schemas.microsoft.com/office/powerpoint/2010/main" val="2994599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49BA85-7E10-2C4E-8AA3-CA1E4DAA448B}"/>
              </a:ext>
            </a:extLst>
          </p:cNvPr>
          <p:cNvSpPr>
            <a:spLocks noGrp="1"/>
          </p:cNvSpPr>
          <p:nvPr>
            <p:ph type="title"/>
          </p:nvPr>
        </p:nvSpPr>
        <p:spPr>
          <a:xfrm>
            <a:off x="1028700" y="1967266"/>
            <a:ext cx="2628900" cy="2547257"/>
          </a:xfrm>
          <a:solidFill>
            <a:srgbClr val="4A7885"/>
          </a:solid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Thank You for Participating</a:t>
            </a:r>
          </a:p>
        </p:txBody>
      </p:sp>
      <p:pic>
        <p:nvPicPr>
          <p:cNvPr id="4" name="Google Shape;488;gbb0864b544_0_388">
            <a:extLst>
              <a:ext uri="{FF2B5EF4-FFF2-40B4-BE49-F238E27FC236}">
                <a16:creationId xmlns:a16="http://schemas.microsoft.com/office/drawing/2014/main" id="{00EEE412-9DBA-3342-9CBE-A47020BE9C9F}"/>
              </a:ext>
              <a:ext uri="{C183D7F6-B498-43B3-948B-1728B52AA6E4}">
                <adec:decorative xmlns:adec="http://schemas.microsoft.com/office/drawing/2017/decorative" val="1"/>
              </a:ext>
            </a:extLst>
          </p:cNvPr>
          <p:cNvPicPr preferRelativeResize="0">
            <a:picLocks noGrp="1"/>
          </p:cNvPicPr>
          <p:nvPr>
            <p:ph idx="1"/>
          </p:nvPr>
        </p:nvPicPr>
        <p:blipFill rotWithShape="1">
          <a:blip r:embed="rId2"/>
          <a:stretch/>
        </p:blipFill>
        <p:spPr>
          <a:xfrm>
            <a:off x="4777316" y="669585"/>
            <a:ext cx="6780700" cy="5516501"/>
          </a:xfrm>
          <a:prstGeom prst="rect">
            <a:avLst/>
          </a:prstGeom>
          <a:noFill/>
        </p:spPr>
      </p:pic>
    </p:spTree>
    <p:extLst>
      <p:ext uri="{BB962C8B-B14F-4D97-AF65-F5344CB8AC3E}">
        <p14:creationId xmlns:p14="http://schemas.microsoft.com/office/powerpoint/2010/main" val="3937575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3124-8A17-D945-9D0D-BFB729E87736}"/>
              </a:ext>
            </a:extLst>
          </p:cNvPr>
          <p:cNvSpPr>
            <a:spLocks noGrp="1"/>
          </p:cNvSpPr>
          <p:nvPr>
            <p:ph type="title"/>
          </p:nvPr>
        </p:nvSpPr>
        <p:spPr/>
        <p:txBody>
          <a:bodyPr/>
          <a:lstStyle/>
          <a:p>
            <a:r>
              <a:rPr lang="en-CA" dirty="0"/>
              <a:t>Resources for Further Reading</a:t>
            </a:r>
          </a:p>
        </p:txBody>
      </p:sp>
      <p:sp>
        <p:nvSpPr>
          <p:cNvPr id="3" name="Content Placeholder 2">
            <a:extLst>
              <a:ext uri="{FF2B5EF4-FFF2-40B4-BE49-F238E27FC236}">
                <a16:creationId xmlns:a16="http://schemas.microsoft.com/office/drawing/2014/main" id="{B2391832-6DC9-B14A-9435-145A8AE75DB6}"/>
              </a:ext>
            </a:extLst>
          </p:cNvPr>
          <p:cNvSpPr>
            <a:spLocks noGrp="1"/>
          </p:cNvSpPr>
          <p:nvPr>
            <p:ph sz="half" idx="1"/>
          </p:nvPr>
        </p:nvSpPr>
        <p:spPr>
          <a:xfrm>
            <a:off x="838200" y="1825625"/>
            <a:ext cx="10802416" cy="4351338"/>
          </a:xfrm>
        </p:spPr>
        <p:txBody>
          <a:bodyPr>
            <a:noAutofit/>
          </a:bodyPr>
          <a:lstStyle/>
          <a:p>
            <a:pPr marL="0" lvl="0" indent="0">
              <a:lnSpc>
                <a:spcPct val="115000"/>
              </a:lnSpc>
              <a:spcBef>
                <a:spcPts val="1800"/>
              </a:spcBef>
              <a:buClr>
                <a:srgbClr val="000000"/>
              </a:buClr>
              <a:buSzPts val="2400"/>
              <a:buNone/>
            </a:pPr>
            <a:r>
              <a:rPr lang="en-US" b="1" i="1" dirty="0">
                <a:solidFill>
                  <a:schemeClr val="dk1"/>
                </a:solidFill>
                <a:ea typeface="Roboto"/>
                <a:cs typeface="Roboto"/>
                <a:sym typeface="Roboto"/>
              </a:rPr>
              <a:t>Ending Violence Association of BC’s ‘Responding to a Sexual Assault Disclosure: Practice Tips for Universities &amp; Colleges</a:t>
            </a:r>
            <a:r>
              <a:rPr lang="en-US" i="1" dirty="0">
                <a:solidFill>
                  <a:schemeClr val="dk1"/>
                </a:solidFill>
                <a:ea typeface="Roboto"/>
                <a:cs typeface="Roboto"/>
                <a:sym typeface="Roboto"/>
              </a:rPr>
              <a:t>’ resource </a:t>
            </a:r>
          </a:p>
          <a:p>
            <a:pPr marL="0" lvl="0" indent="0">
              <a:lnSpc>
                <a:spcPct val="115000"/>
              </a:lnSpc>
              <a:spcBef>
                <a:spcPts val="0"/>
              </a:spcBef>
              <a:buClr>
                <a:srgbClr val="000000"/>
              </a:buClr>
              <a:buSzPts val="2400"/>
              <a:buNone/>
            </a:pPr>
            <a:r>
              <a:rPr lang="en-US" i="1" u="sng" dirty="0">
                <a:solidFill>
                  <a:schemeClr val="accent1"/>
                </a:solidFill>
                <a:ea typeface="Roboto"/>
                <a:cs typeface="Roboto"/>
                <a:sym typeface="Roboto"/>
                <a:hlinkClick r:id="rId3">
                  <a:extLst>
                    <a:ext uri="{A12FA001-AC4F-418D-AE19-62706E023703}">
                      <ahyp:hlinkClr xmlns:ahyp="http://schemas.microsoft.com/office/drawing/2018/hyperlinkcolor" val="tx"/>
                    </a:ext>
                  </a:extLst>
                </a:hlinkClick>
              </a:rPr>
              <a:t>https://endingviolence.org/wp-content/uploads/2016/05/EVA_PracticeTips_UniversitiesColleges_vF.pdf</a:t>
            </a:r>
            <a:endParaRPr lang="en-US" dirty="0">
              <a:solidFill>
                <a:schemeClr val="accent1"/>
              </a:solidFill>
              <a:ea typeface="Roboto"/>
              <a:cs typeface="Roboto"/>
              <a:sym typeface="Roboto"/>
            </a:endParaRPr>
          </a:p>
          <a:p>
            <a:pPr marL="0" lvl="0" indent="0">
              <a:lnSpc>
                <a:spcPct val="115000"/>
              </a:lnSpc>
              <a:spcBef>
                <a:spcPts val="0"/>
              </a:spcBef>
              <a:buClr>
                <a:srgbClr val="000000"/>
              </a:buClr>
              <a:buSzPts val="2600"/>
              <a:buNone/>
            </a:pPr>
            <a:endParaRPr lang="en-US" dirty="0">
              <a:solidFill>
                <a:srgbClr val="000000"/>
              </a:solidFill>
              <a:ea typeface="Roboto"/>
              <a:cs typeface="Roboto"/>
              <a:sym typeface="Roboto"/>
            </a:endParaRPr>
          </a:p>
          <a:p>
            <a:pPr marL="0" lvl="0" indent="0">
              <a:lnSpc>
                <a:spcPct val="115000"/>
              </a:lnSpc>
              <a:spcBef>
                <a:spcPts val="0"/>
              </a:spcBef>
              <a:buClr>
                <a:srgbClr val="000000"/>
              </a:buClr>
              <a:buSzPts val="2600"/>
              <a:buNone/>
            </a:pPr>
            <a:r>
              <a:rPr lang="en-US" b="1" i="1" dirty="0">
                <a:solidFill>
                  <a:srgbClr val="000000"/>
                </a:solidFill>
                <a:ea typeface="Roboto"/>
                <a:cs typeface="Roboto"/>
                <a:sym typeface="Roboto"/>
              </a:rPr>
              <a:t>Courage to Act: </a:t>
            </a:r>
            <a:r>
              <a:rPr lang="en-US" i="1" dirty="0">
                <a:solidFill>
                  <a:srgbClr val="000000"/>
                </a:solidFill>
                <a:ea typeface="Roboto"/>
                <a:cs typeface="Roboto"/>
                <a:sym typeface="Roboto"/>
              </a:rPr>
              <a:t>Addressing &amp; Preventing Gender-Based Violence at Post-Secondary Institutions in Canada:</a:t>
            </a:r>
          </a:p>
          <a:p>
            <a:pPr marL="0" lvl="0" indent="0">
              <a:lnSpc>
                <a:spcPct val="115000"/>
              </a:lnSpc>
              <a:spcBef>
                <a:spcPts val="0"/>
              </a:spcBef>
              <a:buClr>
                <a:schemeClr val="dk1"/>
              </a:buClr>
              <a:buSzPts val="1100"/>
              <a:buNone/>
            </a:pPr>
            <a:r>
              <a:rPr lang="en-US" i="1" u="sng" dirty="0">
                <a:solidFill>
                  <a:schemeClr val="hlink"/>
                </a:solidFill>
                <a:ea typeface="Roboto"/>
                <a:cs typeface="Roboto"/>
                <a:sym typeface="Roboto"/>
                <a:hlinkClick r:id="rId4"/>
              </a:rPr>
              <a:t>https://www.couragetoact.ca/</a:t>
            </a:r>
            <a:endParaRPr lang="en-CA" dirty="0"/>
          </a:p>
        </p:txBody>
      </p:sp>
    </p:spTree>
    <p:extLst>
      <p:ext uri="{BB962C8B-B14F-4D97-AF65-F5344CB8AC3E}">
        <p14:creationId xmlns:p14="http://schemas.microsoft.com/office/powerpoint/2010/main" val="1529603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9821-FD5B-CE47-9C3E-BD4CDBCBA35F}"/>
              </a:ext>
            </a:extLst>
          </p:cNvPr>
          <p:cNvSpPr>
            <a:spLocks noGrp="1"/>
          </p:cNvSpPr>
          <p:nvPr>
            <p:ph type="title"/>
          </p:nvPr>
        </p:nvSpPr>
        <p:spPr/>
        <p:txBody>
          <a:bodyPr/>
          <a:lstStyle/>
          <a:p>
            <a:r>
              <a:rPr lang="en-CA" dirty="0"/>
              <a:t>References 1</a:t>
            </a:r>
          </a:p>
        </p:txBody>
      </p:sp>
      <p:sp>
        <p:nvSpPr>
          <p:cNvPr id="3" name="Content Placeholder 2">
            <a:extLst>
              <a:ext uri="{FF2B5EF4-FFF2-40B4-BE49-F238E27FC236}">
                <a16:creationId xmlns:a16="http://schemas.microsoft.com/office/drawing/2014/main" id="{ECBD26C4-6675-6044-8813-1DFAC9535ABE}"/>
              </a:ext>
            </a:extLst>
          </p:cNvPr>
          <p:cNvSpPr>
            <a:spLocks noGrp="1"/>
          </p:cNvSpPr>
          <p:nvPr>
            <p:ph idx="1"/>
          </p:nvPr>
        </p:nvSpPr>
        <p:spPr>
          <a:xfrm>
            <a:off x="335360" y="1700808"/>
            <a:ext cx="11665296" cy="4896544"/>
          </a:xfrm>
        </p:spPr>
        <p:txBody>
          <a:bodyPr>
            <a:normAutofit fontScale="62500" lnSpcReduction="20000"/>
          </a:bodyPr>
          <a:lstStyle/>
          <a:p>
            <a:pPr marL="0" lvl="0" indent="0">
              <a:lnSpc>
                <a:spcPct val="115000"/>
              </a:lnSpc>
              <a:spcBef>
                <a:spcPts val="0"/>
              </a:spcBef>
              <a:buClr>
                <a:srgbClr val="000000"/>
              </a:buClr>
              <a:buSzPts val="1400"/>
              <a:buNone/>
            </a:pPr>
            <a:r>
              <a:rPr lang="en-US" sz="3800" dirty="0">
                <a:solidFill>
                  <a:schemeClr val="dk1"/>
                </a:solidFill>
                <a:ea typeface="Roboto"/>
                <a:cs typeface="Roboto"/>
                <a:sym typeface="Roboto"/>
              </a:rPr>
              <a:t>Blue Seat Studios. (2015). </a:t>
            </a:r>
            <a:r>
              <a:rPr lang="en-US" sz="3800" i="1" dirty="0">
                <a:solidFill>
                  <a:schemeClr val="dk1"/>
                </a:solidFill>
                <a:ea typeface="Roboto"/>
                <a:cs typeface="Roboto"/>
                <a:sym typeface="Roboto"/>
              </a:rPr>
              <a:t>Tea Consent</a:t>
            </a:r>
            <a:r>
              <a:rPr lang="en-US" sz="3800" dirty="0">
                <a:solidFill>
                  <a:schemeClr val="dk1"/>
                </a:solidFill>
                <a:ea typeface="Roboto"/>
                <a:cs typeface="Roboto"/>
                <a:sym typeface="Roboto"/>
              </a:rPr>
              <a:t> [Video]. YouTube. © Emmeline May and Blue Seat Studios. </a:t>
            </a:r>
            <a:r>
              <a:rPr lang="en-US" sz="3800" u="sng" dirty="0">
                <a:solidFill>
                  <a:schemeClr val="hlink"/>
                </a:solidFill>
                <a:ea typeface="Roboto"/>
                <a:cs typeface="Roboto"/>
                <a:sym typeface="Roboto"/>
                <a:hlinkClick r:id="rId3"/>
              </a:rPr>
              <a:t>https://youtu.be/fGoWLWS4-kU</a:t>
            </a:r>
            <a:endParaRPr lang="en-US" sz="3800" dirty="0">
              <a:solidFill>
                <a:schemeClr val="dk1"/>
              </a:solidFill>
              <a:ea typeface="Roboto"/>
              <a:cs typeface="Roboto"/>
              <a:sym typeface="Roboto"/>
            </a:endParaRPr>
          </a:p>
          <a:p>
            <a:pPr marL="0" lvl="0" indent="0">
              <a:lnSpc>
                <a:spcPct val="115000"/>
              </a:lnSpc>
              <a:spcBef>
                <a:spcPts val="0"/>
              </a:spcBef>
              <a:buClr>
                <a:srgbClr val="000000"/>
              </a:buClr>
              <a:buSzPts val="1400"/>
              <a:buNone/>
            </a:pPr>
            <a:endParaRPr lang="en-US" sz="3800" dirty="0">
              <a:solidFill>
                <a:schemeClr val="dk1"/>
              </a:solidFill>
              <a:ea typeface="Roboto"/>
              <a:cs typeface="Roboto"/>
              <a:sym typeface="Roboto"/>
            </a:endParaRPr>
          </a:p>
          <a:p>
            <a:pPr marL="0" lvl="0" indent="0">
              <a:lnSpc>
                <a:spcPct val="115000"/>
              </a:lnSpc>
              <a:spcBef>
                <a:spcPts val="0"/>
              </a:spcBef>
              <a:buClr>
                <a:srgbClr val="000000"/>
              </a:buClr>
              <a:buSzPts val="1400"/>
              <a:buNone/>
            </a:pPr>
            <a:r>
              <a:rPr lang="en-US" sz="3800" dirty="0">
                <a:solidFill>
                  <a:schemeClr val="dk1"/>
                </a:solidFill>
                <a:ea typeface="Roboto"/>
                <a:cs typeface="Roboto"/>
                <a:sym typeface="Roboto"/>
              </a:rPr>
              <a:t>Brennan, S.(2011). </a:t>
            </a:r>
            <a:r>
              <a:rPr lang="en-US" sz="3800" i="1" dirty="0">
                <a:solidFill>
                  <a:schemeClr val="dk1"/>
                </a:solidFill>
                <a:ea typeface="Roboto"/>
                <a:cs typeface="Roboto"/>
                <a:sym typeface="Roboto"/>
              </a:rPr>
              <a:t>Violent victimization of Aboriginal women in the Canadian provinces, 2009</a:t>
            </a:r>
            <a:r>
              <a:rPr lang="en-US" sz="3800" dirty="0">
                <a:solidFill>
                  <a:schemeClr val="dk1"/>
                </a:solidFill>
                <a:ea typeface="Roboto"/>
                <a:cs typeface="Roboto"/>
                <a:sym typeface="Roboto"/>
              </a:rPr>
              <a:t>. Retrieved from: </a:t>
            </a:r>
            <a:r>
              <a:rPr lang="en-US" sz="3800" u="sng" dirty="0">
                <a:solidFill>
                  <a:schemeClr val="hlink"/>
                </a:solidFill>
                <a:ea typeface="Roboto"/>
                <a:cs typeface="Roboto"/>
                <a:sym typeface="Roboto"/>
                <a:hlinkClick r:id="rId4"/>
              </a:rPr>
              <a:t>www.statcan.gc.ca/pub/85-002-x/2011001/article/11439-eng.pdf</a:t>
            </a:r>
            <a:endParaRPr lang="en-US" sz="3800" dirty="0">
              <a:solidFill>
                <a:schemeClr val="dk1"/>
              </a:solidFill>
              <a:ea typeface="Roboto"/>
              <a:cs typeface="Roboto"/>
              <a:sym typeface="Roboto"/>
            </a:endParaRPr>
          </a:p>
          <a:p>
            <a:pPr marL="0" lvl="0" indent="0">
              <a:lnSpc>
                <a:spcPct val="115000"/>
              </a:lnSpc>
              <a:spcBef>
                <a:spcPts val="0"/>
              </a:spcBef>
              <a:buClr>
                <a:srgbClr val="000000"/>
              </a:buClr>
              <a:buSzPts val="1400"/>
              <a:buNone/>
            </a:pPr>
            <a:endParaRPr lang="en-US" sz="3800" dirty="0">
              <a:solidFill>
                <a:schemeClr val="dk1"/>
              </a:solidFill>
              <a:ea typeface="Roboto"/>
              <a:cs typeface="Roboto"/>
              <a:sym typeface="Roboto"/>
            </a:endParaRPr>
          </a:p>
          <a:p>
            <a:pPr marL="0" lvl="0" indent="0">
              <a:lnSpc>
                <a:spcPct val="115000"/>
              </a:lnSpc>
              <a:spcBef>
                <a:spcPts val="0"/>
              </a:spcBef>
              <a:buClr>
                <a:srgbClr val="000000"/>
              </a:buClr>
              <a:buSzPts val="1400"/>
              <a:buNone/>
            </a:pPr>
            <a:r>
              <a:rPr lang="en-US" sz="3800" dirty="0">
                <a:solidFill>
                  <a:schemeClr val="dk1"/>
                </a:solidFill>
                <a:ea typeface="Roboto"/>
                <a:cs typeface="Roboto"/>
                <a:sym typeface="Roboto"/>
              </a:rPr>
              <a:t>Burczycka, M. (2020). “Students’ experiences of unwanted unwanted sexualized behaviours and sexual assault at postsecondary schools in the Canadian provinces, 2019.” </a:t>
            </a:r>
            <a:r>
              <a:rPr lang="en-US" sz="3800" i="1" dirty="0">
                <a:solidFill>
                  <a:schemeClr val="dk1"/>
                </a:solidFill>
                <a:ea typeface="Roboto"/>
                <a:cs typeface="Roboto"/>
                <a:sym typeface="Roboto"/>
              </a:rPr>
              <a:t>Juristat</a:t>
            </a:r>
            <a:r>
              <a:rPr lang="en-US" sz="3800" dirty="0">
                <a:solidFill>
                  <a:schemeClr val="dk1"/>
                </a:solidFill>
                <a:ea typeface="Roboto"/>
                <a:cs typeface="Roboto"/>
                <a:sym typeface="Roboto"/>
              </a:rPr>
              <a:t>. Statistics Canada Catalogue no. 85-002-X.</a:t>
            </a:r>
          </a:p>
          <a:p>
            <a:pPr marL="0" lvl="0" indent="0">
              <a:lnSpc>
                <a:spcPct val="115000"/>
              </a:lnSpc>
              <a:spcBef>
                <a:spcPts val="0"/>
              </a:spcBef>
              <a:buClr>
                <a:srgbClr val="000000"/>
              </a:buClr>
              <a:buSzPts val="1400"/>
              <a:buNone/>
            </a:pPr>
            <a:endParaRPr lang="en-US" sz="3800" dirty="0">
              <a:solidFill>
                <a:schemeClr val="dk1"/>
              </a:solidFill>
              <a:ea typeface="Roboto"/>
              <a:cs typeface="Roboto"/>
              <a:sym typeface="Roboto"/>
            </a:endParaRPr>
          </a:p>
          <a:p>
            <a:pPr marL="0" lvl="0" indent="0">
              <a:lnSpc>
                <a:spcPct val="115000"/>
              </a:lnSpc>
              <a:spcBef>
                <a:spcPts val="0"/>
              </a:spcBef>
              <a:buClr>
                <a:srgbClr val="000000"/>
              </a:buClr>
              <a:buSzPts val="1400"/>
              <a:buNone/>
            </a:pPr>
            <a:r>
              <a:rPr lang="en-US" sz="3800" dirty="0">
                <a:solidFill>
                  <a:schemeClr val="dk1"/>
                </a:solidFill>
                <a:ea typeface="Roboto"/>
                <a:cs typeface="Roboto"/>
                <a:sym typeface="Roboto"/>
              </a:rPr>
              <a:t>Cantor, D., Fisher, B., et al. (2015). </a:t>
            </a:r>
            <a:r>
              <a:rPr lang="en-US" sz="3800" i="1" dirty="0">
                <a:solidFill>
                  <a:schemeClr val="dk1"/>
                </a:solidFill>
                <a:ea typeface="Roboto"/>
                <a:cs typeface="Roboto"/>
                <a:sym typeface="Roboto"/>
              </a:rPr>
              <a:t>Report on the AAU Campus Climate Survey on Sexual Assault and Sexual Misconduct.</a:t>
            </a:r>
            <a:r>
              <a:rPr lang="en-US" sz="3800" dirty="0">
                <a:solidFill>
                  <a:schemeClr val="dk1"/>
                </a:solidFill>
                <a:ea typeface="Roboto"/>
                <a:cs typeface="Roboto"/>
                <a:sym typeface="Roboto"/>
              </a:rPr>
              <a:t> Rockville, Maryland: The Association of American Universities</a:t>
            </a:r>
          </a:p>
          <a:p>
            <a:pPr marL="0" lvl="0" indent="0">
              <a:lnSpc>
                <a:spcPct val="115000"/>
              </a:lnSpc>
              <a:spcBef>
                <a:spcPts val="0"/>
              </a:spcBef>
              <a:buClr>
                <a:srgbClr val="000000"/>
              </a:buClr>
              <a:buSzPts val="1400"/>
              <a:buNone/>
            </a:pPr>
            <a:endParaRPr lang="en-US" sz="3800" dirty="0">
              <a:solidFill>
                <a:schemeClr val="dk1"/>
              </a:solidFill>
              <a:ea typeface="Roboto"/>
              <a:cs typeface="Roboto"/>
              <a:sym typeface="Roboto"/>
            </a:endParaRPr>
          </a:p>
          <a:p>
            <a:endParaRPr lang="en-CA" dirty="0"/>
          </a:p>
        </p:txBody>
      </p:sp>
    </p:spTree>
    <p:extLst>
      <p:ext uri="{BB962C8B-B14F-4D97-AF65-F5344CB8AC3E}">
        <p14:creationId xmlns:p14="http://schemas.microsoft.com/office/powerpoint/2010/main" val="77871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2" name="Title 1">
            <a:extLst>
              <a:ext uri="{FF2B5EF4-FFF2-40B4-BE49-F238E27FC236}">
                <a16:creationId xmlns:a16="http://schemas.microsoft.com/office/drawing/2014/main" id="{3FD85B78-6D3D-1A46-A65F-C8C1896B74CB}"/>
              </a:ext>
            </a:extLst>
          </p:cNvPr>
          <p:cNvSpPr>
            <a:spLocks noGrp="1"/>
          </p:cNvSpPr>
          <p:nvPr>
            <p:ph type="title"/>
          </p:nvPr>
        </p:nvSpPr>
        <p:spPr/>
        <p:txBody>
          <a:bodyPr/>
          <a:lstStyle/>
          <a:p>
            <a:r>
              <a:rPr lang="en-CA" dirty="0"/>
              <a:t>Group Agreements</a:t>
            </a:r>
          </a:p>
        </p:txBody>
      </p:sp>
      <p:pic>
        <p:nvPicPr>
          <p:cNvPr id="7" name="Google Shape;219;p20">
            <a:extLst>
              <a:ext uri="{FF2B5EF4-FFF2-40B4-BE49-F238E27FC236}">
                <a16:creationId xmlns:a16="http://schemas.microsoft.com/office/drawing/2014/main" id="{0AF67A1C-82A9-9A4E-8199-50AE58BFC787}"/>
              </a:ext>
              <a:ext uri="{C183D7F6-B498-43B3-948B-1728B52AA6E4}">
                <adec:decorative xmlns:adec="http://schemas.microsoft.com/office/drawing/2017/decorative" val="1"/>
              </a:ext>
            </a:extLst>
          </p:cNvPr>
          <p:cNvPicPr preferRelativeResize="0">
            <a:picLocks noGrp="1" noChangeAspect="1"/>
          </p:cNvPicPr>
          <p:nvPr>
            <p:ph sz="half" idx="1"/>
          </p:nvPr>
        </p:nvPicPr>
        <p:blipFill rotWithShape="1">
          <a:blip r:embed="rId3">
            <a:alphaModFix/>
          </a:blip>
          <a:stretch/>
        </p:blipFill>
        <p:spPr>
          <a:xfrm>
            <a:off x="1038225" y="2194719"/>
            <a:ext cx="4253399" cy="3816000"/>
          </a:xfrm>
          <a:prstGeom prst="rect">
            <a:avLst/>
          </a:prstGeom>
          <a:noFill/>
          <a:ln>
            <a:noFill/>
          </a:ln>
        </p:spPr>
      </p:pic>
      <p:sp>
        <p:nvSpPr>
          <p:cNvPr id="3" name="Content Placeholder 2">
            <a:extLst>
              <a:ext uri="{FF2B5EF4-FFF2-40B4-BE49-F238E27FC236}">
                <a16:creationId xmlns:a16="http://schemas.microsoft.com/office/drawing/2014/main" id="{314ED46B-4752-CF42-BBBD-88856DDEE86F}"/>
              </a:ext>
            </a:extLst>
          </p:cNvPr>
          <p:cNvSpPr>
            <a:spLocks noGrp="1"/>
          </p:cNvSpPr>
          <p:nvPr>
            <p:ph sz="half" idx="2"/>
          </p:nvPr>
        </p:nvSpPr>
        <p:spPr>
          <a:xfrm>
            <a:off x="6400800" y="1539874"/>
            <a:ext cx="5286375" cy="5032375"/>
          </a:xfrm>
        </p:spPr>
        <p:txBody>
          <a:bodyPr>
            <a:noAutofit/>
          </a:bodyPr>
          <a:lstStyle/>
          <a:p>
            <a:pPr>
              <a:buClr>
                <a:srgbClr val="4A7885"/>
              </a:buClr>
            </a:pPr>
            <a:r>
              <a:rPr lang="en-CA" sz="3200" dirty="0"/>
              <a:t>Mutual respect</a:t>
            </a:r>
          </a:p>
          <a:p>
            <a:pPr>
              <a:buClr>
                <a:srgbClr val="4A7885"/>
              </a:buClr>
            </a:pPr>
            <a:r>
              <a:rPr lang="en-CA" sz="3200" dirty="0"/>
              <a:t>Confidentiality</a:t>
            </a:r>
          </a:p>
          <a:p>
            <a:pPr>
              <a:buClr>
                <a:srgbClr val="4A7885"/>
              </a:buClr>
            </a:pPr>
            <a:r>
              <a:rPr lang="en-CA" sz="3200" dirty="0"/>
              <a:t>Be open minded</a:t>
            </a:r>
          </a:p>
          <a:p>
            <a:pPr>
              <a:buClr>
                <a:srgbClr val="4A7885"/>
              </a:buClr>
            </a:pPr>
            <a:r>
              <a:rPr lang="en-CA" sz="3200" dirty="0"/>
              <a:t>Ask questions</a:t>
            </a:r>
          </a:p>
          <a:p>
            <a:pPr>
              <a:buClr>
                <a:srgbClr val="4A7885"/>
              </a:buClr>
            </a:pPr>
            <a:r>
              <a:rPr lang="en-CA" sz="3200" dirty="0"/>
              <a:t>Take space, make space</a:t>
            </a:r>
          </a:p>
          <a:p>
            <a:pPr>
              <a:buClr>
                <a:srgbClr val="4A7885"/>
              </a:buClr>
            </a:pPr>
            <a:r>
              <a:rPr lang="en-CA" sz="3200" dirty="0"/>
              <a:t>Participation by choice</a:t>
            </a:r>
          </a:p>
          <a:p>
            <a:pPr>
              <a:buClr>
                <a:srgbClr val="4A7885"/>
              </a:buClr>
            </a:pPr>
            <a:r>
              <a:rPr lang="en-CA" sz="3200" dirty="0"/>
              <a:t>Take care of yourself</a:t>
            </a:r>
          </a:p>
          <a:p>
            <a:pPr>
              <a:buClr>
                <a:srgbClr val="4A7885"/>
              </a:buClr>
            </a:pPr>
            <a:r>
              <a:rPr lang="en-CA" sz="3200" dirty="0"/>
              <a:t>Leave if necessary</a:t>
            </a:r>
          </a:p>
          <a:p>
            <a:pPr>
              <a:buClr>
                <a:srgbClr val="4A7885"/>
              </a:buClr>
            </a:pPr>
            <a:r>
              <a:rPr lang="en-CA" sz="3200" dirty="0"/>
              <a:t>Phones on silent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9821-FD5B-CE47-9C3E-BD4CDBCBA35F}"/>
              </a:ext>
            </a:extLst>
          </p:cNvPr>
          <p:cNvSpPr>
            <a:spLocks noGrp="1"/>
          </p:cNvSpPr>
          <p:nvPr>
            <p:ph type="title"/>
          </p:nvPr>
        </p:nvSpPr>
        <p:spPr/>
        <p:txBody>
          <a:bodyPr/>
          <a:lstStyle/>
          <a:p>
            <a:r>
              <a:rPr lang="en-CA" dirty="0"/>
              <a:t>References 2</a:t>
            </a:r>
          </a:p>
        </p:txBody>
      </p:sp>
      <p:sp>
        <p:nvSpPr>
          <p:cNvPr id="3" name="Content Placeholder 2">
            <a:extLst>
              <a:ext uri="{FF2B5EF4-FFF2-40B4-BE49-F238E27FC236}">
                <a16:creationId xmlns:a16="http://schemas.microsoft.com/office/drawing/2014/main" id="{ECBD26C4-6675-6044-8813-1DFAC9535ABE}"/>
              </a:ext>
            </a:extLst>
          </p:cNvPr>
          <p:cNvSpPr>
            <a:spLocks noGrp="1"/>
          </p:cNvSpPr>
          <p:nvPr>
            <p:ph idx="1"/>
          </p:nvPr>
        </p:nvSpPr>
        <p:spPr>
          <a:xfrm>
            <a:off x="335360" y="1700808"/>
            <a:ext cx="11665296" cy="4608512"/>
          </a:xfrm>
        </p:spPr>
        <p:txBody>
          <a:bodyPr>
            <a:normAutofit fontScale="62500" lnSpcReduction="20000"/>
          </a:bodyPr>
          <a:lstStyle/>
          <a:p>
            <a:pPr marL="0" lvl="0" indent="0">
              <a:lnSpc>
                <a:spcPct val="115000"/>
              </a:lnSpc>
              <a:spcBef>
                <a:spcPts val="0"/>
              </a:spcBef>
              <a:buClr>
                <a:srgbClr val="000000"/>
              </a:buClr>
              <a:buSzPts val="1400"/>
              <a:buNone/>
            </a:pPr>
            <a:r>
              <a:rPr lang="en-US" sz="3800" dirty="0">
                <a:solidFill>
                  <a:schemeClr val="dk1"/>
                </a:solidFill>
                <a:ea typeface="Roboto"/>
                <a:cs typeface="Roboto"/>
                <a:sym typeface="Roboto"/>
              </a:rPr>
              <a:t>DisAbled Women’s Network Canada. (n.d.) </a:t>
            </a:r>
            <a:r>
              <a:rPr lang="en-US" sz="3800" i="1" dirty="0">
                <a:solidFill>
                  <a:schemeClr val="dk1"/>
                </a:solidFill>
                <a:ea typeface="Roboto"/>
                <a:cs typeface="Roboto"/>
                <a:sym typeface="Roboto"/>
              </a:rPr>
              <a:t>Factsheet: Women with disabilities. Retrieved</a:t>
            </a:r>
            <a:r>
              <a:rPr lang="en-US" sz="3800" dirty="0">
                <a:solidFill>
                  <a:schemeClr val="dk1"/>
                </a:solidFill>
                <a:ea typeface="Roboto"/>
                <a:cs typeface="Roboto"/>
                <a:sym typeface="Roboto"/>
              </a:rPr>
              <a:t> from: www.dawncanada.net/main/wp-</a:t>
            </a:r>
          </a:p>
          <a:p>
            <a:pPr marL="0" lvl="0" indent="0">
              <a:lnSpc>
                <a:spcPct val="115000"/>
              </a:lnSpc>
              <a:spcBef>
                <a:spcPts val="0"/>
              </a:spcBef>
              <a:buClr>
                <a:srgbClr val="000000"/>
              </a:buClr>
              <a:buSzPts val="1400"/>
              <a:buNone/>
            </a:pPr>
            <a:r>
              <a:rPr lang="en-US" sz="3800" dirty="0">
                <a:solidFill>
                  <a:schemeClr val="dk1"/>
                </a:solidFill>
                <a:ea typeface="Roboto"/>
                <a:cs typeface="Roboto"/>
                <a:sym typeface="Roboto"/>
              </a:rPr>
              <a:t>content/uploads/2014/03/English-Violence-January-2014.pdf</a:t>
            </a:r>
          </a:p>
          <a:p>
            <a:pPr marL="0" lvl="0" indent="0">
              <a:lnSpc>
                <a:spcPct val="115000"/>
              </a:lnSpc>
              <a:spcBef>
                <a:spcPts val="1200"/>
              </a:spcBef>
              <a:buClr>
                <a:srgbClr val="000000"/>
              </a:buClr>
              <a:buSzPts val="1400"/>
              <a:buNone/>
            </a:pPr>
            <a:r>
              <a:rPr lang="en-US" sz="3800" dirty="0">
                <a:solidFill>
                  <a:schemeClr val="dk1"/>
                </a:solidFill>
                <a:ea typeface="Roboto"/>
                <a:cs typeface="Roboto"/>
                <a:sym typeface="Roboto"/>
              </a:rPr>
              <a:t>Forbes-Mewett, H., McCulloch, J., &amp; Nyland, C. (2015). </a:t>
            </a:r>
            <a:r>
              <a:rPr lang="en-US" sz="3800" i="1" dirty="0">
                <a:solidFill>
                  <a:schemeClr val="dk1"/>
                </a:solidFill>
                <a:ea typeface="Roboto"/>
                <a:cs typeface="Roboto"/>
                <a:sym typeface="Roboto"/>
              </a:rPr>
              <a:t>International students and crime.</a:t>
            </a:r>
            <a:r>
              <a:rPr lang="en-US" sz="3800" dirty="0">
                <a:solidFill>
                  <a:schemeClr val="dk1"/>
                </a:solidFill>
                <a:ea typeface="Roboto"/>
                <a:cs typeface="Roboto"/>
                <a:sym typeface="Roboto"/>
              </a:rPr>
              <a:t> Sydney, Australia: Palgrave Macmillan.</a:t>
            </a:r>
          </a:p>
          <a:p>
            <a:pPr marL="0" lvl="0" indent="0">
              <a:lnSpc>
                <a:spcPct val="115000"/>
              </a:lnSpc>
              <a:spcBef>
                <a:spcPts val="0"/>
              </a:spcBef>
              <a:buClr>
                <a:srgbClr val="000000"/>
              </a:buClr>
              <a:buSzPts val="1400"/>
              <a:buNone/>
            </a:pPr>
            <a:endParaRPr lang="en-US" sz="3800" dirty="0">
              <a:ea typeface="Roboto"/>
              <a:cs typeface="Roboto"/>
              <a:sym typeface="Roboto"/>
            </a:endParaRPr>
          </a:p>
          <a:p>
            <a:pPr marL="0" lvl="0" indent="0">
              <a:lnSpc>
                <a:spcPct val="115000"/>
              </a:lnSpc>
              <a:spcBef>
                <a:spcPts val="0"/>
              </a:spcBef>
              <a:buClr>
                <a:srgbClr val="000000"/>
              </a:buClr>
              <a:buSzPts val="1400"/>
              <a:buNone/>
            </a:pPr>
            <a:r>
              <a:rPr lang="en-US" sz="3800" dirty="0">
                <a:ea typeface="Roboto"/>
                <a:cs typeface="Roboto"/>
                <a:sym typeface="Roboto"/>
              </a:rPr>
              <a:t>RSA (2013, December 10). Brene Brown on Empathy [Video]. Retrieved Feb 10, 2021 from </a:t>
            </a:r>
            <a:r>
              <a:rPr lang="en-US" sz="3800" u="sng" dirty="0">
                <a:ea typeface="Roboto"/>
                <a:cs typeface="Roboto"/>
                <a:sym typeface="Roboto"/>
                <a:hlinkClick r:id="rId2">
                  <a:extLst>
                    <a:ext uri="{A12FA001-AC4F-418D-AE19-62706E023703}">
                      <ahyp:hlinkClr xmlns:ahyp="http://schemas.microsoft.com/office/drawing/2018/hyperlinkcolor" val="tx"/>
                    </a:ext>
                  </a:extLst>
                </a:hlinkClick>
              </a:rPr>
              <a:t>https://www.youtube.com/watch?v=1Evwgu369Jw&amp;vl=zh</a:t>
            </a:r>
            <a:r>
              <a:rPr lang="en-US" sz="3800" dirty="0">
                <a:ea typeface="Roboto"/>
                <a:cs typeface="Roboto"/>
                <a:sym typeface="Roboto"/>
              </a:rPr>
              <a:t>.</a:t>
            </a:r>
          </a:p>
          <a:p>
            <a:pPr marL="0" lvl="0" indent="0">
              <a:lnSpc>
                <a:spcPct val="115000"/>
              </a:lnSpc>
              <a:spcBef>
                <a:spcPts val="0"/>
              </a:spcBef>
              <a:buClr>
                <a:srgbClr val="000000"/>
              </a:buClr>
              <a:buSzPts val="1400"/>
              <a:buNone/>
            </a:pPr>
            <a:endParaRPr lang="en-US" sz="3800" dirty="0">
              <a:ea typeface="Roboto"/>
              <a:cs typeface="Roboto"/>
              <a:sym typeface="Roboto"/>
            </a:endParaRPr>
          </a:p>
          <a:p>
            <a:pPr marL="0" lvl="0" indent="0">
              <a:lnSpc>
                <a:spcPct val="115000"/>
              </a:lnSpc>
              <a:spcBef>
                <a:spcPts val="0"/>
              </a:spcBef>
              <a:buClr>
                <a:srgbClr val="000000"/>
              </a:buClr>
              <a:buSzPts val="1400"/>
              <a:buNone/>
            </a:pPr>
            <a:r>
              <a:rPr lang="en-US" sz="3800" dirty="0">
                <a:ea typeface="Roboto"/>
                <a:cs typeface="Roboto"/>
                <a:sym typeface="Roboto"/>
              </a:rPr>
              <a:t>Sable, M. R., Danis, F., Mauzy, D. L., &amp; Gallagher, S. K. (2006). Barriers to reporting sexual assault for women and mem: Perspectives of college students. </a:t>
            </a:r>
            <a:r>
              <a:rPr lang="en-US" sz="3800" i="1" dirty="0">
                <a:ea typeface="Roboto"/>
                <a:cs typeface="Roboto"/>
                <a:sym typeface="Roboto"/>
              </a:rPr>
              <a:t>Journal of American College Health, 55</a:t>
            </a:r>
            <a:r>
              <a:rPr lang="en-US" sz="3800" dirty="0">
                <a:ea typeface="Roboto"/>
                <a:cs typeface="Roboto"/>
                <a:sym typeface="Roboto"/>
              </a:rPr>
              <a:t>(3), 157-162.</a:t>
            </a:r>
          </a:p>
          <a:p>
            <a:pPr marL="0" lvl="0" indent="0">
              <a:lnSpc>
                <a:spcPct val="115000"/>
              </a:lnSpc>
              <a:spcBef>
                <a:spcPts val="0"/>
              </a:spcBef>
              <a:buClr>
                <a:srgbClr val="000000"/>
              </a:buClr>
              <a:buSzPts val="1400"/>
              <a:buNone/>
            </a:pPr>
            <a:endParaRPr lang="en-US" sz="5100" dirty="0">
              <a:solidFill>
                <a:schemeClr val="dk1"/>
              </a:solidFill>
              <a:ea typeface="Roboto"/>
              <a:cs typeface="Roboto"/>
              <a:sym typeface="Roboto"/>
            </a:endParaRPr>
          </a:p>
          <a:p>
            <a:endParaRPr lang="en-CA" dirty="0"/>
          </a:p>
        </p:txBody>
      </p:sp>
    </p:spTree>
    <p:extLst>
      <p:ext uri="{BB962C8B-B14F-4D97-AF65-F5344CB8AC3E}">
        <p14:creationId xmlns:p14="http://schemas.microsoft.com/office/powerpoint/2010/main" val="1402082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9821-FD5B-CE47-9C3E-BD4CDBCBA35F}"/>
              </a:ext>
            </a:extLst>
          </p:cNvPr>
          <p:cNvSpPr>
            <a:spLocks noGrp="1"/>
          </p:cNvSpPr>
          <p:nvPr>
            <p:ph type="title"/>
          </p:nvPr>
        </p:nvSpPr>
        <p:spPr/>
        <p:txBody>
          <a:bodyPr/>
          <a:lstStyle/>
          <a:p>
            <a:r>
              <a:rPr lang="en-CA" dirty="0"/>
              <a:t>References 3</a:t>
            </a:r>
          </a:p>
        </p:txBody>
      </p:sp>
      <p:sp>
        <p:nvSpPr>
          <p:cNvPr id="3" name="Content Placeholder 2">
            <a:extLst>
              <a:ext uri="{FF2B5EF4-FFF2-40B4-BE49-F238E27FC236}">
                <a16:creationId xmlns:a16="http://schemas.microsoft.com/office/drawing/2014/main" id="{ECBD26C4-6675-6044-8813-1DFAC9535ABE}"/>
              </a:ext>
            </a:extLst>
          </p:cNvPr>
          <p:cNvSpPr>
            <a:spLocks noGrp="1"/>
          </p:cNvSpPr>
          <p:nvPr>
            <p:ph idx="1"/>
          </p:nvPr>
        </p:nvSpPr>
        <p:spPr>
          <a:xfrm>
            <a:off x="335360" y="1628800"/>
            <a:ext cx="11162456" cy="5040560"/>
          </a:xfrm>
        </p:spPr>
        <p:txBody>
          <a:bodyPr>
            <a:noAutofit/>
          </a:bodyPr>
          <a:lstStyle/>
          <a:p>
            <a:pPr marL="0" lvl="0" indent="0">
              <a:lnSpc>
                <a:spcPct val="100000"/>
              </a:lnSpc>
              <a:spcBef>
                <a:spcPts val="0"/>
              </a:spcBef>
              <a:buClr>
                <a:srgbClr val="000000"/>
              </a:buClr>
              <a:buSzPts val="1400"/>
              <a:buNone/>
            </a:pPr>
            <a:r>
              <a:rPr lang="en-US" sz="2400" dirty="0">
                <a:highlight>
                  <a:srgbClr val="FFFFFF"/>
                </a:highlight>
                <a:ea typeface="Roboto"/>
                <a:cs typeface="Roboto"/>
                <a:sym typeface="Roboto"/>
              </a:rPr>
              <a:t>Statistics Canada (2015). </a:t>
            </a:r>
            <a:r>
              <a:rPr lang="en-US" sz="2400" i="1" dirty="0">
                <a:highlight>
                  <a:srgbClr val="FFFFFF"/>
                </a:highlight>
                <a:ea typeface="Roboto"/>
                <a:cs typeface="Roboto"/>
                <a:sym typeface="Roboto"/>
              </a:rPr>
              <a:t>Criminal victimization in Canada, 2014.</a:t>
            </a:r>
            <a:r>
              <a:rPr lang="en-US" sz="2400" dirty="0">
                <a:highlight>
                  <a:srgbClr val="FFFFFF"/>
                </a:highlight>
                <a:ea typeface="Roboto"/>
                <a:cs typeface="Roboto"/>
                <a:sym typeface="Roboto"/>
              </a:rPr>
              <a:t> Retrieved from </a:t>
            </a:r>
            <a:r>
              <a:rPr lang="en-US" sz="2400" dirty="0">
                <a:highlight>
                  <a:srgbClr val="FFFFFF"/>
                </a:highlight>
                <a:uFill>
                  <a:noFill/>
                </a:uFill>
                <a:ea typeface="Roboto"/>
                <a:cs typeface="Roboto"/>
                <a:sym typeface="Roboto"/>
                <a:hlinkClick r:id="rId3">
                  <a:extLst>
                    <a:ext uri="{A12FA001-AC4F-418D-AE19-62706E023703}">
                      <ahyp:hlinkClr xmlns:ahyp="http://schemas.microsoft.com/office/drawing/2018/hyperlinkcolor" val="tx"/>
                    </a:ext>
                  </a:extLst>
                </a:hlinkClick>
              </a:rPr>
              <a:t>https://www150.statcan.gc.ca/n1/pub/85-002-x/2015001/article/14241-eng.htm</a:t>
            </a:r>
            <a:endParaRPr lang="en-US" sz="2400" dirty="0">
              <a:highlight>
                <a:srgbClr val="FFFFFF"/>
              </a:highlight>
              <a:ea typeface="Roboto"/>
              <a:cs typeface="Roboto"/>
              <a:sym typeface="Roboto"/>
            </a:endParaRPr>
          </a:p>
          <a:p>
            <a:pPr marL="0" lvl="0" indent="0">
              <a:lnSpc>
                <a:spcPct val="100000"/>
              </a:lnSpc>
              <a:spcBef>
                <a:spcPts val="0"/>
              </a:spcBef>
              <a:buClr>
                <a:srgbClr val="000000"/>
              </a:buClr>
              <a:buSzPts val="1400"/>
              <a:buNone/>
            </a:pPr>
            <a:endParaRPr lang="en-US" sz="2400" dirty="0">
              <a:highlight>
                <a:srgbClr val="FFFFFF"/>
              </a:highlight>
              <a:ea typeface="Roboto"/>
              <a:cs typeface="Roboto"/>
              <a:sym typeface="Roboto"/>
            </a:endParaRPr>
          </a:p>
          <a:p>
            <a:pPr marL="0" lvl="0" indent="0">
              <a:lnSpc>
                <a:spcPct val="100000"/>
              </a:lnSpc>
              <a:spcBef>
                <a:spcPts val="0"/>
              </a:spcBef>
              <a:buClr>
                <a:schemeClr val="dk1"/>
              </a:buClr>
              <a:buSzPts val="1100"/>
              <a:buNone/>
            </a:pPr>
            <a:r>
              <a:rPr lang="en-US" sz="2400" dirty="0">
                <a:highlight>
                  <a:srgbClr val="FFFFFF"/>
                </a:highlight>
                <a:ea typeface="Roboto"/>
                <a:cs typeface="Roboto"/>
                <a:sym typeface="Roboto"/>
              </a:rPr>
              <a:t>Statistics Canada (2017). </a:t>
            </a:r>
            <a:r>
              <a:rPr lang="en-US" sz="2400" i="1" dirty="0">
                <a:highlight>
                  <a:srgbClr val="FFFFFF"/>
                </a:highlight>
                <a:ea typeface="Roboto"/>
                <a:cs typeface="Roboto"/>
                <a:sym typeface="Roboto"/>
              </a:rPr>
              <a:t>Self-reported sexual assault in Canada, 2014</a:t>
            </a:r>
            <a:r>
              <a:rPr lang="en-US" sz="2400" dirty="0">
                <a:highlight>
                  <a:srgbClr val="FFFFFF"/>
                </a:highlight>
                <a:ea typeface="Roboto"/>
                <a:cs typeface="Roboto"/>
                <a:sym typeface="Roboto"/>
              </a:rPr>
              <a:t>. Retrieved from </a:t>
            </a:r>
            <a:r>
              <a:rPr lang="en-US" sz="2400" dirty="0">
                <a:highlight>
                  <a:srgbClr val="FFFFFF"/>
                </a:highlight>
                <a:uFill>
                  <a:noFill/>
                </a:uFill>
                <a:ea typeface="Roboto"/>
                <a:cs typeface="Roboto"/>
                <a:sym typeface="Roboto"/>
                <a:hlinkClick r:id="rId4">
                  <a:extLst>
                    <a:ext uri="{A12FA001-AC4F-418D-AE19-62706E023703}">
                      <ahyp:hlinkClr xmlns:ahyp="http://schemas.microsoft.com/office/drawing/2018/hyperlinkcolor" val="tx"/>
                    </a:ext>
                  </a:extLst>
                </a:hlinkClick>
              </a:rPr>
              <a:t>https://www150.statcan.gc.ca/n1/pub/85-002-x/2017001/article/14842-eng.htm</a:t>
            </a:r>
            <a:endParaRPr lang="en-US" sz="2400" dirty="0">
              <a:ea typeface="Roboto"/>
              <a:cs typeface="Roboto"/>
              <a:sym typeface="Roboto"/>
            </a:endParaRPr>
          </a:p>
          <a:p>
            <a:pPr marL="0" lvl="0" indent="0">
              <a:lnSpc>
                <a:spcPct val="100000"/>
              </a:lnSpc>
              <a:spcBef>
                <a:spcPts val="0"/>
              </a:spcBef>
              <a:buClr>
                <a:schemeClr val="dk1"/>
              </a:buClr>
              <a:buSzPts val="1100"/>
              <a:buNone/>
            </a:pPr>
            <a:endParaRPr lang="en-US" sz="2400" dirty="0">
              <a:ea typeface="Roboto"/>
              <a:cs typeface="Roboto"/>
              <a:sym typeface="Roboto"/>
            </a:endParaRPr>
          </a:p>
          <a:p>
            <a:pPr marL="0" lvl="0" indent="0">
              <a:lnSpc>
                <a:spcPct val="100000"/>
              </a:lnSpc>
              <a:spcBef>
                <a:spcPts val="0"/>
              </a:spcBef>
              <a:buClr>
                <a:schemeClr val="dk1"/>
              </a:buClr>
              <a:buSzPts val="1100"/>
              <a:buNone/>
            </a:pPr>
            <a:r>
              <a:rPr lang="en-US" sz="2400" dirty="0">
                <a:ea typeface="Roboto"/>
                <a:cs typeface="Roboto"/>
                <a:sym typeface="Roboto"/>
              </a:rPr>
              <a:t>Taylor, A.B., Chan, A., Hall, S.L., Saewyc, E. M., &amp; the Canadian Trans &amp; Non-binary Youth Health Survey Research Group (2020). </a:t>
            </a:r>
            <a:r>
              <a:rPr lang="en-US" sz="2400" i="1" dirty="0">
                <a:ea typeface="Roboto"/>
                <a:cs typeface="Roboto"/>
                <a:sym typeface="Roboto"/>
              </a:rPr>
              <a:t>Being Safe, Being Me 2019: Results of the Canadian Trans and Non-binary Youth Health Survey</a:t>
            </a:r>
            <a:r>
              <a:rPr lang="en-US" sz="2400" dirty="0">
                <a:ea typeface="Roboto"/>
                <a:cs typeface="Roboto"/>
                <a:sym typeface="Roboto"/>
              </a:rPr>
              <a:t>. Vancouver, Canada: Stigma and Resilience Among Vulnerable Youth Centre, University of British Columbia</a:t>
            </a:r>
          </a:p>
          <a:p>
            <a:pPr marL="0" lvl="0" indent="0">
              <a:lnSpc>
                <a:spcPct val="100000"/>
              </a:lnSpc>
              <a:spcBef>
                <a:spcPts val="0"/>
              </a:spcBef>
              <a:buClr>
                <a:schemeClr val="dk1"/>
              </a:buClr>
              <a:buSzPts val="1100"/>
              <a:buNone/>
            </a:pPr>
            <a:endParaRPr lang="en-US" sz="2400" dirty="0">
              <a:ea typeface="Roboto"/>
              <a:cs typeface="Roboto"/>
              <a:sym typeface="Roboto"/>
            </a:endParaRPr>
          </a:p>
          <a:p>
            <a:pPr marL="0" lvl="0" indent="0">
              <a:lnSpc>
                <a:spcPct val="100000"/>
              </a:lnSpc>
              <a:spcBef>
                <a:spcPts val="0"/>
              </a:spcBef>
              <a:buClr>
                <a:schemeClr val="dk1"/>
              </a:buClr>
              <a:buSzPts val="1100"/>
              <a:buNone/>
            </a:pPr>
            <a:r>
              <a:rPr lang="en-US" sz="2400" dirty="0">
                <a:ea typeface="Roboto"/>
                <a:cs typeface="Roboto"/>
                <a:sym typeface="Roboto"/>
              </a:rPr>
              <a:t>Ullman, E. S. (2010).</a:t>
            </a:r>
            <a:r>
              <a:rPr lang="en-US" sz="2400" i="1" dirty="0">
                <a:ea typeface="Roboto"/>
                <a:cs typeface="Roboto"/>
                <a:sym typeface="Roboto"/>
              </a:rPr>
              <a:t>Talking about sexual assault: Society’s response to survivors</a:t>
            </a:r>
            <a:r>
              <a:rPr lang="en-US" sz="2400" dirty="0">
                <a:ea typeface="Roboto"/>
                <a:cs typeface="Roboto"/>
                <a:sym typeface="Roboto"/>
              </a:rPr>
              <a:t>. Washington, DC: American Psychological Association</a:t>
            </a:r>
          </a:p>
        </p:txBody>
      </p:sp>
    </p:spTree>
    <p:extLst>
      <p:ext uri="{BB962C8B-B14F-4D97-AF65-F5344CB8AC3E}">
        <p14:creationId xmlns:p14="http://schemas.microsoft.com/office/powerpoint/2010/main" val="320607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8BF72-66AE-7E40-93EA-E0FD4658EE4C}"/>
              </a:ext>
            </a:extLst>
          </p:cNvPr>
          <p:cNvSpPr>
            <a:spLocks noGrp="1"/>
          </p:cNvSpPr>
          <p:nvPr>
            <p:ph type="title"/>
          </p:nvPr>
        </p:nvSpPr>
        <p:spPr/>
        <p:txBody>
          <a:bodyPr/>
          <a:lstStyle/>
          <a:p>
            <a:r>
              <a:rPr lang="en-CA" dirty="0"/>
              <a:t>Acknowledgments 1</a:t>
            </a:r>
          </a:p>
        </p:txBody>
      </p:sp>
      <p:sp>
        <p:nvSpPr>
          <p:cNvPr id="5" name="Content Placeholder 4">
            <a:extLst>
              <a:ext uri="{FF2B5EF4-FFF2-40B4-BE49-F238E27FC236}">
                <a16:creationId xmlns:a16="http://schemas.microsoft.com/office/drawing/2014/main" id="{94940115-AD7A-9849-844B-917E4F6C98F2}"/>
              </a:ext>
            </a:extLst>
          </p:cNvPr>
          <p:cNvSpPr>
            <a:spLocks noGrp="1"/>
          </p:cNvSpPr>
          <p:nvPr>
            <p:ph idx="1"/>
          </p:nvPr>
        </p:nvSpPr>
        <p:spPr>
          <a:xfrm>
            <a:off x="191344" y="1444099"/>
            <a:ext cx="11881320" cy="5081245"/>
          </a:xfrm>
        </p:spPr>
        <p:txBody>
          <a:bodyPr>
            <a:normAutofit fontScale="85000" lnSpcReduction="20000"/>
          </a:bodyPr>
          <a:lstStyle/>
          <a:p>
            <a:pPr marL="0" marR="381000" lvl="0" indent="0">
              <a:lnSpc>
                <a:spcPct val="115000"/>
              </a:lnSpc>
              <a:spcBef>
                <a:spcPts val="0"/>
              </a:spcBef>
              <a:buClr>
                <a:schemeClr val="dk1"/>
              </a:buClr>
              <a:buSzPts val="1100"/>
              <a:buNone/>
            </a:pPr>
            <a:r>
              <a:rPr lang="en-US" i="1" dirty="0">
                <a:solidFill>
                  <a:schemeClr val="dk1"/>
                </a:solidFill>
                <a:ea typeface="Roboto"/>
                <a:cs typeface="Roboto"/>
                <a:sym typeface="Roboto"/>
              </a:rPr>
              <a:t>Supporting Survivors Training and Facilitator Guide: Preventing and Responding to Sexual Violence in BC Post-Secondary Institutions </a:t>
            </a:r>
            <a:r>
              <a:rPr lang="en-US" dirty="0">
                <a:solidFill>
                  <a:schemeClr val="dk1"/>
                </a:solidFill>
                <a:ea typeface="Roboto"/>
                <a:cs typeface="Roboto"/>
                <a:sym typeface="Roboto"/>
              </a:rPr>
              <a:t>was collaboratively created as part of the BCcampus Sexual Violence and Misconduct (SVM) Training and Resources Project.  It is licensed under a </a:t>
            </a:r>
            <a:r>
              <a:rPr lang="en-US" u="sng" dirty="0">
                <a:solidFill>
                  <a:srgbClr val="0000FF"/>
                </a:solidFill>
                <a:ea typeface="Roboto"/>
                <a:cs typeface="Roboto"/>
                <a:sym typeface="Roboto"/>
                <a:hlinkClick r:id="rId2">
                  <a:extLst>
                    <a:ext uri="{A12FA001-AC4F-418D-AE19-62706E023703}">
                      <ahyp:hlinkClr xmlns:ahyp="http://schemas.microsoft.com/office/drawing/2018/hyperlinkcolor" val="tx"/>
                    </a:ext>
                  </a:extLst>
                </a:hlinkClick>
              </a:rPr>
              <a:t>Creative Commons Attribution 4.0 International license</a:t>
            </a:r>
            <a:r>
              <a:rPr lang="en-US" dirty="0">
                <a:solidFill>
                  <a:schemeClr val="dk1"/>
                </a:solidFill>
                <a:ea typeface="Roboto"/>
                <a:cs typeface="Roboto"/>
                <a:sym typeface="Roboto"/>
              </a:rPr>
              <a:t>,</a:t>
            </a:r>
            <a:r>
              <a:rPr lang="en-US" dirty="0">
                <a:solidFill>
                  <a:srgbClr val="222222"/>
                </a:solidFill>
                <a:ea typeface="Roboto"/>
                <a:cs typeface="Roboto"/>
                <a:sym typeface="Roboto"/>
              </a:rPr>
              <a:t> except where otherwise noted.</a:t>
            </a:r>
          </a:p>
          <a:p>
            <a:pPr marL="0" marR="381000" lvl="0" indent="0">
              <a:lnSpc>
                <a:spcPct val="115000"/>
              </a:lnSpc>
              <a:spcBef>
                <a:spcPts val="0"/>
              </a:spcBef>
              <a:buClr>
                <a:schemeClr val="dk1"/>
              </a:buClr>
              <a:buSzPts val="1100"/>
              <a:buNone/>
            </a:pPr>
            <a:endParaRPr lang="en-US" dirty="0">
              <a:solidFill>
                <a:srgbClr val="222222"/>
              </a:solidFill>
              <a:ea typeface="Roboto"/>
              <a:cs typeface="Roboto"/>
              <a:sym typeface="Roboto"/>
            </a:endParaRPr>
          </a:p>
          <a:p>
            <a:pPr marL="0" marR="381000" indent="0">
              <a:lnSpc>
                <a:spcPct val="115000"/>
              </a:lnSpc>
              <a:spcBef>
                <a:spcPts val="0"/>
              </a:spcBef>
              <a:buClr>
                <a:schemeClr val="dk1"/>
              </a:buClr>
              <a:buSzPts val="1100"/>
              <a:buNone/>
            </a:pPr>
            <a:r>
              <a:rPr lang="en-US" dirty="0">
                <a:solidFill>
                  <a:schemeClr val="dk1"/>
                </a:solidFill>
                <a:ea typeface="Roboto"/>
                <a:cs typeface="Roboto"/>
                <a:sym typeface="Roboto"/>
              </a:rPr>
              <a:t>This training is an adaptation of </a:t>
            </a:r>
            <a:r>
              <a:rPr lang="en-US" i="1" dirty="0">
                <a:solidFill>
                  <a:schemeClr val="dk1"/>
                </a:solidFill>
                <a:ea typeface="Roboto"/>
                <a:cs typeface="Roboto"/>
                <a:sym typeface="Roboto"/>
              </a:rPr>
              <a:t>Responding to Disclosures of Sexual Assault</a:t>
            </a:r>
            <a:r>
              <a:rPr lang="en-US" dirty="0">
                <a:solidFill>
                  <a:schemeClr val="dk1"/>
                </a:solidFill>
                <a:ea typeface="Roboto"/>
                <a:cs typeface="Roboto"/>
                <a:sym typeface="Roboto"/>
              </a:rPr>
              <a:t> by AMS Student Society of </a:t>
            </a:r>
            <a:r>
              <a:rPr lang="en-US" u="sng" dirty="0">
                <a:solidFill>
                  <a:srgbClr val="1155CC"/>
                </a:solidFill>
                <a:ea typeface="Roboto"/>
                <a:cs typeface="Roboto"/>
                <a:sym typeface="Roboto"/>
                <a:hlinkClick r:id="rId3">
                  <a:extLst>
                    <a:ext uri="{A12FA001-AC4F-418D-AE19-62706E023703}">
                      <ahyp:hlinkClr xmlns:ahyp="http://schemas.microsoft.com/office/drawing/2018/hyperlinkcolor" val="tx"/>
                    </a:ext>
                  </a:extLst>
                </a:hlinkClick>
              </a:rPr>
              <a:t>UBC Vancouver, Sexual Assault Support Centre</a:t>
            </a:r>
            <a:r>
              <a:rPr lang="en-US" dirty="0">
                <a:solidFill>
                  <a:schemeClr val="dk1"/>
                </a:solidFill>
                <a:ea typeface="Roboto"/>
                <a:cs typeface="Roboto"/>
                <a:sym typeface="Roboto"/>
              </a:rPr>
              <a:t> (AMS SASC). It was shared under a Memorandum of Understanding with BCcampus to be adapted as an open education resource (OER) for the B.C. post-secondary education sector. It is the result of the BCcampus (SVM) Training and Resources Project</a:t>
            </a:r>
            <a:r>
              <a:rPr lang="en-US" dirty="0">
                <a:solidFill>
                  <a:srgbClr val="222222"/>
                </a:solidFill>
                <a:ea typeface="Roboto"/>
                <a:cs typeface="Roboto"/>
                <a:sym typeface="Roboto"/>
              </a:rPr>
              <a:t> funded by the B.C. Ministry of Advanced Education and Skills Training (AEST). </a:t>
            </a:r>
            <a:r>
              <a:rPr lang="en-US" dirty="0">
                <a:solidFill>
                  <a:schemeClr val="dk1"/>
                </a:solidFill>
                <a:ea typeface="Roboto"/>
                <a:cs typeface="Roboto"/>
                <a:sym typeface="Roboto"/>
              </a:rPr>
              <a:t>This adaptation includes the following changes and additions which are © 2021 by the SVM Training Development Team </a:t>
            </a:r>
            <a:r>
              <a:rPr lang="en-US" dirty="0">
                <a:solidFill>
                  <a:srgbClr val="222222"/>
                </a:solidFill>
                <a:ea typeface="Roboto"/>
                <a:cs typeface="Roboto"/>
                <a:sym typeface="Roboto"/>
              </a:rPr>
              <a:t>and are licensed under a </a:t>
            </a:r>
            <a:r>
              <a:rPr lang="en-US" u="sng" dirty="0">
                <a:solidFill>
                  <a:srgbClr val="222222"/>
                </a:solidFill>
                <a:ea typeface="Roboto"/>
                <a:cs typeface="Roboto"/>
                <a:sym typeface="Roboto"/>
                <a:hlinkClick r:id="rId2">
                  <a:extLst>
                    <a:ext uri="{A12FA001-AC4F-418D-AE19-62706E023703}">
                      <ahyp:hlinkClr xmlns:ahyp="http://schemas.microsoft.com/office/drawing/2018/hyperlinkcolor" val="tx"/>
                    </a:ext>
                  </a:extLst>
                </a:hlinkClick>
              </a:rPr>
              <a:t>CC BY 4.0 Licence</a:t>
            </a:r>
            <a:r>
              <a:rPr lang="en-US" dirty="0">
                <a:solidFill>
                  <a:srgbClr val="222222"/>
                </a:solidFill>
                <a:ea typeface="Roboto"/>
                <a:cs typeface="Roboto"/>
                <a:sym typeface="Roboto"/>
              </a:rPr>
              <a:t>. </a:t>
            </a:r>
          </a:p>
          <a:p>
            <a:pPr marL="0" marR="381000" lvl="0" indent="0">
              <a:lnSpc>
                <a:spcPct val="115000"/>
              </a:lnSpc>
              <a:spcBef>
                <a:spcPts val="0"/>
              </a:spcBef>
              <a:buClr>
                <a:schemeClr val="dk1"/>
              </a:buClr>
              <a:buSzPts val="1100"/>
              <a:buNone/>
            </a:pPr>
            <a:endParaRPr lang="en-US" sz="3400" dirty="0">
              <a:solidFill>
                <a:srgbClr val="222222"/>
              </a:solidFill>
              <a:ea typeface="Roboto"/>
              <a:cs typeface="Roboto"/>
              <a:sym typeface="Roboto"/>
            </a:endParaRPr>
          </a:p>
          <a:p>
            <a:pPr marL="0" lvl="0" indent="0">
              <a:lnSpc>
                <a:spcPct val="115000"/>
              </a:lnSpc>
              <a:spcBef>
                <a:spcPts val="0"/>
              </a:spcBef>
              <a:buClr>
                <a:srgbClr val="000000"/>
              </a:buClr>
              <a:buSzPts val="1500"/>
              <a:buNone/>
            </a:pPr>
            <a:endParaRPr lang="en-US" sz="3100" dirty="0">
              <a:solidFill>
                <a:srgbClr val="000000"/>
              </a:solidFill>
              <a:ea typeface="Roboto"/>
              <a:cs typeface="Roboto"/>
              <a:sym typeface="Roboto"/>
            </a:endParaRPr>
          </a:p>
          <a:p>
            <a:pPr marL="0" lvl="0" indent="0">
              <a:lnSpc>
                <a:spcPct val="115000"/>
              </a:lnSpc>
              <a:spcBef>
                <a:spcPts val="0"/>
              </a:spcBef>
              <a:buClr>
                <a:srgbClr val="000000"/>
              </a:buClr>
              <a:buSzPts val="1500"/>
              <a:buNone/>
            </a:pPr>
            <a:endParaRPr lang="en-US" sz="3100" dirty="0">
              <a:solidFill>
                <a:srgbClr val="000000"/>
              </a:solidFill>
              <a:ea typeface="Roboto"/>
              <a:cs typeface="Roboto"/>
              <a:sym typeface="Roboto"/>
            </a:endParaRPr>
          </a:p>
        </p:txBody>
      </p:sp>
      <p:sp>
        <p:nvSpPr>
          <p:cNvPr id="6" name="Content Placeholder 4">
            <a:extLst>
              <a:ext uri="{FF2B5EF4-FFF2-40B4-BE49-F238E27FC236}">
                <a16:creationId xmlns:a16="http://schemas.microsoft.com/office/drawing/2014/main" id="{24E379B3-6BC5-1D41-AAF7-710DCB700400}"/>
              </a:ext>
            </a:extLst>
          </p:cNvPr>
          <p:cNvSpPr txBox="1">
            <a:spLocks/>
          </p:cNvSpPr>
          <p:nvPr/>
        </p:nvSpPr>
        <p:spPr>
          <a:xfrm>
            <a:off x="191344" y="3460272"/>
            <a:ext cx="11881320" cy="3390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381000" indent="0">
              <a:lnSpc>
                <a:spcPct val="115000"/>
              </a:lnSpc>
              <a:spcBef>
                <a:spcPts val="0"/>
              </a:spcBef>
              <a:buClr>
                <a:schemeClr val="dk1"/>
              </a:buClr>
              <a:buSzPts val="1100"/>
              <a:buFont typeface="Arial" panose="020B0604020202020204" pitchFamily="34" charset="0"/>
              <a:buNone/>
            </a:pPr>
            <a:endParaRPr lang="en-US" sz="9600" dirty="0">
              <a:solidFill>
                <a:srgbClr val="222222"/>
              </a:solidFill>
              <a:ea typeface="Roboto"/>
              <a:cs typeface="Roboto"/>
              <a:sym typeface="Roboto"/>
            </a:endParaRPr>
          </a:p>
        </p:txBody>
      </p:sp>
    </p:spTree>
    <p:extLst>
      <p:ext uri="{BB962C8B-B14F-4D97-AF65-F5344CB8AC3E}">
        <p14:creationId xmlns:p14="http://schemas.microsoft.com/office/powerpoint/2010/main" val="873094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27FF1B-8AE1-2B4B-A08E-F1F8727B21B0}"/>
              </a:ext>
            </a:extLst>
          </p:cNvPr>
          <p:cNvSpPr>
            <a:spLocks noGrp="1"/>
          </p:cNvSpPr>
          <p:nvPr>
            <p:ph type="title"/>
          </p:nvPr>
        </p:nvSpPr>
        <p:spPr/>
        <p:txBody>
          <a:bodyPr/>
          <a:lstStyle/>
          <a:p>
            <a:r>
              <a:rPr lang="en-CA" dirty="0"/>
              <a:t>Acknowledgments 2</a:t>
            </a:r>
          </a:p>
        </p:txBody>
      </p:sp>
      <p:sp>
        <p:nvSpPr>
          <p:cNvPr id="3" name="Content Placeholder 2">
            <a:extLst>
              <a:ext uri="{FF2B5EF4-FFF2-40B4-BE49-F238E27FC236}">
                <a16:creationId xmlns:a16="http://schemas.microsoft.com/office/drawing/2014/main" id="{D9C8C888-099F-8947-8DD2-06F972C0C54D}"/>
              </a:ext>
            </a:extLst>
          </p:cNvPr>
          <p:cNvSpPr>
            <a:spLocks noGrp="1"/>
          </p:cNvSpPr>
          <p:nvPr>
            <p:ph idx="1"/>
          </p:nvPr>
        </p:nvSpPr>
        <p:spPr>
          <a:xfrm>
            <a:off x="191344" y="1628800"/>
            <a:ext cx="11809312" cy="4320480"/>
          </a:xfrm>
        </p:spPr>
        <p:txBody>
          <a:bodyPr>
            <a:normAutofit fontScale="77500" lnSpcReduction="20000"/>
          </a:bodyPr>
          <a:lstStyle/>
          <a:p>
            <a:pPr marL="0" marR="381000" lvl="0" indent="0">
              <a:lnSpc>
                <a:spcPct val="115000"/>
              </a:lnSpc>
              <a:spcBef>
                <a:spcPts val="0"/>
              </a:spcBef>
              <a:buClr>
                <a:schemeClr val="dk1"/>
              </a:buClr>
              <a:buSzPts val="1100"/>
              <a:buNone/>
            </a:pPr>
            <a:r>
              <a:rPr lang="en-US" sz="3100" dirty="0">
                <a:solidFill>
                  <a:srgbClr val="222222"/>
                </a:solidFill>
                <a:ea typeface="Roboto"/>
                <a:cs typeface="Roboto"/>
                <a:sym typeface="Roboto"/>
              </a:rPr>
              <a:t>We would also like to acknowledge the original Responding to Disclosures of Sexual Assault training was a co-creation between the </a:t>
            </a:r>
            <a:r>
              <a:rPr lang="en-US" sz="3100" u="sng" dirty="0">
                <a:solidFill>
                  <a:srgbClr val="1155CC"/>
                </a:solidFill>
                <a:ea typeface="Roboto"/>
                <a:cs typeface="Roboto"/>
                <a:sym typeface="Roboto"/>
                <a:hlinkClick r:id="rId2">
                  <a:extLst>
                    <a:ext uri="{A12FA001-AC4F-418D-AE19-62706E023703}">
                      <ahyp:hlinkClr xmlns:ahyp="http://schemas.microsoft.com/office/drawing/2018/hyperlinkcolor" val="tx"/>
                    </a:ext>
                  </a:extLst>
                </a:hlinkClick>
              </a:rPr>
              <a:t>Ending Violence Association of BC</a:t>
            </a:r>
            <a:r>
              <a:rPr lang="en-US" sz="3100" dirty="0">
                <a:solidFill>
                  <a:srgbClr val="222222"/>
                </a:solidFill>
                <a:ea typeface="Roboto"/>
                <a:cs typeface="Roboto"/>
                <a:sym typeface="Roboto"/>
              </a:rPr>
              <a:t> (EVA BC) with the University of British Columbia and AMS SASC. The Listen, Believe, Empower framework was initially developed as part of EVA BC’s </a:t>
            </a:r>
            <a:r>
              <a:rPr lang="en-US" sz="3100" u="sng" dirty="0">
                <a:solidFill>
                  <a:srgbClr val="1155CC"/>
                </a:solidFill>
                <a:ea typeface="Roboto"/>
                <a:cs typeface="Roboto"/>
                <a:sym typeface="Roboto"/>
                <a:hlinkClick r:id="rId3">
                  <a:extLst>
                    <a:ext uri="{A12FA001-AC4F-418D-AE19-62706E023703}">
                      <ahyp:hlinkClr xmlns:ahyp="http://schemas.microsoft.com/office/drawing/2018/hyperlinkcolor" val="tx"/>
                    </a:ext>
                  </a:extLst>
                </a:hlinkClick>
              </a:rPr>
              <a:t>Sexual Assault Disclosure Response Practice Tips</a:t>
            </a:r>
            <a:r>
              <a:rPr lang="en-US" sz="3100" dirty="0">
                <a:solidFill>
                  <a:srgbClr val="222222"/>
                </a:solidFill>
                <a:ea typeface="Roboto"/>
                <a:cs typeface="Roboto"/>
                <a:sym typeface="Roboto"/>
              </a:rPr>
              <a:t> resource series, developed with funding from Women and Gender Equality Canada.</a:t>
            </a:r>
          </a:p>
          <a:p>
            <a:pPr marL="0" marR="381000" lvl="0" indent="0">
              <a:lnSpc>
                <a:spcPct val="115000"/>
              </a:lnSpc>
              <a:spcBef>
                <a:spcPts val="0"/>
              </a:spcBef>
              <a:buClr>
                <a:schemeClr val="dk1"/>
              </a:buClr>
              <a:buSzPts val="1100"/>
              <a:buNone/>
            </a:pPr>
            <a:endParaRPr lang="en-US" sz="3100" dirty="0">
              <a:solidFill>
                <a:srgbClr val="222222"/>
              </a:solidFill>
              <a:ea typeface="Roboto"/>
              <a:cs typeface="Roboto"/>
              <a:sym typeface="Roboto"/>
            </a:endParaRPr>
          </a:p>
          <a:p>
            <a:pPr marL="0" marR="381000" lvl="0" indent="0">
              <a:lnSpc>
                <a:spcPct val="115000"/>
              </a:lnSpc>
              <a:spcBef>
                <a:spcPts val="0"/>
              </a:spcBef>
              <a:buClr>
                <a:srgbClr val="000000"/>
              </a:buClr>
              <a:buSzPts val="1200"/>
              <a:buNone/>
            </a:pPr>
            <a:r>
              <a:rPr lang="en-US" sz="3100" dirty="0">
                <a:solidFill>
                  <a:srgbClr val="222222"/>
                </a:solidFill>
                <a:ea typeface="Roboto"/>
                <a:cs typeface="Roboto"/>
                <a:sym typeface="Roboto"/>
              </a:rPr>
              <a:t>The enhancements made to this resource were informed by the </a:t>
            </a:r>
            <a:r>
              <a:rPr lang="en-US" sz="3100" u="sng" dirty="0">
                <a:solidFill>
                  <a:srgbClr val="1155CC"/>
                </a:solidFill>
                <a:ea typeface="Roboto"/>
                <a:cs typeface="Roboto"/>
                <a:sym typeface="Roboto"/>
                <a:hlinkClick r:id="rId4">
                  <a:extLst>
                    <a:ext uri="{A12FA001-AC4F-418D-AE19-62706E023703}">
                      <ahyp:hlinkClr xmlns:ahyp="http://schemas.microsoft.com/office/drawing/2018/hyperlinkcolor" val="tx"/>
                    </a:ext>
                  </a:extLst>
                </a:hlinkClick>
              </a:rPr>
              <a:t>Evaluating Sexualized Violence Training and Resources: A Toolkit for B.C. Post-Secondary Institutions</a:t>
            </a:r>
            <a:r>
              <a:rPr lang="en-US" sz="3100" dirty="0">
                <a:solidFill>
                  <a:srgbClr val="222222"/>
                </a:solidFill>
                <a:ea typeface="Roboto"/>
                <a:cs typeface="Roboto"/>
                <a:sym typeface="Roboto"/>
              </a:rPr>
              <a:t> developed by the SVM Training and Resources Working Group.</a:t>
            </a:r>
          </a:p>
          <a:p>
            <a:pPr marL="0" marR="381000" lvl="0" indent="0">
              <a:lnSpc>
                <a:spcPct val="115000"/>
              </a:lnSpc>
              <a:spcBef>
                <a:spcPts val="0"/>
              </a:spcBef>
              <a:buClr>
                <a:srgbClr val="000000"/>
              </a:buClr>
              <a:buSzPts val="1200"/>
              <a:buNone/>
            </a:pPr>
            <a:endParaRPr lang="en-US" sz="3100" dirty="0">
              <a:solidFill>
                <a:srgbClr val="222222"/>
              </a:solidFill>
              <a:ea typeface="Roboto"/>
              <a:cs typeface="Roboto"/>
              <a:sym typeface="Roboto"/>
            </a:endParaRPr>
          </a:p>
          <a:p>
            <a:pPr marL="0" marR="381000" lvl="0" indent="0">
              <a:lnSpc>
                <a:spcPct val="115000"/>
              </a:lnSpc>
              <a:spcBef>
                <a:spcPts val="0"/>
              </a:spcBef>
              <a:buClr>
                <a:schemeClr val="dk1"/>
              </a:buClr>
              <a:buSzPts val="1100"/>
              <a:buNone/>
            </a:pPr>
            <a:r>
              <a:rPr lang="en-US" sz="3100" b="1" dirty="0">
                <a:solidFill>
                  <a:schemeClr val="accent1"/>
                </a:solidFill>
                <a:ea typeface="Roboto"/>
                <a:cs typeface="Roboto"/>
                <a:sym typeface="Roboto"/>
              </a:rPr>
              <a:t>Please see the</a:t>
            </a:r>
            <a:r>
              <a:rPr lang="en-US" sz="3100" b="1" i="1" dirty="0">
                <a:solidFill>
                  <a:schemeClr val="accent1"/>
                </a:solidFill>
                <a:ea typeface="Roboto"/>
                <a:cs typeface="Roboto"/>
                <a:sym typeface="Roboto"/>
              </a:rPr>
              <a:t> Facilitator Guide</a:t>
            </a:r>
            <a:r>
              <a:rPr lang="en-US" sz="3100" b="1" dirty="0">
                <a:solidFill>
                  <a:schemeClr val="accent1"/>
                </a:solidFill>
                <a:ea typeface="Roboto"/>
                <a:cs typeface="Roboto"/>
                <a:sym typeface="Roboto"/>
              </a:rPr>
              <a:t> that accompanies this slide deck for more information about the development of this resource. </a:t>
            </a:r>
          </a:p>
          <a:p>
            <a:pPr marL="0" indent="0">
              <a:buNone/>
            </a:pPr>
            <a:endParaRPr lang="en-CA" dirty="0"/>
          </a:p>
        </p:txBody>
      </p:sp>
      <p:pic>
        <p:nvPicPr>
          <p:cNvPr id="5" name="Content Placeholder 6" descr="Logo of BC's Ministry of Advanced Educatio and Skills Trianing">
            <a:extLst>
              <a:ext uri="{FF2B5EF4-FFF2-40B4-BE49-F238E27FC236}">
                <a16:creationId xmlns:a16="http://schemas.microsoft.com/office/drawing/2014/main" id="{026659D7-F353-E240-8B06-906F0355C642}"/>
              </a:ext>
            </a:extLst>
          </p:cNvPr>
          <p:cNvPicPr>
            <a:picLocks noChangeAspect="1"/>
          </p:cNvPicPr>
          <p:nvPr/>
        </p:nvPicPr>
        <p:blipFill>
          <a:blip r:embed="rId5"/>
          <a:stretch>
            <a:fillRect/>
          </a:stretch>
        </p:blipFill>
        <p:spPr>
          <a:xfrm>
            <a:off x="2842592" y="5777756"/>
            <a:ext cx="2447925" cy="963612"/>
          </a:xfrm>
          <a:prstGeom prst="rect">
            <a:avLst/>
          </a:prstGeom>
        </p:spPr>
      </p:pic>
      <p:pic>
        <p:nvPicPr>
          <p:cNvPr id="6" name="Picture 5" descr="Logo of BCcampus, with an outlince of the province and the tag line Learning, Doing, Leading.">
            <a:extLst>
              <a:ext uri="{FF2B5EF4-FFF2-40B4-BE49-F238E27FC236}">
                <a16:creationId xmlns:a16="http://schemas.microsoft.com/office/drawing/2014/main" id="{2A567BE7-05BF-1248-B233-18A6B0273CF0}"/>
              </a:ext>
            </a:extLst>
          </p:cNvPr>
          <p:cNvPicPr>
            <a:picLocks noChangeAspect="1"/>
          </p:cNvPicPr>
          <p:nvPr/>
        </p:nvPicPr>
        <p:blipFill>
          <a:blip r:embed="rId6"/>
          <a:stretch>
            <a:fillRect/>
          </a:stretch>
        </p:blipFill>
        <p:spPr>
          <a:xfrm>
            <a:off x="5517444" y="6085445"/>
            <a:ext cx="1421296" cy="511907"/>
          </a:xfrm>
          <a:prstGeom prst="rect">
            <a:avLst/>
          </a:prstGeom>
        </p:spPr>
      </p:pic>
    </p:spTree>
    <p:extLst>
      <p:ext uri="{BB962C8B-B14F-4D97-AF65-F5344CB8AC3E}">
        <p14:creationId xmlns:p14="http://schemas.microsoft.com/office/powerpoint/2010/main" val="340026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F9C9D425-55F4-0A4F-82A0-1E067DC1EDB2}"/>
              </a:ext>
              <a:ext uri="{C183D7F6-B498-43B3-948B-1728B52AA6E4}">
                <adec:decorative xmlns:adec="http://schemas.microsoft.com/office/drawing/2017/decorative" val="1"/>
              </a:ext>
            </a:extLst>
          </p:cNvPr>
          <p:cNvPicPr>
            <a:picLocks noChangeAspect="1"/>
          </p:cNvPicPr>
          <p:nvPr/>
        </p:nvPicPr>
        <p:blipFill rotWithShape="1">
          <a:blip r:embed="rId2"/>
          <a:srcRect t="13863" b="4319"/>
          <a:stretch/>
        </p:blipFill>
        <p:spPr>
          <a:xfrm>
            <a:off x="-1"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63DBB497-7B25-3C47-9793-27B034C9D438}"/>
              </a:ext>
            </a:extLst>
          </p:cNvPr>
          <p:cNvSpPr>
            <a:spLocks noGrp="1"/>
          </p:cNvSpPr>
          <p:nvPr>
            <p:ph type="title"/>
          </p:nvPr>
        </p:nvSpPr>
        <p:spPr>
          <a:xfrm>
            <a:off x="766598" y="2371149"/>
            <a:ext cx="4204137" cy="3315275"/>
          </a:xfrm>
        </p:spPr>
        <p:txBody>
          <a:bodyPr>
            <a:noAutofit/>
          </a:bodyPr>
          <a:lstStyle/>
          <a:p>
            <a:pPr algn="ctr"/>
            <a:r>
              <a:rPr lang="en-CA" sz="4000" dirty="0"/>
              <a:t>Part 1: What is Sexual Violence and What Does It Look Like?</a:t>
            </a:r>
          </a:p>
        </p:txBody>
      </p:sp>
    </p:spTree>
    <p:extLst>
      <p:ext uri="{BB962C8B-B14F-4D97-AF65-F5344CB8AC3E}">
        <p14:creationId xmlns:p14="http://schemas.microsoft.com/office/powerpoint/2010/main" val="6840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6A38-B456-C544-9570-8728C1846EF3}"/>
              </a:ext>
            </a:extLst>
          </p:cNvPr>
          <p:cNvSpPr>
            <a:spLocks noGrp="1"/>
          </p:cNvSpPr>
          <p:nvPr>
            <p:ph type="title"/>
          </p:nvPr>
        </p:nvSpPr>
        <p:spPr/>
        <p:txBody>
          <a:bodyPr/>
          <a:lstStyle/>
          <a:p>
            <a:r>
              <a:rPr lang="en-CA" dirty="0"/>
              <a:t>Learning Outcomes</a:t>
            </a:r>
          </a:p>
        </p:txBody>
      </p:sp>
      <p:sp>
        <p:nvSpPr>
          <p:cNvPr id="4" name="Content Placeholder 3">
            <a:extLst>
              <a:ext uri="{FF2B5EF4-FFF2-40B4-BE49-F238E27FC236}">
                <a16:creationId xmlns:a16="http://schemas.microsoft.com/office/drawing/2014/main" id="{03BC9622-496E-9941-ABCD-477A41105180}"/>
              </a:ext>
            </a:extLst>
          </p:cNvPr>
          <p:cNvSpPr>
            <a:spLocks noGrp="1"/>
          </p:cNvSpPr>
          <p:nvPr>
            <p:ph sz="half" idx="2"/>
          </p:nvPr>
        </p:nvSpPr>
        <p:spPr>
          <a:xfrm>
            <a:off x="342901" y="2004528"/>
            <a:ext cx="6572250" cy="4157733"/>
          </a:xfrm>
        </p:spPr>
        <p:txBody>
          <a:bodyPr>
            <a:normAutofit/>
          </a:bodyPr>
          <a:lstStyle/>
          <a:p>
            <a:pPr marL="0" indent="0">
              <a:buClr>
                <a:srgbClr val="1AAD96"/>
              </a:buClr>
              <a:buNone/>
            </a:pPr>
            <a:r>
              <a:rPr lang="en-CA" sz="3200" dirty="0">
                <a:cs typeface="Arial" panose="020B0604020202020204" pitchFamily="34" charset="0"/>
              </a:rPr>
              <a:t>What are we going to be doing?</a:t>
            </a:r>
          </a:p>
          <a:p>
            <a:pPr>
              <a:buClr>
                <a:srgbClr val="4A7885"/>
              </a:buClr>
              <a:buFont typeface="Wingdings" pitchFamily="2" charset="2"/>
              <a:buChar char="ü"/>
            </a:pPr>
            <a:r>
              <a:rPr lang="en-US" dirty="0">
                <a:solidFill>
                  <a:srgbClr val="3F3F3F"/>
                </a:solidFill>
                <a:ea typeface="Roboto"/>
                <a:cs typeface="Roboto"/>
                <a:sym typeface="Roboto"/>
              </a:rPr>
              <a:t>Discussing sexual violence and trauma </a:t>
            </a:r>
            <a:endParaRPr lang="en-US" dirty="0">
              <a:solidFill>
                <a:schemeClr val="dk1"/>
              </a:solidFill>
              <a:ea typeface="Arial"/>
              <a:cs typeface="Arial"/>
              <a:sym typeface="Arial"/>
            </a:endParaRPr>
          </a:p>
          <a:p>
            <a:pPr>
              <a:buClr>
                <a:srgbClr val="4A7885"/>
              </a:buClr>
              <a:buFont typeface="Wingdings" pitchFamily="2" charset="2"/>
              <a:buChar char="ü"/>
            </a:pPr>
            <a:r>
              <a:rPr lang="en-US" dirty="0">
                <a:solidFill>
                  <a:srgbClr val="3F3F3F"/>
                </a:solidFill>
                <a:ea typeface="Roboto"/>
                <a:cs typeface="Roboto"/>
                <a:sym typeface="Roboto"/>
              </a:rPr>
              <a:t>Learning about professional resources </a:t>
            </a:r>
            <a:endParaRPr lang="en-US" dirty="0">
              <a:solidFill>
                <a:srgbClr val="000000"/>
              </a:solidFill>
              <a:ea typeface="Arial"/>
              <a:cs typeface="Arial"/>
              <a:sym typeface="Arial"/>
            </a:endParaRPr>
          </a:p>
          <a:p>
            <a:pPr>
              <a:buClr>
                <a:srgbClr val="4A7885"/>
              </a:buClr>
              <a:buFont typeface="Wingdings" pitchFamily="2" charset="2"/>
              <a:buChar char="ü"/>
            </a:pPr>
            <a:r>
              <a:rPr lang="en-US" dirty="0">
                <a:solidFill>
                  <a:srgbClr val="3F3F3F"/>
                </a:solidFill>
                <a:ea typeface="Roboto"/>
                <a:cs typeface="Roboto"/>
                <a:sym typeface="Roboto"/>
              </a:rPr>
              <a:t>Practising responding skills: Listen, Believe, Support  </a:t>
            </a:r>
          </a:p>
          <a:p>
            <a:pPr>
              <a:buClr>
                <a:srgbClr val="4A7885"/>
              </a:buClr>
              <a:buFont typeface="Wingdings" pitchFamily="2" charset="2"/>
              <a:buChar char="ü"/>
            </a:pPr>
            <a:r>
              <a:rPr lang="en-US" dirty="0">
                <a:ea typeface="Roboto"/>
                <a:cs typeface="Roboto"/>
                <a:sym typeface="Roboto"/>
              </a:rPr>
              <a:t>Acknowledge barriers to disclosing</a:t>
            </a:r>
          </a:p>
          <a:p>
            <a:pPr>
              <a:buClr>
                <a:srgbClr val="1AAD96"/>
              </a:buClr>
              <a:buFont typeface="Wingdings" pitchFamily="2" charset="2"/>
              <a:buChar char="q"/>
            </a:pPr>
            <a:endParaRPr lang="en-US" dirty="0">
              <a:solidFill>
                <a:srgbClr val="000000"/>
              </a:solidFill>
              <a:latin typeface="Arial"/>
              <a:ea typeface="Arial"/>
              <a:cs typeface="Arial"/>
              <a:sym typeface="Arial"/>
            </a:endParaRPr>
          </a:p>
          <a:p>
            <a:pPr marL="0" indent="0">
              <a:buClr>
                <a:srgbClr val="1AAD96"/>
              </a:buClr>
              <a:buNone/>
            </a:pPr>
            <a:endParaRPr lang="en-US" dirty="0">
              <a:solidFill>
                <a:srgbClr val="000000"/>
              </a:solidFill>
              <a:latin typeface="Arial"/>
              <a:ea typeface="Arial"/>
              <a:cs typeface="Arial"/>
              <a:sym typeface="Arial"/>
            </a:endParaRPr>
          </a:p>
          <a:p>
            <a:endParaRPr lang="en-US" dirty="0">
              <a:solidFill>
                <a:srgbClr val="000000"/>
              </a:solidFill>
              <a:latin typeface="Arial"/>
              <a:ea typeface="Arial"/>
              <a:cs typeface="Arial"/>
              <a:sym typeface="Arial"/>
            </a:endParaRPr>
          </a:p>
          <a:p>
            <a:endParaRPr lang="en-US" dirty="0">
              <a:solidFill>
                <a:srgbClr val="000000"/>
              </a:solidFill>
              <a:latin typeface="Arial"/>
              <a:ea typeface="Arial"/>
              <a:cs typeface="Arial"/>
              <a:sym typeface="Arial"/>
            </a:endParaRPr>
          </a:p>
          <a:p>
            <a:endParaRPr lang="en-CA" dirty="0"/>
          </a:p>
          <a:p>
            <a:endParaRPr lang="en-CA" dirty="0"/>
          </a:p>
        </p:txBody>
      </p:sp>
      <p:grpSp>
        <p:nvGrpSpPr>
          <p:cNvPr id="7" name="Google Shape;243;p9">
            <a:extLst>
              <a:ext uri="{FF2B5EF4-FFF2-40B4-BE49-F238E27FC236}">
                <a16:creationId xmlns:a16="http://schemas.microsoft.com/office/drawing/2014/main" id="{3694B454-5481-2148-BA0F-DBE6E45E2ED6}"/>
              </a:ext>
              <a:ext uri="{C183D7F6-B498-43B3-948B-1728B52AA6E4}">
                <adec:decorative xmlns:adec="http://schemas.microsoft.com/office/drawing/2017/decorative" val="1"/>
              </a:ext>
            </a:extLst>
          </p:cNvPr>
          <p:cNvGrpSpPr>
            <a:grpSpLocks noChangeAspect="1"/>
          </p:cNvGrpSpPr>
          <p:nvPr/>
        </p:nvGrpSpPr>
        <p:grpSpPr>
          <a:xfrm>
            <a:off x="7071900" y="2396385"/>
            <a:ext cx="4320000" cy="2238739"/>
            <a:chOff x="0" y="13228214"/>
            <a:chExt cx="9123320" cy="4205318"/>
          </a:xfrm>
        </p:grpSpPr>
        <p:pic>
          <p:nvPicPr>
            <p:cNvPr id="10" name="Google Shape;246;p9">
              <a:extLst>
                <a:ext uri="{FF2B5EF4-FFF2-40B4-BE49-F238E27FC236}">
                  <a16:creationId xmlns:a16="http://schemas.microsoft.com/office/drawing/2014/main" id="{30713BE0-A44E-CA4B-A6BA-6844D691EAFB}"/>
                </a:ext>
              </a:extLst>
            </p:cNvPr>
            <p:cNvPicPr preferRelativeResize="0"/>
            <p:nvPr/>
          </p:nvPicPr>
          <p:blipFill rotWithShape="1">
            <a:blip r:embed="rId3">
              <a:alphaModFix/>
            </a:blip>
            <a:srcRect/>
            <a:stretch/>
          </p:blipFill>
          <p:spPr>
            <a:xfrm>
              <a:off x="5803624" y="13228214"/>
              <a:ext cx="3319696" cy="4093796"/>
            </a:xfrm>
            <a:prstGeom prst="rect">
              <a:avLst/>
            </a:prstGeom>
            <a:noFill/>
            <a:ln>
              <a:noFill/>
            </a:ln>
          </p:spPr>
        </p:pic>
        <p:pic>
          <p:nvPicPr>
            <p:cNvPr id="11" name="Google Shape;247;p9">
              <a:extLst>
                <a:ext uri="{FF2B5EF4-FFF2-40B4-BE49-F238E27FC236}">
                  <a16:creationId xmlns:a16="http://schemas.microsoft.com/office/drawing/2014/main" id="{4C133E17-A13D-3641-8065-6D6F11AF093D}"/>
                </a:ext>
              </a:extLst>
            </p:cNvPr>
            <p:cNvPicPr preferRelativeResize="0"/>
            <p:nvPr/>
          </p:nvPicPr>
          <p:blipFill rotWithShape="1">
            <a:blip r:embed="rId4">
              <a:alphaModFix/>
            </a:blip>
            <a:srcRect/>
            <a:stretch/>
          </p:blipFill>
          <p:spPr>
            <a:xfrm>
              <a:off x="2706123" y="13339631"/>
              <a:ext cx="4049240" cy="4093901"/>
            </a:xfrm>
            <a:prstGeom prst="rect">
              <a:avLst/>
            </a:prstGeom>
            <a:noFill/>
            <a:ln>
              <a:noFill/>
            </a:ln>
          </p:spPr>
        </p:pic>
        <p:pic>
          <p:nvPicPr>
            <p:cNvPr id="12" name="Google Shape;248;p9">
              <a:extLst>
                <a:ext uri="{FF2B5EF4-FFF2-40B4-BE49-F238E27FC236}">
                  <a16:creationId xmlns:a16="http://schemas.microsoft.com/office/drawing/2014/main" id="{5DF2691D-3729-494F-BE25-9E5E53F4AC83}"/>
                </a:ext>
              </a:extLst>
            </p:cNvPr>
            <p:cNvPicPr preferRelativeResize="0"/>
            <p:nvPr/>
          </p:nvPicPr>
          <p:blipFill rotWithShape="1">
            <a:blip r:embed="rId5">
              <a:alphaModFix/>
            </a:blip>
            <a:srcRect/>
            <a:stretch/>
          </p:blipFill>
          <p:spPr>
            <a:xfrm>
              <a:off x="0" y="13451048"/>
              <a:ext cx="3928203" cy="3871065"/>
            </a:xfrm>
            <a:prstGeom prst="rect">
              <a:avLst/>
            </a:prstGeom>
            <a:noFill/>
            <a:ln>
              <a:noFill/>
            </a:ln>
          </p:spPr>
        </p:pic>
      </p:grpSp>
    </p:spTree>
    <p:extLst>
      <p:ext uri="{BB962C8B-B14F-4D97-AF65-F5344CB8AC3E}">
        <p14:creationId xmlns:p14="http://schemas.microsoft.com/office/powerpoint/2010/main" val="354799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59AF-9750-E34F-BF50-C356FE7B536B}"/>
              </a:ext>
            </a:extLst>
          </p:cNvPr>
          <p:cNvSpPr>
            <a:spLocks noGrp="1"/>
          </p:cNvSpPr>
          <p:nvPr>
            <p:ph type="title"/>
          </p:nvPr>
        </p:nvSpPr>
        <p:spPr/>
        <p:txBody>
          <a:bodyPr/>
          <a:lstStyle/>
          <a:p>
            <a:r>
              <a:rPr lang="en-CA" dirty="0"/>
              <a:t>Sexual Violence</a:t>
            </a:r>
          </a:p>
        </p:txBody>
      </p:sp>
      <p:sp>
        <p:nvSpPr>
          <p:cNvPr id="3" name="Content Placeholder 2">
            <a:extLst>
              <a:ext uri="{FF2B5EF4-FFF2-40B4-BE49-F238E27FC236}">
                <a16:creationId xmlns:a16="http://schemas.microsoft.com/office/drawing/2014/main" id="{1991DC11-21E9-4C4B-B444-A306215BD4C1}"/>
              </a:ext>
            </a:extLst>
          </p:cNvPr>
          <p:cNvSpPr>
            <a:spLocks noGrp="1"/>
          </p:cNvSpPr>
          <p:nvPr>
            <p:ph idx="1"/>
          </p:nvPr>
        </p:nvSpPr>
        <p:spPr>
          <a:xfrm>
            <a:off x="866775" y="2997200"/>
            <a:ext cx="10515600" cy="1974850"/>
          </a:xfrm>
        </p:spPr>
        <p:txBody>
          <a:bodyPr/>
          <a:lstStyle/>
          <a:p>
            <a:pPr marL="0" indent="0">
              <a:buNone/>
            </a:pPr>
            <a:r>
              <a:rPr lang="en-US" sz="5400" dirty="0">
                <a:solidFill>
                  <a:srgbClr val="4A7885"/>
                </a:solidFill>
                <a:ea typeface="Roboto"/>
                <a:cs typeface="Roboto"/>
                <a:sym typeface="Roboto"/>
              </a:rPr>
              <a:t>An umbrella term used to describe any violence that is sexual in nature. </a:t>
            </a:r>
          </a:p>
          <a:p>
            <a:pPr marL="0" indent="0">
              <a:buNone/>
            </a:pPr>
            <a:endParaRPr lang="en-CA" dirty="0"/>
          </a:p>
        </p:txBody>
      </p:sp>
    </p:spTree>
    <p:extLst>
      <p:ext uri="{BB962C8B-B14F-4D97-AF65-F5344CB8AC3E}">
        <p14:creationId xmlns:p14="http://schemas.microsoft.com/office/powerpoint/2010/main" val="94155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AC8E0-1660-8E4F-BAAD-CD13379EABB5}"/>
              </a:ext>
            </a:extLst>
          </p:cNvPr>
          <p:cNvSpPr>
            <a:spLocks noGrp="1"/>
          </p:cNvSpPr>
          <p:nvPr>
            <p:ph type="title"/>
          </p:nvPr>
        </p:nvSpPr>
        <p:spPr/>
        <p:txBody>
          <a:bodyPr vert="horz" lIns="91440" tIns="45720" rIns="91440" bIns="45720" rtlCol="0" anchor="ctr">
            <a:normAutofit/>
          </a:bodyPr>
          <a:lstStyle/>
          <a:p>
            <a:r>
              <a:rPr lang="en-US" dirty="0"/>
              <a:t>Consent</a:t>
            </a:r>
          </a:p>
        </p:txBody>
      </p:sp>
      <p:sp>
        <p:nvSpPr>
          <p:cNvPr id="5" name="Content Placeholder 4">
            <a:extLst>
              <a:ext uri="{FF2B5EF4-FFF2-40B4-BE49-F238E27FC236}">
                <a16:creationId xmlns:a16="http://schemas.microsoft.com/office/drawing/2014/main" id="{E09FEDAD-97A6-B546-AB18-D103CD9CA5C8}"/>
              </a:ext>
            </a:extLst>
          </p:cNvPr>
          <p:cNvSpPr>
            <a:spLocks noGrp="1"/>
          </p:cNvSpPr>
          <p:nvPr>
            <p:ph sz="half" idx="1"/>
          </p:nvPr>
        </p:nvSpPr>
        <p:spPr>
          <a:xfrm>
            <a:off x="838200" y="1825625"/>
            <a:ext cx="7620000" cy="4351338"/>
          </a:xfrm>
        </p:spPr>
        <p:txBody>
          <a:bodyPr vert="horz" lIns="91440" tIns="45720" rIns="91440" bIns="45720" rtlCol="0">
            <a:normAutofit/>
          </a:bodyPr>
          <a:lstStyle/>
          <a:p>
            <a:pPr marL="0" indent="0">
              <a:buNone/>
            </a:pPr>
            <a:r>
              <a:rPr lang="en-US" sz="5400" dirty="0">
                <a:solidFill>
                  <a:srgbClr val="4A7885"/>
                </a:solidFill>
                <a:sym typeface="Roboto"/>
              </a:rPr>
              <a:t>An enthusiastic, freely given and ongoing “yes” to any sexual activity.</a:t>
            </a:r>
            <a:r>
              <a:rPr lang="en-US" sz="5400" dirty="0">
                <a:solidFill>
                  <a:srgbClr val="4A7885"/>
                </a:solidFill>
                <a:sym typeface="Inter"/>
              </a:rPr>
              <a:t> </a:t>
            </a:r>
            <a:r>
              <a:rPr lang="en-US" sz="5400" dirty="0">
                <a:solidFill>
                  <a:srgbClr val="4A7885"/>
                </a:solidFill>
                <a:sym typeface="Roboto"/>
              </a:rPr>
              <a:t>Consent is best practised while sober.</a:t>
            </a:r>
          </a:p>
          <a:p>
            <a:pPr marL="0"/>
            <a:endParaRPr lang="en-US" sz="1800" dirty="0"/>
          </a:p>
        </p:txBody>
      </p:sp>
      <p:pic>
        <p:nvPicPr>
          <p:cNvPr id="13" name="Google Shape;265;g7995ccbb93_0_37">
            <a:extLst>
              <a:ext uri="{FF2B5EF4-FFF2-40B4-BE49-F238E27FC236}">
                <a16:creationId xmlns:a16="http://schemas.microsoft.com/office/drawing/2014/main" id="{50BA1448-B01E-2F49-930F-B99776989B81}"/>
              </a:ext>
              <a:ext uri="{C183D7F6-B498-43B3-948B-1728B52AA6E4}">
                <adec:decorative xmlns:adec="http://schemas.microsoft.com/office/drawing/2017/decorative" val="1"/>
              </a:ext>
            </a:extLst>
          </p:cNvPr>
          <p:cNvPicPr preferRelativeResize="0">
            <a:picLocks noGrp="1"/>
          </p:cNvPicPr>
          <p:nvPr>
            <p:ph sz="half" idx="2"/>
          </p:nvPr>
        </p:nvPicPr>
        <p:blipFill rotWithShape="1">
          <a:blip r:embed="rId3">
            <a:alphaModFix/>
          </a:blip>
          <a:srcRect/>
          <a:stretch/>
        </p:blipFill>
        <p:spPr>
          <a:xfrm>
            <a:off x="8674100" y="2172494"/>
            <a:ext cx="2921000" cy="2743200"/>
          </a:xfrm>
          <a:prstGeom prst="rect">
            <a:avLst/>
          </a:prstGeom>
          <a:noFill/>
          <a:ln>
            <a:noFill/>
          </a:ln>
        </p:spPr>
      </p:pic>
    </p:spTree>
    <p:extLst>
      <p:ext uri="{BB962C8B-B14F-4D97-AF65-F5344CB8AC3E}">
        <p14:creationId xmlns:p14="http://schemas.microsoft.com/office/powerpoint/2010/main" val="1079856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3708</TotalTime>
  <Words>7427</Words>
  <Application>Microsoft Office PowerPoint</Application>
  <PresentationFormat>Widescreen</PresentationFormat>
  <Paragraphs>435</Paragraphs>
  <Slides>53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Roboto</vt:lpstr>
      <vt:lpstr>Wingdings</vt:lpstr>
      <vt:lpstr>Office Theme</vt:lpstr>
      <vt:lpstr>Supporting Survivors</vt:lpstr>
      <vt:lpstr>Territory Acknowledgment</vt:lpstr>
      <vt:lpstr>Welcome and Introduction</vt:lpstr>
      <vt:lpstr>Workshop Purpose</vt:lpstr>
      <vt:lpstr>Group Agreements</vt:lpstr>
      <vt:lpstr>Part 1: What is Sexual Violence and What Does It Look Like?</vt:lpstr>
      <vt:lpstr>Learning Outcomes</vt:lpstr>
      <vt:lpstr>Sexual Violence</vt:lpstr>
      <vt:lpstr>Consent</vt:lpstr>
      <vt:lpstr>Consent Tea</vt:lpstr>
      <vt:lpstr>Building Tools for  Supporting Survivors   (How Do You Currently Help?)</vt:lpstr>
      <vt:lpstr>Framework for Supporting Survivors</vt:lpstr>
      <vt:lpstr>Part 2: The Impacts of Sexual Violence</vt:lpstr>
      <vt:lpstr>Impacts of Trauma</vt:lpstr>
      <vt:lpstr>Reactions to Trauma</vt:lpstr>
      <vt:lpstr>Barriers to Disclosure</vt:lpstr>
      <vt:lpstr>Why People Don’t Report Sexual Assault</vt:lpstr>
      <vt:lpstr>Rape Culture</vt:lpstr>
      <vt:lpstr>Sexual Violence on Campus - 1</vt:lpstr>
      <vt:lpstr>Sexual Violence on Campus - 2</vt:lpstr>
      <vt:lpstr>Overlapping Marginalizations (Intersectionality)</vt:lpstr>
      <vt:lpstr>Responsibility for Sexual Violence</vt:lpstr>
      <vt:lpstr>Break Time</vt:lpstr>
      <vt:lpstr>Part 3: Responding to Disclosures</vt:lpstr>
      <vt:lpstr>Goals of Responding</vt:lpstr>
      <vt:lpstr>Brené Brown On Empathy</vt:lpstr>
      <vt:lpstr>Disclosing Can Be Difficult</vt:lpstr>
      <vt:lpstr>Active Listening</vt:lpstr>
      <vt:lpstr>Believe</vt:lpstr>
      <vt:lpstr>Believe and Empathize</vt:lpstr>
      <vt:lpstr>Disclosure and Reporting</vt:lpstr>
      <vt:lpstr>Ways to Offer Support</vt:lpstr>
      <vt:lpstr>Ways to Express Support</vt:lpstr>
      <vt:lpstr>Support Services</vt:lpstr>
      <vt:lpstr>Institution and Community Resources</vt:lpstr>
      <vt:lpstr>Longer-Term Support</vt:lpstr>
      <vt:lpstr>Self Care / Community Care</vt:lpstr>
      <vt:lpstr>The Wellness Wheel</vt:lpstr>
      <vt:lpstr>Practice Activity:  Listen, Believe, Support</vt:lpstr>
      <vt:lpstr>Activity Debrief: What Do I Say?</vt:lpstr>
      <vt:lpstr>What Can You Do?</vt:lpstr>
      <vt:lpstr>Scenarios Activity  (What Would You Do Now?)</vt:lpstr>
      <vt:lpstr>Scenario 1</vt:lpstr>
      <vt:lpstr>Scenario 2</vt:lpstr>
      <vt:lpstr>Scenario 3</vt:lpstr>
      <vt:lpstr>Scenario 4</vt:lpstr>
      <vt:lpstr>Thank You for Participating</vt:lpstr>
      <vt:lpstr>Resources for Further Reading</vt:lpstr>
      <vt:lpstr>References 1</vt:lpstr>
      <vt:lpstr>References 2</vt:lpstr>
      <vt:lpstr>References 3</vt:lpstr>
      <vt:lpstr>Acknowledgments 1</vt:lpstr>
      <vt:lpstr>Acknowledgments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Kaitlyn Zheng (She/Her)</cp:lastModifiedBy>
  <cp:revision>185</cp:revision>
  <dcterms:created xsi:type="dcterms:W3CDTF">2017-10-12T21:25:20Z</dcterms:created>
  <dcterms:modified xsi:type="dcterms:W3CDTF">2022-02-15T17:36:33Z</dcterms:modified>
</cp:coreProperties>
</file>