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61" r:id="rId3"/>
    <p:sldId id="265" r:id="rId4"/>
    <p:sldId id="271" r:id="rId5"/>
    <p:sldId id="260" r:id="rId6"/>
    <p:sldId id="274" r:id="rId7"/>
    <p:sldId id="266" r:id="rId8"/>
    <p:sldId id="262" r:id="rId9"/>
    <p:sldId id="276" r:id="rId10"/>
    <p:sldId id="279" r:id="rId11"/>
    <p:sldId id="280" r:id="rId12"/>
    <p:sldId id="292" r:id="rId13"/>
    <p:sldId id="286" r:id="rId14"/>
    <p:sldId id="316" r:id="rId15"/>
    <p:sldId id="293" r:id="rId16"/>
    <p:sldId id="296" r:id="rId17"/>
    <p:sldId id="298" r:id="rId18"/>
    <p:sldId id="297" r:id="rId19"/>
    <p:sldId id="302" r:id="rId20"/>
    <p:sldId id="304" r:id="rId21"/>
    <p:sldId id="303" r:id="rId22"/>
    <p:sldId id="320" r:id="rId23"/>
    <p:sldId id="305" r:id="rId24"/>
    <p:sldId id="319" r:id="rId25"/>
    <p:sldId id="321" r:id="rId26"/>
    <p:sldId id="306" r:id="rId27"/>
    <p:sldId id="308" r:id="rId28"/>
    <p:sldId id="309" r:id="rId29"/>
    <p:sldId id="322" r:id="rId30"/>
    <p:sldId id="310" r:id="rId31"/>
    <p:sldId id="323" r:id="rId32"/>
    <p:sldId id="311" r:id="rId33"/>
    <p:sldId id="312" r:id="rId34"/>
    <p:sldId id="313" r:id="rId35"/>
    <p:sldId id="314" r:id="rId36"/>
    <p:sldId id="32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373"/>
    <a:srgbClr val="26E5E7"/>
    <a:srgbClr val="79D6E5"/>
    <a:srgbClr val="116A30"/>
    <a:srgbClr val="A84DA3"/>
    <a:srgbClr val="FCBD9A"/>
    <a:srgbClr val="79D5E4"/>
    <a:srgbClr val="A96BEA"/>
    <a:srgbClr val="79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5073"/>
  </p:normalViewPr>
  <p:slideViewPr>
    <p:cSldViewPr snapToGrid="0">
      <p:cViewPr varScale="1">
        <p:scale>
          <a:sx n="109" d="100"/>
          <a:sy n="109" d="100"/>
        </p:scale>
        <p:origin x="216" y="5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2D90-1F01-BD49-8B5F-C06CF06735F1}" type="datetimeFigureOut">
              <a:rPr lang="en-US" smtClean="0"/>
              <a:t>5/13/24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683D1-062C-5746-B9BD-9BF2A9DEDE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2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683D1-062C-5746-B9BD-9BF2A9DEDE6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40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683D1-062C-5746-B9BD-9BF2A9DEDE6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86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683D1-062C-5746-B9BD-9BF2A9DEDE6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152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683D1-062C-5746-B9BD-9BF2A9DEDE6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410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683D1-062C-5746-B9BD-9BF2A9DEDE6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852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683D1-062C-5746-B9BD-9BF2A9DEDE6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263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683D1-062C-5746-B9BD-9BF2A9DEDE6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90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683D1-062C-5746-B9BD-9BF2A9DEDE6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322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683D1-062C-5746-B9BD-9BF2A9DEDE6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64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02EE5-F255-D699-30FB-798F0D883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B4818A-3953-159F-6982-BE9811590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D3011-78C7-8D71-680E-C98E308A9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07A5-58AD-AC49-A48F-FB28A155F7AF}" type="datetimeFigureOut">
              <a:rPr lang="en-US" smtClean="0"/>
              <a:t>5/13/24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12178-D5A8-740A-1131-FE151470C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6DA51-3239-A868-65FA-6D78D8138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DA9D-DCC1-3B45-82E7-563ED47892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3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30ECA-9622-DEAC-6B95-5C1F6E9FB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3600F3-D3D1-A405-0423-7D1E0E2CD5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49075-9481-F273-6201-4AB0D9D9D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07A5-58AD-AC49-A48F-FB28A155F7AF}" type="datetimeFigureOut">
              <a:rPr lang="en-US" smtClean="0"/>
              <a:t>5/13/24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90181-79EE-9CE4-779E-0CB3E783D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01125-757B-65CB-E070-2BEF92E1F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DA9D-DCC1-3B45-82E7-563ED47892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402DDE-372E-AEDD-A47F-C7D257AAE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53EF04-0FBC-1D29-0C9B-C3FED24E7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28244-F1F6-A8CE-2236-DF9C669CA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07A5-58AD-AC49-A48F-FB28A155F7AF}" type="datetimeFigureOut">
              <a:rPr lang="en-US" smtClean="0"/>
              <a:t>5/13/24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13E1B-B08F-9DF7-90DB-A95784F68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C65FC-0BFD-8E3A-B0F1-51EEC29DC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DA9D-DCC1-3B45-82E7-563ED47892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46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FD356-872C-0C9F-70AE-6BBB37127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9972D-376F-BD64-D2DD-C43F8F06C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C45F9-C6A4-103A-6A74-4551A4340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07A5-58AD-AC49-A48F-FB28A155F7AF}" type="datetimeFigureOut">
              <a:rPr lang="en-US" smtClean="0"/>
              <a:t>5/13/24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FB211-CBBF-2732-6717-7416E4C82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2B473-CE48-9C5B-BF4C-E67A3D269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DA9D-DCC1-3B45-82E7-563ED47892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99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90856-2819-D00D-258B-17B1EF119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EF759C-B2D7-0226-FAA2-E9E487261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496D7-9923-2C0B-5D1E-19DF80E26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07A5-58AD-AC49-A48F-FB28A155F7AF}" type="datetimeFigureOut">
              <a:rPr lang="en-US" smtClean="0"/>
              <a:t>5/13/24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98A78-7568-B077-2AAF-662DB8E1D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52187-ED3B-BCEC-93FE-5D3B17B31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DA9D-DCC1-3B45-82E7-563ED47892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93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7CC3E-7BAE-8204-7508-4D2EC04CE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72659-6A00-4790-15B9-3045EB8A70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3B6A4-EC70-DEB4-03B3-96712D81F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6ECADB-93D5-63CD-2D45-9ECE4FE39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07A5-58AD-AC49-A48F-FB28A155F7AF}" type="datetimeFigureOut">
              <a:rPr lang="en-US" smtClean="0"/>
              <a:t>5/13/24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61B04-EB7D-FCEC-AA71-38448438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84FEE-D84D-7BD7-FB0D-4B82E9960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DA9D-DCC1-3B45-82E7-563ED47892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544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4493-7EF6-CFCA-64DD-6FA6A525B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33FE8-4DF4-3150-EC5A-1300D0701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61D874-0ACF-AFD1-036E-F7E6EFFF3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7187A9-BC0D-71AA-C6F8-B208EB763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8E150B-945E-9E5E-0118-A50E4FEFE9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4E0549-3A27-6E87-FF54-BAEDE9FE6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07A5-58AD-AC49-A48F-FB28A155F7AF}" type="datetimeFigureOut">
              <a:rPr lang="en-US" smtClean="0"/>
              <a:t>5/13/24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66E11B-AA14-B9B4-B20E-CC4B78CC3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8DB19F-52DD-2B52-80EC-AD6152591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DA9D-DCC1-3B45-82E7-563ED47892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7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56147-BB2A-B2F0-ED1E-6DDC6BA0E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B45AE0-D9F5-02FE-F945-6497B5BAE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07A5-58AD-AC49-A48F-FB28A155F7AF}" type="datetimeFigureOut">
              <a:rPr lang="en-US" smtClean="0"/>
              <a:t>5/13/24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C33D8C-E105-E642-41A2-19053C5B7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7AAE0E-5109-CDBD-BDC9-8D18765FF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DA9D-DCC1-3B45-82E7-563ED47892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038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A48CDF-04AB-7A7E-386D-B67B084C5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07A5-58AD-AC49-A48F-FB28A155F7AF}" type="datetimeFigureOut">
              <a:rPr lang="en-US" smtClean="0"/>
              <a:t>5/13/24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C98D40-E7D8-863F-2E1E-378A28F4C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05C15-180E-4000-2A8E-9C3F5AE5F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DA9D-DCC1-3B45-82E7-563ED47892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426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4419E-0B5A-4E8B-DD9E-3BC1E6206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1151B-889C-9DEA-3E19-43CD48349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7034A-2A16-86E4-A584-3C2790F50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01C34-2142-E586-67FE-A6DDD25B1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07A5-58AD-AC49-A48F-FB28A155F7AF}" type="datetimeFigureOut">
              <a:rPr lang="en-US" smtClean="0"/>
              <a:t>5/13/24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3DD13-6DEE-5BCA-60E2-34ECC4EFE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25164-5C69-CB20-B7A2-C2373031C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DA9D-DCC1-3B45-82E7-563ED47892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8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40C10-44E1-F60B-218A-DDC04CA8D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728073-3C0D-E428-01B8-CCC90A070C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306B9-87E1-EC7C-F9F7-D712B6A58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3E919-B41A-DA58-BDB1-38A5CD1C8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07A5-58AD-AC49-A48F-FB28A155F7AF}" type="datetimeFigureOut">
              <a:rPr lang="en-US" smtClean="0"/>
              <a:t>5/13/24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36A51-D119-5A9C-CE48-53DA50EEA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CB6FC-6F2F-2EC9-44D8-353449CF8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DA9D-DCC1-3B45-82E7-563ED47892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656E7B-EC32-FE97-838D-1B92D4719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CF413-7C4A-280A-0CE7-C2187B6A4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A7269-82B2-209A-F14A-FF72D7637E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D07A5-58AD-AC49-A48F-FB28A155F7AF}" type="datetimeFigureOut">
              <a:rPr lang="en-US" smtClean="0"/>
              <a:t>5/13/24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E9AAD-64AB-560A-1ED0-ABC3D6A6D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2ED0F-1415-A5C9-89D3-6BFFD9192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ADA9D-DCC1-3B45-82E7-563ED47892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58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hyperlink" Target="https://creativecommons.org/licenses/by-sa/4.0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static1.squarespace.com/static/5d482d9fd8b74f0001c02192/t/61539c13434ebc1adedf5d06/1632869406259/Navigating+Power+Dynamics+and+Boundaries+as+a+Graduate+Student_Courage+to+Act-compressed.pdf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violenceprevention/pdf/cdc_nisvs_victimization_final-a.pd" TargetMode="External"/><Relationship Id="rId2" Type="http://schemas.openxmlformats.org/officeDocument/2006/relationships/hyperlink" Target="https://www.aau.edu/sites/default/files/AAU-Files/Key-Issues/Campus-Safety/AAU-Campus-Climate-Survey-FINAL-10-20-17.p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fu.ca/sexual-violence/education-prevention/new-blog-/support-and-care/Understanding-Sexual-Violence-A-Graduate-Students-Perspective.htm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 descr="Workshop title: Navigating Power Dynamics and Boundaries: A Sexualized Violence Prevention Workshop for Graduate Students">
            <a:extLst>
              <a:ext uri="{FF2B5EF4-FFF2-40B4-BE49-F238E27FC236}">
                <a16:creationId xmlns:a16="http://schemas.microsoft.com/office/drawing/2014/main" id="{C62066A2-5155-A482-ADDB-E9513132B3E7}"/>
              </a:ext>
            </a:extLst>
          </p:cNvPr>
          <p:cNvSpPr txBox="1">
            <a:spLocks/>
          </p:cNvSpPr>
          <p:nvPr/>
        </p:nvSpPr>
        <p:spPr>
          <a:xfrm>
            <a:off x="3590693" y="1092821"/>
            <a:ext cx="6640981" cy="34933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spc="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Navigating Power Dynamics and Boundaries:</a:t>
            </a:r>
          </a:p>
          <a:p>
            <a:endParaRPr lang="en-US" sz="3800" spc="5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800" i="1" spc="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Sexualized Violence Prevention Workshop for Graduate Students</a:t>
            </a:r>
          </a:p>
        </p:txBody>
      </p:sp>
      <p:grpSp>
        <p:nvGrpSpPr>
          <p:cNvPr id="23" name="Group 22" descr="Logo, top left: Intersectional Sexualized Violence Project logo.&#10;Row of logos along bottom of slide, left to right: BCcampus, Women and Gender Equality Canada, British Columbia Ministry of Post-Secondary Education and Future Skills, and Simon Fraser University (SFU).">
            <a:extLst>
              <a:ext uri="{FF2B5EF4-FFF2-40B4-BE49-F238E27FC236}">
                <a16:creationId xmlns:a16="http://schemas.microsoft.com/office/drawing/2014/main" id="{75BF8910-CD0B-D2CF-5A0E-EE3FC90C46BB}"/>
              </a:ext>
            </a:extLst>
          </p:cNvPr>
          <p:cNvGrpSpPr/>
          <p:nvPr/>
        </p:nvGrpSpPr>
        <p:grpSpPr>
          <a:xfrm>
            <a:off x="-231320" y="-100639"/>
            <a:ext cx="7600112" cy="6497743"/>
            <a:chOff x="-905608" y="-54220"/>
            <a:chExt cx="7600112" cy="6497743"/>
          </a:xfrm>
        </p:grpSpPr>
        <p:pic>
          <p:nvPicPr>
            <p:cNvPr id="8" name="Picture 7" descr="Intersectional Sexualized Violence logo">
              <a:extLst>
                <a:ext uri="{FF2B5EF4-FFF2-40B4-BE49-F238E27FC236}">
                  <a16:creationId xmlns:a16="http://schemas.microsoft.com/office/drawing/2014/main" id="{08427E5F-6D98-6BC1-A0F0-8A73CC384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905608" y="-54220"/>
              <a:ext cx="4484077" cy="4484077"/>
            </a:xfrm>
            <a:prstGeom prst="rect">
              <a:avLst/>
            </a:prstGeom>
          </p:spPr>
        </p:pic>
        <p:pic>
          <p:nvPicPr>
            <p:cNvPr id="14" name="Picture 13" descr="Logo for Women and Gender Equality Canada ">
              <a:extLst>
                <a:ext uri="{FF2B5EF4-FFF2-40B4-BE49-F238E27FC236}">
                  <a16:creationId xmlns:a16="http://schemas.microsoft.com/office/drawing/2014/main" id="{892852D1-ABEF-2BB5-41B8-7602A4461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78504" y="6169419"/>
              <a:ext cx="2916000" cy="274104"/>
            </a:xfrm>
            <a:prstGeom prst="rect">
              <a:avLst/>
            </a:prstGeom>
          </p:spPr>
        </p:pic>
      </p:grpSp>
      <p:pic>
        <p:nvPicPr>
          <p:cNvPr id="4" name="Google Shape;131;p24" descr="Logo for BCcampus">
            <a:extLst>
              <a:ext uri="{FF2B5EF4-FFF2-40B4-BE49-F238E27FC236}">
                <a16:creationId xmlns:a16="http://schemas.microsoft.com/office/drawing/2014/main" id="{C0FE6682-19AF-9A59-4B8C-31923075D60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8267" y="6022749"/>
            <a:ext cx="1097280" cy="418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2;p24" descr="Logo for British Columbia Ministry of Post-Secondary and Future Skills">
            <a:extLst>
              <a:ext uri="{FF2B5EF4-FFF2-40B4-BE49-F238E27FC236}">
                <a16:creationId xmlns:a16="http://schemas.microsoft.com/office/drawing/2014/main" id="{F6DF2E39-4A0C-1DA9-491F-FD321BD33AD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93433" y="5919771"/>
            <a:ext cx="1440002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33;p24" descr="Creative Commons CC-BY logo">
            <a:extLst>
              <a:ext uri="{FF2B5EF4-FFF2-40B4-BE49-F238E27FC236}">
                <a16:creationId xmlns:a16="http://schemas.microsoft.com/office/drawing/2014/main" id="{EAB651F6-8CB3-6C5F-61D8-3777F28E7C6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1429" y="4909031"/>
            <a:ext cx="1028571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3FC7C178-F61E-24CD-8310-D92345F75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4909031"/>
            <a:ext cx="10109200" cy="419313"/>
          </a:xfrm>
        </p:spPr>
        <p:txBody>
          <a:bodyPr anchor="b">
            <a:normAutofit fontScale="40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CA" sz="1800" dirty="0">
                <a:latin typeface="Arial"/>
                <a:ea typeface="Arial"/>
                <a:cs typeface="Arial"/>
                <a:sym typeface="Arial"/>
              </a:rPr>
              <a:t>© 2024 Government of British Columbia. </a:t>
            </a:r>
            <a:r>
              <a:rPr lang="en-CA" sz="1800" i="1" dirty="0">
                <a:latin typeface="Arial"/>
                <a:ea typeface="Arial"/>
                <a:cs typeface="Arial"/>
                <a:sym typeface="Arial"/>
              </a:rPr>
              <a:t>Power Dynamics and Boundaries: A Sexualized Violence Workshop for Graduate Students </a:t>
            </a:r>
            <a:r>
              <a:rPr lang="en-CA" sz="1800" dirty="0">
                <a:latin typeface="Arial"/>
                <a:ea typeface="Arial"/>
                <a:cs typeface="Arial"/>
                <a:sym typeface="Arial"/>
              </a:rPr>
              <a:t>was adapted from </a:t>
            </a:r>
            <a:r>
              <a:rPr lang="en-CA" sz="1800" i="1" dirty="0">
                <a:latin typeface="Arial"/>
                <a:ea typeface="Arial"/>
                <a:cs typeface="Arial"/>
                <a:sym typeface="Arial"/>
              </a:rPr>
              <a:t>Professional Boundaries for TAs </a:t>
            </a:r>
            <a:r>
              <a:rPr lang="en-CA" sz="1800" dirty="0">
                <a:latin typeface="Arial"/>
                <a:ea typeface="Arial"/>
                <a:cs typeface="Arial"/>
                <a:sym typeface="Arial"/>
              </a:rPr>
              <a:t>by Simon Fraser University and </a:t>
            </a:r>
            <a:r>
              <a:rPr lang="en-CA" sz="1800" i="1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Navigating Power Dynamics and Boundaries as a Graduate Student</a:t>
            </a:r>
            <a:r>
              <a:rPr lang="en-CA" sz="1800" dirty="0">
                <a:latin typeface="Arial"/>
                <a:ea typeface="Arial"/>
                <a:cs typeface="Arial"/>
                <a:sym typeface="Arial"/>
              </a:rPr>
              <a:t> by Possibility Seeds. It is licensed under a </a:t>
            </a:r>
            <a:r>
              <a:rPr lang="en-CA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Creative Commons Attribution-NonCommercial-Share Alike 4.0 International License</a:t>
            </a:r>
            <a:r>
              <a:rPr lang="en-CA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CA" sz="36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806973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E65C4-4864-E348-05AE-B690EC780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658680" cy="1716255"/>
          </a:xfrm>
        </p:spPr>
        <p:txBody>
          <a:bodyPr anchor="b">
            <a:normAutofit fontScale="90000"/>
          </a:bodyPr>
          <a:lstStyle/>
          <a:p>
            <a:r>
              <a:rPr lang="en-US" sz="4300" spc="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Impacts of Sexualized Violence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A6D58D-3147-67B8-E046-8A6DEEE67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CA" sz="2000" b="1" dirty="0">
              <a:solidFill>
                <a:schemeClr val="tx1">
                  <a:alpha val="80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9D6E5"/>
              </a:buClr>
              <a:buSzPts val="2400"/>
              <a:buFont typeface="Helvetica Neue"/>
              <a:buChar char="▪"/>
            </a:pPr>
            <a:r>
              <a:rPr lang="en-CA" sz="3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Emotional</a:t>
            </a:r>
            <a:endParaRPr lang="en-CA" sz="2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9D6E5"/>
              </a:buClr>
              <a:buSzPts val="2400"/>
              <a:buFont typeface="Helvetica Neue"/>
              <a:buChar char="▪"/>
            </a:pPr>
            <a:r>
              <a:rPr lang="en-CA" sz="3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Psychological</a:t>
            </a:r>
            <a:endParaRPr lang="en-CA" sz="2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9D6E5"/>
              </a:buClr>
              <a:buSzPts val="2400"/>
              <a:buFont typeface="Helvetica Neue"/>
              <a:buChar char="▪"/>
            </a:pPr>
            <a:r>
              <a:rPr lang="en-CA" sz="3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Physical</a:t>
            </a:r>
            <a:endParaRPr lang="en-CA" sz="2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9D6E5"/>
              </a:buClr>
              <a:buSzPts val="2400"/>
              <a:buFont typeface="Helvetica Neue"/>
              <a:buChar char="▪"/>
            </a:pPr>
            <a:r>
              <a:rPr lang="en-CA" sz="3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Professional</a:t>
            </a:r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9D6E5"/>
              </a:buClr>
              <a:buSzPts val="2400"/>
              <a:buFont typeface="Helvetica Neue"/>
              <a:buChar char="▪"/>
            </a:pPr>
            <a:r>
              <a:rPr lang="en-CA" sz="3200" dirty="0">
                <a:latin typeface="Helvetica Neue"/>
                <a:ea typeface="Helvetica Neue"/>
                <a:cs typeface="Helvetica Neue"/>
                <a:sym typeface="Helvetica Neue"/>
              </a:rPr>
              <a:t>Financial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oogle Shape;436;gbb0864b544_0_235">
            <a:extLst>
              <a:ext uri="{FF2B5EF4-FFF2-40B4-BE49-F238E27FC236}">
                <a16:creationId xmlns:a16="http://schemas.microsoft.com/office/drawing/2014/main" id="{5DC88183-96F0-F1E8-CED9-3BDD84246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6491" r="8546" b="-3"/>
          <a:stretch/>
        </p:blipFill>
        <p:spPr>
          <a:xfrm>
            <a:off x="774614" y="299509"/>
            <a:ext cx="4230683" cy="6258983"/>
          </a:xfrm>
          <a:prstGeom prst="rect">
            <a:avLst/>
          </a:prstGeom>
          <a:noFill/>
        </p:spPr>
      </p:pic>
      <p:sp>
        <p:nvSpPr>
          <p:cNvPr id="4" name="sketch line">
            <a:extLst>
              <a:ext uri="{FF2B5EF4-FFF2-40B4-BE49-F238E27FC236}">
                <a16:creationId xmlns:a16="http://schemas.microsoft.com/office/drawing/2014/main" id="{5C594550-8320-4E76-32C7-9FB7E0674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2395" y="243367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EA373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53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6E04F-CA56-6EE6-CBFC-F08C40B9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5884164" cy="1481328"/>
          </a:xfrm>
        </p:spPr>
        <p:txBody>
          <a:bodyPr anchor="b">
            <a:normAutofit fontScale="90000"/>
          </a:bodyPr>
          <a:lstStyle/>
          <a:p>
            <a:r>
              <a:rPr lang="en-US" sz="5400" spc="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Discussion: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43388-F7D1-BE43-5589-937FD0117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 sz="3600" b="0" i="0" u="none" strike="noStrike" dirty="0">
                <a:latin typeface="Helvetica Neue"/>
                <a:ea typeface="Helvetica Neue"/>
                <a:cs typeface="Helvetica Neue"/>
                <a:sym typeface="Helvetica Neue"/>
              </a:rPr>
              <a:t>What could be some of the potential impacts of </a:t>
            </a:r>
            <a:r>
              <a:rPr lang="en-CA" sz="3600" dirty="0">
                <a:latin typeface="Helvetica Neue"/>
                <a:ea typeface="Helvetica Neue"/>
                <a:cs typeface="Helvetica Neue"/>
                <a:sym typeface="Helvetica Neue"/>
              </a:rPr>
              <a:t>sexualized violence</a:t>
            </a:r>
            <a:r>
              <a:rPr lang="en-CA" sz="3600" b="0" i="0" u="none" strike="noStrike" dirty="0">
                <a:latin typeface="Helvetica Neue"/>
                <a:ea typeface="Helvetica Neue"/>
                <a:cs typeface="Helvetica Neue"/>
                <a:sym typeface="Helvetica Neue"/>
              </a:rPr>
              <a:t> on graduate students?</a:t>
            </a:r>
            <a:br>
              <a:rPr lang="en-CA" sz="2200" dirty="0"/>
            </a:br>
            <a:endParaRPr lang="en-US" sz="2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5" name="Google Shape;323;gbb0864b544_0_62">
            <a:extLst>
              <a:ext uri="{FF2B5EF4-FFF2-40B4-BE49-F238E27FC236}">
                <a16:creationId xmlns:a16="http://schemas.microsoft.com/office/drawing/2014/main" id="{E58EE84A-EFA6-76B0-A603-02C160686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tretch/>
        </p:blipFill>
        <p:spPr>
          <a:xfrm>
            <a:off x="6876289" y="640080"/>
            <a:ext cx="3904486" cy="5577840"/>
          </a:xfrm>
          <a:prstGeom prst="rect">
            <a:avLst/>
          </a:prstGeom>
          <a:noFill/>
        </p:spPr>
      </p:pic>
      <p:sp>
        <p:nvSpPr>
          <p:cNvPr id="4" name="sketch line">
            <a:extLst>
              <a:ext uri="{FF2B5EF4-FFF2-40B4-BE49-F238E27FC236}">
                <a16:creationId xmlns:a16="http://schemas.microsoft.com/office/drawing/2014/main" id="{4F91B077-8B7B-C554-583B-2684E886E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513" y="2281428"/>
            <a:ext cx="3258312" cy="58360"/>
          </a:xfrm>
          <a:custGeom>
            <a:avLst/>
            <a:gdLst>
              <a:gd name="connsiteX0" fmla="*/ 0 w 3258312"/>
              <a:gd name="connsiteY0" fmla="*/ 0 h 58360"/>
              <a:gd name="connsiteX1" fmla="*/ 619079 w 3258312"/>
              <a:gd name="connsiteY1" fmla="*/ 0 h 58360"/>
              <a:gd name="connsiteX2" fmla="*/ 1270742 w 3258312"/>
              <a:gd name="connsiteY2" fmla="*/ 0 h 58360"/>
              <a:gd name="connsiteX3" fmla="*/ 1954987 w 3258312"/>
              <a:gd name="connsiteY3" fmla="*/ 0 h 58360"/>
              <a:gd name="connsiteX4" fmla="*/ 2639233 w 3258312"/>
              <a:gd name="connsiteY4" fmla="*/ 0 h 58360"/>
              <a:gd name="connsiteX5" fmla="*/ 3258312 w 3258312"/>
              <a:gd name="connsiteY5" fmla="*/ 0 h 58360"/>
              <a:gd name="connsiteX6" fmla="*/ 3258312 w 3258312"/>
              <a:gd name="connsiteY6" fmla="*/ 58360 h 58360"/>
              <a:gd name="connsiteX7" fmla="*/ 2541483 w 3258312"/>
              <a:gd name="connsiteY7" fmla="*/ 58360 h 58360"/>
              <a:gd name="connsiteX8" fmla="*/ 1824655 w 3258312"/>
              <a:gd name="connsiteY8" fmla="*/ 58360 h 58360"/>
              <a:gd name="connsiteX9" fmla="*/ 1172992 w 3258312"/>
              <a:gd name="connsiteY9" fmla="*/ 58360 h 58360"/>
              <a:gd name="connsiteX10" fmla="*/ 0 w 3258312"/>
              <a:gd name="connsiteY10" fmla="*/ 58360 h 58360"/>
              <a:gd name="connsiteX11" fmla="*/ 0 w 3258312"/>
              <a:gd name="connsiteY11" fmla="*/ 0 h 5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8312" h="58360" fill="none" extrusionOk="0">
                <a:moveTo>
                  <a:pt x="0" y="0"/>
                </a:moveTo>
                <a:cubicBezTo>
                  <a:pt x="202190" y="-24080"/>
                  <a:pt x="446872" y="21590"/>
                  <a:pt x="619079" y="0"/>
                </a:cubicBezTo>
                <a:cubicBezTo>
                  <a:pt x="791286" y="-21590"/>
                  <a:pt x="971186" y="1215"/>
                  <a:pt x="1270742" y="0"/>
                </a:cubicBezTo>
                <a:cubicBezTo>
                  <a:pt x="1570298" y="-1215"/>
                  <a:pt x="1789305" y="-14555"/>
                  <a:pt x="1954987" y="0"/>
                </a:cubicBezTo>
                <a:cubicBezTo>
                  <a:pt x="2120670" y="14555"/>
                  <a:pt x="2339259" y="-32086"/>
                  <a:pt x="2639233" y="0"/>
                </a:cubicBezTo>
                <a:cubicBezTo>
                  <a:pt x="2939207" y="32086"/>
                  <a:pt x="2974556" y="-4651"/>
                  <a:pt x="3258312" y="0"/>
                </a:cubicBezTo>
                <a:cubicBezTo>
                  <a:pt x="3258717" y="19935"/>
                  <a:pt x="3259003" y="37988"/>
                  <a:pt x="3258312" y="58360"/>
                </a:cubicBezTo>
                <a:cubicBezTo>
                  <a:pt x="3004185" y="22676"/>
                  <a:pt x="2775818" y="65339"/>
                  <a:pt x="2541483" y="58360"/>
                </a:cubicBezTo>
                <a:cubicBezTo>
                  <a:pt x="2307148" y="51381"/>
                  <a:pt x="2173917" y="25964"/>
                  <a:pt x="1824655" y="58360"/>
                </a:cubicBezTo>
                <a:cubicBezTo>
                  <a:pt x="1475393" y="90756"/>
                  <a:pt x="1448284" y="52324"/>
                  <a:pt x="1172992" y="58360"/>
                </a:cubicBezTo>
                <a:cubicBezTo>
                  <a:pt x="897700" y="64396"/>
                  <a:pt x="431889" y="91458"/>
                  <a:pt x="0" y="58360"/>
                </a:cubicBezTo>
                <a:cubicBezTo>
                  <a:pt x="-1065" y="31162"/>
                  <a:pt x="1873" y="12321"/>
                  <a:pt x="0" y="0"/>
                </a:cubicBezTo>
                <a:close/>
              </a:path>
              <a:path w="3258312" h="58360" stroke="0" extrusionOk="0">
                <a:moveTo>
                  <a:pt x="0" y="0"/>
                </a:moveTo>
                <a:cubicBezTo>
                  <a:pt x="173926" y="-17682"/>
                  <a:pt x="436240" y="-25963"/>
                  <a:pt x="619079" y="0"/>
                </a:cubicBezTo>
                <a:cubicBezTo>
                  <a:pt x="801918" y="25963"/>
                  <a:pt x="898655" y="-11810"/>
                  <a:pt x="1172992" y="0"/>
                </a:cubicBezTo>
                <a:cubicBezTo>
                  <a:pt x="1447329" y="11810"/>
                  <a:pt x="1738092" y="22436"/>
                  <a:pt x="1889821" y="0"/>
                </a:cubicBezTo>
                <a:cubicBezTo>
                  <a:pt x="2041550" y="-22436"/>
                  <a:pt x="2230430" y="10700"/>
                  <a:pt x="2508900" y="0"/>
                </a:cubicBezTo>
                <a:cubicBezTo>
                  <a:pt x="2787370" y="-10700"/>
                  <a:pt x="3107793" y="33867"/>
                  <a:pt x="3258312" y="0"/>
                </a:cubicBezTo>
                <a:cubicBezTo>
                  <a:pt x="3259571" y="22423"/>
                  <a:pt x="3260881" y="35934"/>
                  <a:pt x="3258312" y="58360"/>
                </a:cubicBezTo>
                <a:cubicBezTo>
                  <a:pt x="3108757" y="54077"/>
                  <a:pt x="2799174" y="38872"/>
                  <a:pt x="2606650" y="58360"/>
                </a:cubicBezTo>
                <a:cubicBezTo>
                  <a:pt x="2414126" y="77848"/>
                  <a:pt x="2140274" y="36942"/>
                  <a:pt x="1889821" y="58360"/>
                </a:cubicBezTo>
                <a:cubicBezTo>
                  <a:pt x="1639368" y="79778"/>
                  <a:pt x="1583605" y="75750"/>
                  <a:pt x="1335908" y="58360"/>
                </a:cubicBezTo>
                <a:cubicBezTo>
                  <a:pt x="1088211" y="40970"/>
                  <a:pt x="885634" y="39915"/>
                  <a:pt x="684246" y="58360"/>
                </a:cubicBezTo>
                <a:cubicBezTo>
                  <a:pt x="482858" y="76805"/>
                  <a:pt x="140495" y="82058"/>
                  <a:pt x="0" y="58360"/>
                </a:cubicBezTo>
                <a:cubicBezTo>
                  <a:pt x="-896" y="37768"/>
                  <a:pt x="747" y="17579"/>
                  <a:pt x="0" y="0"/>
                </a:cubicBezTo>
                <a:close/>
              </a:path>
            </a:pathLst>
          </a:custGeom>
          <a:solidFill>
            <a:srgbClr val="FEA373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58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77C56-1A8D-BC60-B9BA-C82B8771F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Sexualized Violence and Graduate Students</a:t>
            </a:r>
            <a:endParaRPr lang="en-US" spc="5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D27F1-930A-3AEA-2664-D52D5FD42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lnSpcReduction="10000"/>
          </a:bodyPr>
          <a:lstStyle/>
          <a:p>
            <a:pPr marL="177800" lvl="0" indent="-1770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9D6E5"/>
              </a:buClr>
              <a:buSzPct val="100000"/>
              <a:buFont typeface="Helvetica Neue"/>
              <a:buChar char="▪"/>
            </a:pPr>
            <a:r>
              <a:rPr lang="en-CA" sz="2000" i="0" u="none" strike="noStrike" dirty="0">
                <a:latin typeface="Helvetica Neue"/>
                <a:ea typeface="Helvetica Neue"/>
                <a:cs typeface="Helvetica Neue"/>
                <a:sym typeface="Helvetica Neue"/>
              </a:rPr>
              <a:t>71% of post-secondary students witnessed or experienced unwanted sexual behaviours in a post-secondary setting in 2019 </a:t>
            </a:r>
            <a:r>
              <a:rPr lang="en-CA" sz="2000" u="none" strike="noStrike" dirty="0"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en-CA" sz="2000" u="none" strike="noStrike" dirty="0" err="1">
                <a:latin typeface="Helvetica Neue"/>
                <a:ea typeface="Helvetica Neue"/>
                <a:cs typeface="Helvetica Neue"/>
                <a:sym typeface="Helvetica Neue"/>
              </a:rPr>
              <a:t>Burczycka</a:t>
            </a:r>
            <a:r>
              <a:rPr lang="en-CA" sz="2000" u="none" strike="noStrike" dirty="0">
                <a:latin typeface="Helvetica Neue"/>
                <a:ea typeface="Helvetica Neue"/>
                <a:cs typeface="Helvetica Neue"/>
                <a:sym typeface="Helvetica Neue"/>
              </a:rPr>
              <a:t>, 2020).</a:t>
            </a:r>
            <a:endParaRPr lang="en-CA" sz="1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7800" lvl="0" indent="-177037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79D6E5"/>
              </a:buClr>
              <a:buSzPct val="100000"/>
              <a:buFont typeface="Helvetica Neue"/>
              <a:buChar char="▪"/>
            </a:pPr>
            <a:r>
              <a:rPr lang="en-CA" sz="2000" i="0" u="none" strike="noStrike" dirty="0">
                <a:latin typeface="Helvetica Neue"/>
                <a:ea typeface="Helvetica Neue"/>
                <a:cs typeface="Helvetica Neue"/>
                <a:sym typeface="Helvetica Neue"/>
              </a:rPr>
              <a:t>Up to 25% of women experience sexual assault during college or university </a:t>
            </a:r>
            <a:r>
              <a:rPr lang="en-CA" sz="2000" u="none" strike="noStrike" dirty="0">
                <a:latin typeface="Helvetica Neue"/>
                <a:ea typeface="Helvetica Neue"/>
                <a:cs typeface="Helvetica Neue"/>
                <a:sym typeface="Helvetica Neue"/>
              </a:rPr>
              <a:t>(Ontario Women’s Directorate, 2013).</a:t>
            </a:r>
            <a:endParaRPr lang="en-CA" sz="1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7800" lvl="0" indent="-177037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79D6E5"/>
              </a:buClr>
              <a:buSzPct val="100000"/>
              <a:buFont typeface="Noto Sans Symbols"/>
              <a:buChar char="▪"/>
            </a:pPr>
            <a:r>
              <a:rPr lang="en-CA" sz="2000" i="0" u="none" strike="noStrike" dirty="0">
                <a:latin typeface="Helvetica Neue"/>
                <a:ea typeface="Helvetica Neue"/>
                <a:cs typeface="Helvetica Neue"/>
                <a:sym typeface="Helvetica Neue"/>
              </a:rPr>
              <a:t>A study </a:t>
            </a:r>
            <a:r>
              <a:rPr lang="en-CA" sz="2000" dirty="0">
                <a:latin typeface="Helvetica Neue"/>
                <a:ea typeface="Helvetica Neue"/>
                <a:cs typeface="Helvetica Neue"/>
                <a:sym typeface="Helvetica Neue"/>
              </a:rPr>
              <a:t>showed that w</a:t>
            </a:r>
            <a:r>
              <a:rPr lang="en-CA" sz="2000" i="0" u="none" strike="noStrike" dirty="0">
                <a:latin typeface="Helvetica Neue"/>
                <a:ea typeface="Helvetica Neue"/>
                <a:cs typeface="Helvetica Neue"/>
                <a:sym typeface="Helvetica Neue"/>
              </a:rPr>
              <a:t>hile graduate students were slightly less likely to report experiencing sexual harassment than undergraduate students (52.9% vs. 55.9%), they were significantly more likely to be harassed by faculty or staff (23.2% vs. 5.8%) </a:t>
            </a:r>
            <a:r>
              <a:rPr lang="en-CA" sz="2000" u="none" strike="noStrike" dirty="0">
                <a:latin typeface="Helvetica Neue"/>
                <a:ea typeface="Helvetica Neue"/>
                <a:cs typeface="Helvetica Neue"/>
                <a:sym typeface="Helvetica Neue"/>
              </a:rPr>
              <a:t>(Peter </a:t>
            </a:r>
            <a:r>
              <a:rPr lang="en-CA" sz="2000" dirty="0">
                <a:latin typeface="Helvetica Neue"/>
                <a:ea typeface="Helvetica Neue"/>
                <a:cs typeface="Helvetica Neue"/>
                <a:sym typeface="Helvetica Neue"/>
              </a:rPr>
              <a:t>&amp; Stewart</a:t>
            </a:r>
            <a:r>
              <a:rPr lang="en-CA" sz="2000" u="none" strike="noStrike" dirty="0">
                <a:latin typeface="Helvetica Neue"/>
                <a:ea typeface="Helvetica Neue"/>
                <a:cs typeface="Helvetica Neue"/>
                <a:sym typeface="Helvetica Neue"/>
              </a:rPr>
              <a:t>, 2019. </a:t>
            </a:r>
            <a:r>
              <a:rPr lang="en-CA" sz="2000" i="1" dirty="0">
                <a:latin typeface="Helvetica Neue"/>
                <a:ea typeface="Helvetica Neue"/>
                <a:cs typeface="Helvetica Neue"/>
                <a:sym typeface="Helvetica Neue"/>
              </a:rPr>
              <a:t>The University of Manitoba Campus Climate Survey on Sexualized Violence</a:t>
            </a:r>
            <a:r>
              <a:rPr lang="en-CA" sz="2000" u="none" strike="noStrike" dirty="0">
                <a:latin typeface="Helvetica Neue"/>
                <a:ea typeface="Helvetica Neue"/>
                <a:cs typeface="Helvetica Neue"/>
                <a:sym typeface="Helvetica Neue"/>
              </a:rPr>
              <a:t>).</a:t>
            </a:r>
            <a:br>
              <a:rPr lang="en-CA" sz="1700" dirty="0"/>
            </a:br>
            <a:endParaRPr lang="en-US" sz="17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rgbClr val="FEA373">
              <a:alpha val="75000"/>
            </a:srgb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ogle Shape;414;gc98a220f5a_0_32">
            <a:extLst>
              <a:ext uri="{FF2B5EF4-FFF2-40B4-BE49-F238E27FC236}">
                <a16:creationId xmlns:a16="http://schemas.microsoft.com/office/drawing/2014/main" id="{92CA1C3F-EEC7-3CB8-F4E5-E81A4CE1B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19103" r="16681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4440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4D819E-8F24-0B50-B45A-423B9F3C7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9169" y="645850"/>
            <a:ext cx="6233572" cy="1112783"/>
          </a:xfrm>
        </p:spPr>
        <p:txBody>
          <a:bodyPr anchor="b">
            <a:normAutofit/>
          </a:bodyPr>
          <a:lstStyle/>
          <a:p>
            <a:r>
              <a:rPr lang="en-US" spc="5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Consent and Coercion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7D5D8B-625B-F39C-8230-B5FF6DA42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tx1">
                    <a:alpha val="8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Legal definition of consent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tx1">
                    <a:alpha val="8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Importance of context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tx1">
                    <a:alpha val="8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Forms of coercion</a:t>
            </a:r>
          </a:p>
          <a:p>
            <a:endParaRPr lang="en-CA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oogle Shape;265;g7995ccbb93_0_37">
            <a:extLst>
              <a:ext uri="{FF2B5EF4-FFF2-40B4-BE49-F238E27FC236}">
                <a16:creationId xmlns:a16="http://schemas.microsoft.com/office/drawing/2014/main" id="{4ADC88F6-96FE-A7B0-7D48-F468CCF66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279143" y="977107"/>
            <a:ext cx="5221625" cy="4903786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sketch line">
            <a:extLst>
              <a:ext uri="{FF2B5EF4-FFF2-40B4-BE49-F238E27FC236}">
                <a16:creationId xmlns:a16="http://schemas.microsoft.com/office/drawing/2014/main" id="{1EB3CF82-6979-5ECE-56BA-18BDEBC7B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2395" y="198202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EA373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936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4D819E-8F24-0B50-B45A-423B9F3C7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595" y="667280"/>
            <a:ext cx="10515600" cy="1060450"/>
          </a:xfrm>
        </p:spPr>
        <p:txBody>
          <a:bodyPr>
            <a:normAutofit/>
          </a:bodyPr>
          <a:lstStyle/>
          <a:p>
            <a:pPr algn="ctr"/>
            <a:r>
              <a:rPr lang="en-US" spc="5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Discussion: Power Hierarchies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AC28EE-3648-6E9C-EC49-E05E395FB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9467" y="2370930"/>
            <a:ext cx="8111066" cy="4011582"/>
          </a:xfrm>
        </p:spPr>
        <p:txBody>
          <a:bodyPr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 sz="3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Let’s consider:</a:t>
            </a:r>
            <a:endParaRPr lang="en-CA" sz="2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54000" lvl="0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9D6E5"/>
              </a:buClr>
              <a:buSzPts val="1900"/>
              <a:buFont typeface="Noto Sans Symbols"/>
              <a:buChar char="▪"/>
            </a:pPr>
            <a:r>
              <a:rPr lang="en-CA" sz="2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are some examples of power hierarchies or power dynamics within academia? </a:t>
            </a:r>
          </a:p>
          <a:p>
            <a:pPr marL="254000" lvl="0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9D6E5"/>
              </a:buClr>
              <a:buSzPts val="1900"/>
              <a:buFont typeface="Noto Sans Symbols"/>
              <a:buChar char="▪"/>
            </a:pPr>
            <a:r>
              <a:rPr lang="en-CA" sz="2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might the power hierarchies, attitudes, and behaviors common in academic environments facilitate sexualized violence?</a:t>
            </a:r>
            <a:endParaRPr lang="en-CA" sz="2800" dirty="0"/>
          </a:p>
          <a:p>
            <a:pPr marL="254000" lvl="0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9D6E5"/>
              </a:buClr>
              <a:buSzPts val="1900"/>
              <a:buFont typeface="Noto Sans Symbols"/>
              <a:buChar char="▪"/>
            </a:pPr>
            <a:r>
              <a:rPr lang="en-CA" sz="2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would it take to change these norms and create a culture where boundaries are respected?</a:t>
            </a:r>
            <a:endParaRPr lang="en-CA" sz="2800" dirty="0"/>
          </a:p>
        </p:txBody>
      </p:sp>
      <p:sp>
        <p:nvSpPr>
          <p:cNvPr id="2" name="sketch line">
            <a:extLst>
              <a:ext uri="{FF2B5EF4-FFF2-40B4-BE49-F238E27FC236}">
                <a16:creationId xmlns:a16="http://schemas.microsoft.com/office/drawing/2014/main" id="{377DFCF7-625C-FF18-0F93-C05B7E957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8452" y="1954991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EA373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307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4D819E-8F24-0B50-B45A-423B9F3C7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7280"/>
            <a:ext cx="10515600" cy="1060450"/>
          </a:xfrm>
        </p:spPr>
        <p:txBody>
          <a:bodyPr/>
          <a:lstStyle/>
          <a:p>
            <a:pPr algn="ctr"/>
            <a:r>
              <a:rPr lang="en-US" spc="5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What Are Boundaries?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AC28EE-3648-6E9C-EC49-E05E395FB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9467" y="2370929"/>
            <a:ext cx="8111066" cy="4277843"/>
          </a:xfrm>
        </p:spPr>
        <p:txBody>
          <a:bodyPr>
            <a:normAutofit/>
          </a:bodyPr>
          <a:lstStyle/>
          <a:p>
            <a:pPr marL="254000" lvl="0" indent="-254000">
              <a:spcBef>
                <a:spcPts val="0"/>
              </a:spcBef>
              <a:buClr>
                <a:srgbClr val="79D6E5"/>
              </a:buClr>
              <a:buSzPts val="1800"/>
              <a:buFont typeface="Noto Sans Symbols"/>
              <a:buChar char="▪"/>
            </a:pPr>
            <a:r>
              <a:rPr lang="en-CA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guideline or limit that a person creates about reasonable, acceptable, and safer ways to engage with and act towards them.</a:t>
            </a:r>
            <a:endParaRPr lang="en-CA" dirty="0"/>
          </a:p>
          <a:p>
            <a:pPr marL="254000" lvl="0" indent="-254000">
              <a:spcBef>
                <a:spcPts val="1800"/>
              </a:spcBef>
              <a:buClr>
                <a:srgbClr val="79D6E5"/>
              </a:buClr>
              <a:buSzPts val="1800"/>
              <a:buFont typeface="Noto Sans Symbols"/>
              <a:buChar char="▪"/>
            </a:pPr>
            <a:r>
              <a:rPr lang="en-CA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Boundaries create physical and emotional space.</a:t>
            </a:r>
            <a:endParaRPr lang="en-CA" dirty="0"/>
          </a:p>
          <a:p>
            <a:pPr marL="254000" lvl="0" indent="-254000">
              <a:spcBef>
                <a:spcPts val="1800"/>
              </a:spcBef>
              <a:buClr>
                <a:srgbClr val="79D6E5"/>
              </a:buClr>
              <a:buSzPts val="1800"/>
              <a:buFont typeface="Noto Sans Symbols"/>
              <a:buChar char="▪"/>
            </a:pPr>
            <a:r>
              <a:rPr lang="en-CA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demonstrate how a person wants to be treated; in other words, what is okay and what is not.</a:t>
            </a:r>
          </a:p>
          <a:p>
            <a:pPr lvl="0" algn="ctr">
              <a:spcBef>
                <a:spcPts val="1800"/>
              </a:spcBef>
              <a:buClr>
                <a:srgbClr val="79D6E5"/>
              </a:buClr>
              <a:buSzPts val="1800"/>
            </a:pPr>
            <a:endParaRPr lang="en-CA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ctr">
              <a:spcBef>
                <a:spcPts val="1800"/>
              </a:spcBef>
              <a:buClr>
                <a:srgbClr val="79D6E5"/>
              </a:buClr>
              <a:buSzPts val="1800"/>
            </a:pPr>
            <a:r>
              <a:rPr lang="en-CA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Setting boundaries can feel very hard!</a:t>
            </a:r>
            <a:endParaRPr lang="en-CA" dirty="0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C6D77387-57E9-B4BF-2F28-438BBD143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8452" y="202189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EA373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807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AC1C2-9E6C-6337-9121-FEE28BC77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481" y="680288"/>
            <a:ext cx="3686427" cy="5583148"/>
          </a:xfrm>
        </p:spPr>
        <p:txBody>
          <a:bodyPr anchor="ctr">
            <a:normAutofit/>
          </a:bodyPr>
          <a:lstStyle/>
          <a:p>
            <a:r>
              <a:rPr lang="en-C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Boundaries Can Be . . .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2E3E66-977E-DB00-B5F6-05AFD92F6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993" y="1057759"/>
            <a:ext cx="4032660" cy="4525505"/>
          </a:xfrm>
        </p:spPr>
        <p:txBody>
          <a:bodyPr>
            <a:normAutofit fontScale="92500" lnSpcReduction="10000"/>
          </a:bodyPr>
          <a:lstStyle/>
          <a:p>
            <a:pPr marL="177800" lvl="0" indent="-176212">
              <a:lnSpc>
                <a:spcPct val="150000"/>
              </a:lnSpc>
              <a:spcBef>
                <a:spcPts val="0"/>
              </a:spcBef>
              <a:buClr>
                <a:srgbClr val="79D6E5"/>
              </a:buClr>
              <a:buSzPct val="100000"/>
              <a:buFont typeface="Noto Sans Symbols"/>
              <a:buChar char="▪"/>
            </a:pPr>
            <a:r>
              <a:rPr lang="en-CA" sz="4000" dirty="0">
                <a:latin typeface="Helvetica Neue"/>
                <a:ea typeface="Helvetica Neue"/>
                <a:cs typeface="Helvetica Neue"/>
                <a:sym typeface="Helvetica Neue"/>
              </a:rPr>
              <a:t>Physical</a:t>
            </a:r>
            <a:endParaRPr lang="en-CA" sz="4000" dirty="0"/>
          </a:p>
          <a:p>
            <a:pPr marL="177800" lvl="0" indent="-176212">
              <a:lnSpc>
                <a:spcPct val="150000"/>
              </a:lnSpc>
              <a:spcBef>
                <a:spcPts val="800"/>
              </a:spcBef>
              <a:buClr>
                <a:srgbClr val="79D6E5"/>
              </a:buClr>
              <a:buSzPct val="100000"/>
              <a:buFont typeface="Noto Sans Symbols"/>
              <a:buChar char="▪"/>
            </a:pPr>
            <a:r>
              <a:rPr lang="en-CA" sz="4000" dirty="0">
                <a:latin typeface="Helvetica Neue"/>
                <a:ea typeface="Helvetica Neue"/>
                <a:cs typeface="Helvetica Neue"/>
                <a:sym typeface="Helvetica Neue"/>
              </a:rPr>
              <a:t>Mental</a:t>
            </a:r>
            <a:endParaRPr lang="en-CA" sz="4000" dirty="0"/>
          </a:p>
          <a:p>
            <a:pPr marL="177800" lvl="0" indent="-176212">
              <a:lnSpc>
                <a:spcPct val="150000"/>
              </a:lnSpc>
              <a:spcBef>
                <a:spcPts val="800"/>
              </a:spcBef>
              <a:buClr>
                <a:srgbClr val="79D6E5"/>
              </a:buClr>
              <a:buSzPct val="100000"/>
              <a:buFont typeface="Noto Sans Symbols"/>
              <a:buChar char="▪"/>
            </a:pPr>
            <a:r>
              <a:rPr lang="en-CA" sz="4000" dirty="0">
                <a:latin typeface="Helvetica Neue"/>
                <a:ea typeface="Helvetica Neue"/>
                <a:cs typeface="Helvetica Neue"/>
                <a:sym typeface="Helvetica Neue"/>
              </a:rPr>
              <a:t>Emotional</a:t>
            </a:r>
            <a:endParaRPr lang="en-CA" sz="4000" dirty="0"/>
          </a:p>
          <a:p>
            <a:pPr marL="177800" lvl="0" indent="-176212">
              <a:lnSpc>
                <a:spcPct val="150000"/>
              </a:lnSpc>
              <a:spcBef>
                <a:spcPts val="800"/>
              </a:spcBef>
              <a:buClr>
                <a:srgbClr val="79D6E5"/>
              </a:buClr>
              <a:buSzPct val="100000"/>
              <a:buFont typeface="Noto Sans Symbols"/>
              <a:buChar char="▪"/>
            </a:pPr>
            <a:r>
              <a:rPr lang="en-CA" sz="4000" dirty="0">
                <a:latin typeface="Helvetica Neue"/>
                <a:ea typeface="Helvetica Neue"/>
                <a:cs typeface="Helvetica Neue"/>
                <a:sym typeface="Helvetica Neue"/>
              </a:rPr>
              <a:t>Sexual</a:t>
            </a:r>
            <a:endParaRPr lang="en-CA" sz="4000" dirty="0"/>
          </a:p>
          <a:p>
            <a:pPr marL="177800" lvl="0" indent="-176212">
              <a:lnSpc>
                <a:spcPct val="150000"/>
              </a:lnSpc>
              <a:spcBef>
                <a:spcPts val="800"/>
              </a:spcBef>
              <a:buClr>
                <a:srgbClr val="79D6E5"/>
              </a:buClr>
              <a:buSzPct val="100000"/>
              <a:buFont typeface="Noto Sans Symbols"/>
              <a:buChar char="▪"/>
            </a:pPr>
            <a:r>
              <a:rPr lang="en-CA" sz="4000" dirty="0">
                <a:latin typeface="Helvetica Neue"/>
                <a:ea typeface="Helvetica Neue"/>
                <a:cs typeface="Helvetica Neue"/>
                <a:sym typeface="Helvetica Neue"/>
              </a:rPr>
              <a:t>Professional</a:t>
            </a:r>
            <a:endParaRPr lang="en-CA" sz="4000" dirty="0"/>
          </a:p>
        </p:txBody>
      </p:sp>
      <p:sp>
        <p:nvSpPr>
          <p:cNvPr id="7" name="sketch line">
            <a:extLst>
              <a:ext uri="{FF2B5EF4-FFF2-40B4-BE49-F238E27FC236}">
                <a16:creationId xmlns:a16="http://schemas.microsoft.com/office/drawing/2014/main" id="{392EA136-37CF-9FFD-EB4F-C75C694E1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97149" y="3449003"/>
            <a:ext cx="5410200" cy="45719"/>
          </a:xfrm>
          <a:custGeom>
            <a:avLst/>
            <a:gdLst>
              <a:gd name="connsiteX0" fmla="*/ 0 w 5410200"/>
              <a:gd name="connsiteY0" fmla="*/ 0 h 45719"/>
              <a:gd name="connsiteX1" fmla="*/ 568071 w 5410200"/>
              <a:gd name="connsiteY1" fmla="*/ 0 h 45719"/>
              <a:gd name="connsiteX2" fmla="*/ 1298448 w 5410200"/>
              <a:gd name="connsiteY2" fmla="*/ 0 h 45719"/>
              <a:gd name="connsiteX3" fmla="*/ 1920621 w 5410200"/>
              <a:gd name="connsiteY3" fmla="*/ 0 h 45719"/>
              <a:gd name="connsiteX4" fmla="*/ 2488692 w 5410200"/>
              <a:gd name="connsiteY4" fmla="*/ 0 h 45719"/>
              <a:gd name="connsiteX5" fmla="*/ 3219069 w 5410200"/>
              <a:gd name="connsiteY5" fmla="*/ 0 h 45719"/>
              <a:gd name="connsiteX6" fmla="*/ 3895344 w 5410200"/>
              <a:gd name="connsiteY6" fmla="*/ 0 h 45719"/>
              <a:gd name="connsiteX7" fmla="*/ 4571619 w 5410200"/>
              <a:gd name="connsiteY7" fmla="*/ 0 h 45719"/>
              <a:gd name="connsiteX8" fmla="*/ 5410200 w 5410200"/>
              <a:gd name="connsiteY8" fmla="*/ 0 h 45719"/>
              <a:gd name="connsiteX9" fmla="*/ 5410200 w 5410200"/>
              <a:gd name="connsiteY9" fmla="*/ 45719 h 45719"/>
              <a:gd name="connsiteX10" fmla="*/ 4842129 w 5410200"/>
              <a:gd name="connsiteY10" fmla="*/ 45719 h 45719"/>
              <a:gd name="connsiteX11" fmla="*/ 4328160 w 5410200"/>
              <a:gd name="connsiteY11" fmla="*/ 45719 h 45719"/>
              <a:gd name="connsiteX12" fmla="*/ 3597783 w 5410200"/>
              <a:gd name="connsiteY12" fmla="*/ 45719 h 45719"/>
              <a:gd name="connsiteX13" fmla="*/ 3029712 w 5410200"/>
              <a:gd name="connsiteY13" fmla="*/ 45719 h 45719"/>
              <a:gd name="connsiteX14" fmla="*/ 2299335 w 5410200"/>
              <a:gd name="connsiteY14" fmla="*/ 45719 h 45719"/>
              <a:gd name="connsiteX15" fmla="*/ 1514856 w 5410200"/>
              <a:gd name="connsiteY15" fmla="*/ 45719 h 45719"/>
              <a:gd name="connsiteX16" fmla="*/ 892683 w 5410200"/>
              <a:gd name="connsiteY16" fmla="*/ 45719 h 45719"/>
              <a:gd name="connsiteX17" fmla="*/ 0 w 5410200"/>
              <a:gd name="connsiteY17" fmla="*/ 45719 h 45719"/>
              <a:gd name="connsiteX18" fmla="*/ 0 w 5410200"/>
              <a:gd name="connsiteY1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45719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303" y="20319"/>
                  <a:pt x="5411289" y="30814"/>
                  <a:pt x="5410200" y="45719"/>
                </a:cubicBezTo>
                <a:cubicBezTo>
                  <a:pt x="5139060" y="34182"/>
                  <a:pt x="5121593" y="58466"/>
                  <a:pt x="4842129" y="45719"/>
                </a:cubicBezTo>
                <a:cubicBezTo>
                  <a:pt x="4562665" y="32972"/>
                  <a:pt x="4448273" y="36918"/>
                  <a:pt x="4328160" y="45719"/>
                </a:cubicBezTo>
                <a:cubicBezTo>
                  <a:pt x="4208047" y="54520"/>
                  <a:pt x="3760936" y="49998"/>
                  <a:pt x="3597783" y="45719"/>
                </a:cubicBezTo>
                <a:cubicBezTo>
                  <a:pt x="3434630" y="41440"/>
                  <a:pt x="3299718" y="60644"/>
                  <a:pt x="3029712" y="45719"/>
                </a:cubicBezTo>
                <a:cubicBezTo>
                  <a:pt x="2759706" y="30794"/>
                  <a:pt x="2640159" y="54825"/>
                  <a:pt x="2299335" y="45719"/>
                </a:cubicBezTo>
                <a:cubicBezTo>
                  <a:pt x="1958511" y="36613"/>
                  <a:pt x="1801186" y="56416"/>
                  <a:pt x="1514856" y="45719"/>
                </a:cubicBezTo>
                <a:cubicBezTo>
                  <a:pt x="1228526" y="35022"/>
                  <a:pt x="1063509" y="22126"/>
                  <a:pt x="892683" y="45719"/>
                </a:cubicBezTo>
                <a:cubicBezTo>
                  <a:pt x="721857" y="69312"/>
                  <a:pt x="186945" y="6534"/>
                  <a:pt x="0" y="45719"/>
                </a:cubicBezTo>
                <a:cubicBezTo>
                  <a:pt x="431" y="34109"/>
                  <a:pt x="60" y="19896"/>
                  <a:pt x="0" y="0"/>
                </a:cubicBezTo>
                <a:close/>
              </a:path>
              <a:path w="5410200" h="45719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1169" y="13425"/>
                  <a:pt x="5411802" y="27282"/>
                  <a:pt x="5410200" y="45719"/>
                </a:cubicBezTo>
                <a:cubicBezTo>
                  <a:pt x="5163327" y="68925"/>
                  <a:pt x="5008749" y="38124"/>
                  <a:pt x="4842129" y="45719"/>
                </a:cubicBezTo>
                <a:cubicBezTo>
                  <a:pt x="4675509" y="53314"/>
                  <a:pt x="4433401" y="26816"/>
                  <a:pt x="4165854" y="45719"/>
                </a:cubicBezTo>
                <a:cubicBezTo>
                  <a:pt x="3898308" y="64622"/>
                  <a:pt x="3809032" y="18721"/>
                  <a:pt x="3543681" y="45719"/>
                </a:cubicBezTo>
                <a:cubicBezTo>
                  <a:pt x="3278330" y="72717"/>
                  <a:pt x="3073876" y="11514"/>
                  <a:pt x="2759202" y="45719"/>
                </a:cubicBezTo>
                <a:cubicBezTo>
                  <a:pt x="2444528" y="79924"/>
                  <a:pt x="2204144" y="30803"/>
                  <a:pt x="1974723" y="45719"/>
                </a:cubicBezTo>
                <a:cubicBezTo>
                  <a:pt x="1745302" y="60635"/>
                  <a:pt x="1602335" y="58921"/>
                  <a:pt x="1406652" y="45719"/>
                </a:cubicBezTo>
                <a:cubicBezTo>
                  <a:pt x="1210969" y="32517"/>
                  <a:pt x="923948" y="30592"/>
                  <a:pt x="730377" y="45719"/>
                </a:cubicBezTo>
                <a:cubicBezTo>
                  <a:pt x="536806" y="60846"/>
                  <a:pt x="336496" y="27290"/>
                  <a:pt x="0" y="45719"/>
                </a:cubicBezTo>
                <a:cubicBezTo>
                  <a:pt x="-1573" y="35991"/>
                  <a:pt x="1942" y="9510"/>
                  <a:pt x="0" y="0"/>
                </a:cubicBezTo>
                <a:close/>
              </a:path>
            </a:pathLst>
          </a:custGeom>
          <a:solidFill>
            <a:srgbClr val="FEA373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22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BDFA0-692C-320B-41A9-9AF94C7D3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en-CA" sz="4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Boundaries Can Be Hard or Soft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F2C9CB-3A17-1CC5-6F61-E8B5F87B0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85000" lnSpcReduction="20000"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Wingdings" pitchFamily="2" charset="2"/>
              <a:buChar char="§"/>
            </a:pPr>
            <a:r>
              <a:rPr lang="en-CA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H</a:t>
            </a:r>
            <a:r>
              <a:rPr lang="en-CA" sz="3200" b="0" i="0" u="none" strike="noStrike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ard boundary: What we never accept or do</a:t>
            </a:r>
            <a:endParaRPr lang="en-CA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Wingdings" pitchFamily="2" charset="2"/>
              <a:buChar char="§"/>
            </a:pPr>
            <a:endParaRPr lang="en-CA" sz="3200" b="0" i="0" u="none" strike="noStrike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/>
            </a:endParaRPr>
          </a:p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Wingdings" pitchFamily="2" charset="2"/>
              <a:buChar char="§"/>
            </a:pPr>
            <a:r>
              <a:rPr lang="en-CA" sz="3200" b="0" i="0" u="none" strike="noStrike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Soft boundary: What we may accept </a:t>
            </a:r>
            <a:r>
              <a:rPr lang="en-CA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in certain circumstances</a:t>
            </a:r>
            <a:endParaRPr lang="en-CA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endParaRPr lang="en-CA" sz="3200" b="0" i="0" u="none" strike="noStrike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CA" sz="3200" b="0" i="1" u="none" strike="noStrike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Setting hard or soft boundaries is individual and deeply personal.</a:t>
            </a:r>
            <a:endParaRPr lang="en-CA" sz="32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/>
            </a:endParaRPr>
          </a:p>
        </p:txBody>
      </p:sp>
      <p:pic>
        <p:nvPicPr>
          <p:cNvPr id="7" name="Google Shape;455;gbb0864b544_0_292">
            <a:extLst>
              <a:ext uri="{FF2B5EF4-FFF2-40B4-BE49-F238E27FC236}">
                <a16:creationId xmlns:a16="http://schemas.microsoft.com/office/drawing/2014/main" id="{BD6C7F27-C434-04FC-F3D7-32B89FD00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2705" r="13292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  <p:sp>
        <p:nvSpPr>
          <p:cNvPr id="3" name="sketchy line">
            <a:extLst>
              <a:ext uri="{FF2B5EF4-FFF2-40B4-BE49-F238E27FC236}">
                <a16:creationId xmlns:a16="http://schemas.microsoft.com/office/drawing/2014/main" id="{3D28355C-3E9C-4D79-7FA4-DD0C3384D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40979"/>
            <a:ext cx="3859154" cy="45719"/>
          </a:xfrm>
          <a:custGeom>
            <a:avLst/>
            <a:gdLst>
              <a:gd name="connsiteX0" fmla="*/ 0 w 3859154"/>
              <a:gd name="connsiteY0" fmla="*/ 0 h 45719"/>
              <a:gd name="connsiteX1" fmla="*/ 643192 w 3859154"/>
              <a:gd name="connsiteY1" fmla="*/ 0 h 45719"/>
              <a:gd name="connsiteX2" fmla="*/ 1363568 w 3859154"/>
              <a:gd name="connsiteY2" fmla="*/ 0 h 45719"/>
              <a:gd name="connsiteX3" fmla="*/ 1929577 w 3859154"/>
              <a:gd name="connsiteY3" fmla="*/ 0 h 45719"/>
              <a:gd name="connsiteX4" fmla="*/ 2495586 w 3859154"/>
              <a:gd name="connsiteY4" fmla="*/ 0 h 45719"/>
              <a:gd name="connsiteX5" fmla="*/ 3177370 w 3859154"/>
              <a:gd name="connsiteY5" fmla="*/ 0 h 45719"/>
              <a:gd name="connsiteX6" fmla="*/ 3859154 w 3859154"/>
              <a:gd name="connsiteY6" fmla="*/ 0 h 45719"/>
              <a:gd name="connsiteX7" fmla="*/ 3859154 w 3859154"/>
              <a:gd name="connsiteY7" fmla="*/ 45719 h 45719"/>
              <a:gd name="connsiteX8" fmla="*/ 3138779 w 3859154"/>
              <a:gd name="connsiteY8" fmla="*/ 45719 h 45719"/>
              <a:gd name="connsiteX9" fmla="*/ 2456995 w 3859154"/>
              <a:gd name="connsiteY9" fmla="*/ 45719 h 45719"/>
              <a:gd name="connsiteX10" fmla="*/ 1813802 w 3859154"/>
              <a:gd name="connsiteY10" fmla="*/ 45719 h 45719"/>
              <a:gd name="connsiteX11" fmla="*/ 1132019 w 3859154"/>
              <a:gd name="connsiteY11" fmla="*/ 45719 h 45719"/>
              <a:gd name="connsiteX12" fmla="*/ 0 w 3859154"/>
              <a:gd name="connsiteY12" fmla="*/ 45719 h 45719"/>
              <a:gd name="connsiteX13" fmla="*/ 0 w 3859154"/>
              <a:gd name="connsiteY13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59154" h="45719" fill="none" extrusionOk="0">
                <a:moveTo>
                  <a:pt x="0" y="0"/>
                </a:moveTo>
                <a:cubicBezTo>
                  <a:pt x="200068" y="4722"/>
                  <a:pt x="438364" y="1090"/>
                  <a:pt x="643192" y="0"/>
                </a:cubicBezTo>
                <a:cubicBezTo>
                  <a:pt x="848020" y="-1090"/>
                  <a:pt x="1151647" y="-19306"/>
                  <a:pt x="1363568" y="0"/>
                </a:cubicBezTo>
                <a:cubicBezTo>
                  <a:pt x="1575489" y="19306"/>
                  <a:pt x="1773826" y="-11357"/>
                  <a:pt x="1929577" y="0"/>
                </a:cubicBezTo>
                <a:cubicBezTo>
                  <a:pt x="2085328" y="11357"/>
                  <a:pt x="2301795" y="18854"/>
                  <a:pt x="2495586" y="0"/>
                </a:cubicBezTo>
                <a:cubicBezTo>
                  <a:pt x="2689377" y="-18854"/>
                  <a:pt x="2904258" y="-21339"/>
                  <a:pt x="3177370" y="0"/>
                </a:cubicBezTo>
                <a:cubicBezTo>
                  <a:pt x="3450482" y="21339"/>
                  <a:pt x="3538222" y="1433"/>
                  <a:pt x="3859154" y="0"/>
                </a:cubicBezTo>
                <a:cubicBezTo>
                  <a:pt x="3860117" y="18328"/>
                  <a:pt x="3857438" y="35641"/>
                  <a:pt x="3859154" y="45719"/>
                </a:cubicBezTo>
                <a:cubicBezTo>
                  <a:pt x="3583255" y="28781"/>
                  <a:pt x="3404844" y="56799"/>
                  <a:pt x="3138779" y="45719"/>
                </a:cubicBezTo>
                <a:cubicBezTo>
                  <a:pt x="2872714" y="34639"/>
                  <a:pt x="2794571" y="42370"/>
                  <a:pt x="2456995" y="45719"/>
                </a:cubicBezTo>
                <a:cubicBezTo>
                  <a:pt x="2119419" y="49068"/>
                  <a:pt x="2011525" y="16608"/>
                  <a:pt x="1813802" y="45719"/>
                </a:cubicBezTo>
                <a:cubicBezTo>
                  <a:pt x="1616079" y="74830"/>
                  <a:pt x="1436964" y="13443"/>
                  <a:pt x="1132019" y="45719"/>
                </a:cubicBezTo>
                <a:cubicBezTo>
                  <a:pt x="827074" y="77995"/>
                  <a:pt x="493489" y="-7829"/>
                  <a:pt x="0" y="45719"/>
                </a:cubicBezTo>
                <a:cubicBezTo>
                  <a:pt x="1869" y="30319"/>
                  <a:pt x="-1793" y="21901"/>
                  <a:pt x="0" y="0"/>
                </a:cubicBezTo>
                <a:close/>
              </a:path>
              <a:path w="3859154" h="45719" stroke="0" extrusionOk="0">
                <a:moveTo>
                  <a:pt x="0" y="0"/>
                </a:moveTo>
                <a:cubicBezTo>
                  <a:pt x="182662" y="199"/>
                  <a:pt x="397456" y="11507"/>
                  <a:pt x="566009" y="0"/>
                </a:cubicBezTo>
                <a:cubicBezTo>
                  <a:pt x="734562" y="-11507"/>
                  <a:pt x="963144" y="-8962"/>
                  <a:pt x="1286385" y="0"/>
                </a:cubicBezTo>
                <a:cubicBezTo>
                  <a:pt x="1609626" y="8962"/>
                  <a:pt x="1609059" y="-25203"/>
                  <a:pt x="1813802" y="0"/>
                </a:cubicBezTo>
                <a:cubicBezTo>
                  <a:pt x="2018545" y="25203"/>
                  <a:pt x="2100922" y="7170"/>
                  <a:pt x="2341220" y="0"/>
                </a:cubicBezTo>
                <a:cubicBezTo>
                  <a:pt x="2581518" y="-7170"/>
                  <a:pt x="2790398" y="7250"/>
                  <a:pt x="2984412" y="0"/>
                </a:cubicBezTo>
                <a:cubicBezTo>
                  <a:pt x="3178426" y="-7250"/>
                  <a:pt x="3667432" y="-42105"/>
                  <a:pt x="3859154" y="0"/>
                </a:cubicBezTo>
                <a:cubicBezTo>
                  <a:pt x="3859672" y="16753"/>
                  <a:pt x="3858701" y="24342"/>
                  <a:pt x="3859154" y="45719"/>
                </a:cubicBezTo>
                <a:cubicBezTo>
                  <a:pt x="3723100" y="64414"/>
                  <a:pt x="3566746" y="39412"/>
                  <a:pt x="3293145" y="45719"/>
                </a:cubicBezTo>
                <a:cubicBezTo>
                  <a:pt x="3019544" y="52026"/>
                  <a:pt x="2917706" y="71249"/>
                  <a:pt x="2688544" y="45719"/>
                </a:cubicBezTo>
                <a:cubicBezTo>
                  <a:pt x="2459382" y="20189"/>
                  <a:pt x="2239304" y="26637"/>
                  <a:pt x="1968169" y="45719"/>
                </a:cubicBezTo>
                <a:cubicBezTo>
                  <a:pt x="1697035" y="64801"/>
                  <a:pt x="1571895" y="72112"/>
                  <a:pt x="1363568" y="45719"/>
                </a:cubicBezTo>
                <a:cubicBezTo>
                  <a:pt x="1155241" y="19326"/>
                  <a:pt x="1021407" y="44619"/>
                  <a:pt x="758967" y="45719"/>
                </a:cubicBezTo>
                <a:cubicBezTo>
                  <a:pt x="496527" y="46819"/>
                  <a:pt x="367795" y="36791"/>
                  <a:pt x="0" y="45719"/>
                </a:cubicBezTo>
                <a:cubicBezTo>
                  <a:pt x="-1520" y="24713"/>
                  <a:pt x="-1383" y="21179"/>
                  <a:pt x="0" y="0"/>
                </a:cubicBezTo>
                <a:close/>
              </a:path>
            </a:pathLst>
          </a:custGeom>
          <a:solidFill>
            <a:srgbClr val="FEA373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3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B05C2-C20F-54E4-A63B-CE0726E00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CA" sz="5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Healthy Boundaries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rgbClr val="FEA373">
              <a:alpha val="75000"/>
            </a:srgb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E0F5E-0FCB-F17F-659F-DF3FE5C41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CA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Healthy boundaries are:</a:t>
            </a:r>
            <a:endParaRPr lang="en-CA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9D6E5"/>
              </a:buClr>
              <a:buSzPts val="2400"/>
              <a:buFont typeface="Noto Sans Symbols"/>
              <a:buChar char="▪"/>
            </a:pPr>
            <a:r>
              <a:rPr lang="en-CA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Important – and your right</a:t>
            </a:r>
            <a:endParaRPr lang="en-CA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9D6E5"/>
              </a:buClr>
              <a:buSzPts val="2400"/>
              <a:buFont typeface="Noto Sans Symbols"/>
              <a:buChar char="▪"/>
            </a:pPr>
            <a:r>
              <a:rPr lang="en-CA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Learned</a:t>
            </a:r>
            <a:endParaRPr lang="en-CA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9D6E5"/>
              </a:buClr>
              <a:buSzPts val="2400"/>
              <a:buFont typeface="Noto Sans Symbols"/>
              <a:buChar char="▪"/>
            </a:pPr>
            <a:r>
              <a:rPr lang="en-CA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Something that changes over time and different contexts</a:t>
            </a:r>
            <a:endParaRPr lang="en-CA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4" name="Google Shape;287;g7995ccbb93_0_367">
            <a:extLst>
              <a:ext uri="{FF2B5EF4-FFF2-40B4-BE49-F238E27FC236}">
                <a16:creationId xmlns:a16="http://schemas.microsoft.com/office/drawing/2014/main" id="{079ED436-EDFC-244B-2E06-DA5E5BE02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/>
          <a:srcRect l="12776" r="18378" b="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1526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16FE-9836-77AA-5BB8-342A4B8C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180" y="461260"/>
            <a:ext cx="8541640" cy="794380"/>
          </a:xfrm>
        </p:spPr>
        <p:txBody>
          <a:bodyPr anchor="b">
            <a:normAutofit/>
          </a:bodyPr>
          <a:lstStyle/>
          <a:p>
            <a:r>
              <a:rPr lang="en-CA" sz="4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Responding to Boundary Violations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22AD5-9C33-B543-E269-EBEB0DE27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1809484"/>
            <a:ext cx="5465064" cy="4975364"/>
          </a:xfrm>
        </p:spPr>
        <p:txBody>
          <a:bodyPr anchor="t">
            <a:normAutofit fontScale="92500"/>
          </a:bodyPr>
          <a:lstStyle/>
          <a:p>
            <a:pPr marL="177800" lvl="0" indent="-169227">
              <a:spcBef>
                <a:spcPts val="0"/>
              </a:spcBef>
              <a:buClr>
                <a:srgbClr val="79D6E5"/>
              </a:buClr>
              <a:buSzPts val="1800"/>
              <a:buFont typeface="Noto Sans Symbols"/>
              <a:buChar char="▪"/>
            </a:pPr>
            <a:r>
              <a:rPr lang="en-CA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Verbal responses</a:t>
            </a:r>
            <a:endParaRPr lang="en-CA" sz="2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20700" lvl="1" indent="-172083">
              <a:spcBef>
                <a:spcPts val="400"/>
              </a:spcBef>
              <a:buClr>
                <a:schemeClr val="dk1"/>
              </a:buClr>
              <a:buSzPts val="1200"/>
            </a:pPr>
            <a:r>
              <a:rPr lang="en-C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“I feel ___ </a:t>
            </a:r>
            <a:r>
              <a:rPr lang="en-CA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when__because</a:t>
            </a:r>
            <a:r>
              <a:rPr lang="en-C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___.”</a:t>
            </a:r>
            <a:endParaRPr lang="en-CA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20700" lvl="1" indent="-172083">
              <a:spcBef>
                <a:spcPts val="400"/>
              </a:spcBef>
              <a:buClr>
                <a:schemeClr val="dk1"/>
              </a:buClr>
              <a:buSzPts val="1200"/>
            </a:pPr>
            <a:r>
              <a:rPr lang="en-C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“What I need right now is ___.”</a:t>
            </a:r>
            <a:endParaRPr lang="en-CA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20700" lvl="1" indent="-172083">
              <a:spcBef>
                <a:spcPts val="400"/>
              </a:spcBef>
              <a:buClr>
                <a:schemeClr val="dk1"/>
              </a:buClr>
              <a:buSzPts val="1200"/>
            </a:pPr>
            <a:r>
              <a:rPr lang="en-C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“I’d rather not talk about/do that.”</a:t>
            </a:r>
            <a:endParaRPr lang="en-CA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20700" lvl="1" indent="-172083">
              <a:spcBef>
                <a:spcPts val="400"/>
              </a:spcBef>
              <a:buClr>
                <a:schemeClr val="dk1"/>
              </a:buClr>
              <a:buSzPts val="1200"/>
            </a:pPr>
            <a:r>
              <a:rPr lang="en-C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“I’m not ready for that yet.”</a:t>
            </a:r>
            <a:endParaRPr lang="en-CA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20700" lvl="1" indent="-172083">
              <a:spcBef>
                <a:spcPts val="400"/>
              </a:spcBef>
              <a:buClr>
                <a:schemeClr val="dk1"/>
              </a:buClr>
              <a:buSzPts val="1200"/>
            </a:pPr>
            <a:r>
              <a:rPr lang="en-C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“I appreciated your offer, but that’s not going to work for me.”</a:t>
            </a:r>
            <a:endParaRPr lang="en-CA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20700" lvl="1" indent="-172083">
              <a:spcBef>
                <a:spcPts val="400"/>
              </a:spcBef>
              <a:buClr>
                <a:schemeClr val="dk1"/>
              </a:buClr>
              <a:buSzPts val="1200"/>
            </a:pPr>
            <a:r>
              <a:rPr lang="en-C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“When you did ___, it really hurt me.”</a:t>
            </a:r>
            <a:endParaRPr lang="en-CA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20700" lvl="1" indent="-172083">
              <a:spcBef>
                <a:spcPts val="400"/>
              </a:spcBef>
              <a:buClr>
                <a:schemeClr val="dk1"/>
              </a:buClr>
              <a:buSzPts val="1200"/>
            </a:pPr>
            <a:r>
              <a:rPr lang="en-C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“No.”</a:t>
            </a:r>
            <a:endParaRPr lang="en-CA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7800" lvl="0" indent="-169227">
              <a:spcBef>
                <a:spcPts val="800"/>
              </a:spcBef>
              <a:buClr>
                <a:srgbClr val="79D6E5"/>
              </a:buClr>
              <a:buSzPts val="1800"/>
              <a:buFont typeface="Noto Sans Symbols"/>
              <a:buChar char="▪"/>
            </a:pPr>
            <a:r>
              <a:rPr lang="en-CA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Non-verbal responses</a:t>
            </a:r>
            <a:endParaRPr lang="en-CA" sz="2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20700" lvl="1" indent="-172083">
              <a:spcBef>
                <a:spcPts val="400"/>
              </a:spcBef>
              <a:buClr>
                <a:schemeClr val="dk1"/>
              </a:buClr>
              <a:buSzPts val="1200"/>
            </a:pPr>
            <a:r>
              <a:rPr lang="en-C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Walking away</a:t>
            </a:r>
            <a:endParaRPr lang="en-CA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20700" lvl="1" indent="-172083">
              <a:spcBef>
                <a:spcPts val="400"/>
              </a:spcBef>
              <a:buClr>
                <a:schemeClr val="dk1"/>
              </a:buClr>
              <a:buSzPts val="1200"/>
            </a:pPr>
            <a:r>
              <a:rPr lang="en-C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Moving away to create more distance between you and the person</a:t>
            </a:r>
            <a:endParaRPr lang="en-CA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4" name="Google Shape;590;gbb0864b544_0_1045">
            <a:extLst>
              <a:ext uri="{FF2B5EF4-FFF2-40B4-BE49-F238E27FC236}">
                <a16:creationId xmlns:a16="http://schemas.microsoft.com/office/drawing/2014/main" id="{045DCA7A-39BB-0A7F-086A-075E5C919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6726936" y="2507853"/>
            <a:ext cx="5480167" cy="3384000"/>
          </a:xfrm>
          <a:prstGeom prst="rect">
            <a:avLst/>
          </a:prstGeom>
          <a:noFill/>
        </p:spPr>
      </p:pic>
      <p:sp>
        <p:nvSpPr>
          <p:cNvPr id="6" name="sketch line">
            <a:extLst>
              <a:ext uri="{FF2B5EF4-FFF2-40B4-BE49-F238E27FC236}">
                <a16:creationId xmlns:a16="http://schemas.microsoft.com/office/drawing/2014/main" id="{19FBE612-AEE6-02A4-647D-69131E61B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1878" y="152341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EA373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34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6E04F-CA56-6EE6-CBFC-F08C40B9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6272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 spc="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Territory Acknowledgement</a:t>
            </a:r>
          </a:p>
        </p:txBody>
      </p:sp>
      <p:pic>
        <p:nvPicPr>
          <p:cNvPr id="9" name="Content Placeholder 8" descr="A lake with a snow-covered mountain in the background&#10;&#10;">
            <a:extLst>
              <a:ext uri="{FF2B5EF4-FFF2-40B4-BE49-F238E27FC236}">
                <a16:creationId xmlns:a16="http://schemas.microsoft.com/office/drawing/2014/main" id="{7C2974C0-345C-EB1F-1AAD-481C38E255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7" r="3226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sketchy line">
            <a:extLst>
              <a:ext uri="{FF2B5EF4-FFF2-40B4-BE49-F238E27FC236}">
                <a16:creationId xmlns:a16="http://schemas.microsoft.com/office/drawing/2014/main" id="{61625433-82CE-BE76-BAF8-94EE68A66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491" y="4214626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rgbClr val="FEA373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14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AC0E-13B2-A0C2-6301-98D9911E0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CA" sz="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Tips for Setting Boundaries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27045-9596-4E1A-DC43-A4DEF43EE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CA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Practise</a:t>
            </a:r>
            <a:endParaRPr lang="en-CA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CA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Trust your body</a:t>
            </a:r>
            <a:endParaRPr lang="en-CA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CA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Make simple, direct statements</a:t>
            </a:r>
            <a:endParaRPr lang="en-CA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CA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Back up your words with actions</a:t>
            </a:r>
            <a:endParaRPr lang="en-CA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EA373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598;gbb0864b544_0_1054">
            <a:extLst>
              <a:ext uri="{FF2B5EF4-FFF2-40B4-BE49-F238E27FC236}">
                <a16:creationId xmlns:a16="http://schemas.microsoft.com/office/drawing/2014/main" id="{17772F60-B484-25B1-4F92-D3BBA60BC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6099048" y="1286356"/>
            <a:ext cx="5458968" cy="4285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9923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AC0E-13B2-A0C2-6301-98D9911E0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083564"/>
            <a:ext cx="4818888" cy="928116"/>
          </a:xfrm>
        </p:spPr>
        <p:txBody>
          <a:bodyPr anchor="b">
            <a:normAutofit/>
          </a:bodyPr>
          <a:lstStyle/>
          <a:p>
            <a:r>
              <a:rPr lang="en-CA" sz="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Self-Care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27045-9596-4E1A-DC43-A4DEF43EE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CA" dirty="0">
                <a:latin typeface="Helvetica Neue"/>
                <a:ea typeface="Helvetica Neue"/>
                <a:cs typeface="Helvetica Neue"/>
                <a:sym typeface="Helvetica Neue"/>
              </a:rPr>
              <a:t>Setting and maintaining boundaries can be difficult and tiring </a:t>
            </a:r>
            <a:endParaRPr lang="en-CA" dirty="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CA" dirty="0">
                <a:latin typeface="Helvetica Neue"/>
                <a:ea typeface="Helvetica Neue"/>
                <a:cs typeface="Helvetica Neue"/>
                <a:sym typeface="Helvetica Neue"/>
              </a:rPr>
              <a:t>Practise self-care</a:t>
            </a:r>
            <a:endParaRPr lang="en-CA" dirty="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CA" dirty="0">
                <a:latin typeface="Helvetica Neue"/>
                <a:ea typeface="Helvetica Neue"/>
                <a:cs typeface="Helvetica Neue"/>
                <a:sym typeface="Helvetica Neue"/>
              </a:rPr>
              <a:t>Seek support if necessary </a:t>
            </a:r>
            <a:endParaRPr lang="en-CA" dirty="0"/>
          </a:p>
        </p:txBody>
      </p:sp>
      <p:pic>
        <p:nvPicPr>
          <p:cNvPr id="4" name="Content Placeholder 8" descr="A wheel with nine spokes representing nine dimensions of wellness: physical, emotional, academic/career, social, creative, spiritual, environmental, financial, intellectural. The wellness wheel aligns with Indigenous perspectives on holistic approaches to health and well-being. ">
            <a:extLst>
              <a:ext uri="{FF2B5EF4-FFF2-40B4-BE49-F238E27FC236}">
                <a16:creationId xmlns:a16="http://schemas.microsoft.com/office/drawing/2014/main" id="{036CF2BD-2D82-563C-1296-D047EF9669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4" b="347"/>
          <a:stretch/>
        </p:blipFill>
        <p:spPr>
          <a:xfrm>
            <a:off x="6099048" y="730386"/>
            <a:ext cx="5458968" cy="5397227"/>
          </a:xfrm>
          <a:prstGeom prst="rect">
            <a:avLst/>
          </a:prstGeom>
        </p:spPr>
      </p:pic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EA373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11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51C31-3A96-9EFD-0DC5-21132443A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Wellness Strategies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2287-2913-DB29-016F-D9254C05E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229601" cy="4351338"/>
          </a:xfrm>
        </p:spPr>
        <p:txBody>
          <a:bodyPr/>
          <a:lstStyle/>
          <a:p>
            <a:pPr marL="3429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Noto Sans Symbols"/>
              <a:buChar char="▪"/>
            </a:pPr>
            <a:r>
              <a:rPr lang="en-CA" sz="3200" dirty="0">
                <a:latin typeface="Helvetica Neue"/>
                <a:ea typeface="Helvetica Neue"/>
                <a:cs typeface="Helvetica Neue"/>
                <a:sym typeface="Helvetica Neue"/>
              </a:rPr>
              <a:t>Seek support from appropriate resources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Noto Sans Symbols"/>
              <a:buChar char="▪"/>
            </a:pPr>
            <a:r>
              <a:rPr lang="en-CA" sz="3200" dirty="0">
                <a:latin typeface="Helvetica Neue"/>
                <a:ea typeface="Helvetica Neue"/>
                <a:cs typeface="Helvetica Neue"/>
                <a:sym typeface="Helvetica Neue"/>
              </a:rPr>
              <a:t>Take care of the basics (food, water, sleep, exercise)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Noto Sans Symbols"/>
              <a:buChar char="▪"/>
            </a:pPr>
            <a:r>
              <a:rPr lang="en-CA" sz="3200" dirty="0">
                <a:latin typeface="Helvetica Neue"/>
                <a:ea typeface="Helvetica Neue"/>
                <a:cs typeface="Helvetica Neue"/>
                <a:sym typeface="Helvetica Neue"/>
              </a:rPr>
              <a:t>Make time to unwind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Noto Sans Symbols"/>
              <a:buChar char="▪"/>
            </a:pPr>
            <a:r>
              <a:rPr lang="en-CA" sz="3200" dirty="0">
                <a:latin typeface="Helvetica Neue"/>
                <a:ea typeface="Helvetica Neue"/>
                <a:cs typeface="Helvetica Neue"/>
                <a:sym typeface="Helvetica Neue"/>
              </a:rPr>
              <a:t>Get connected with others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Noto Sans Symbols"/>
              <a:buChar char="▪"/>
            </a:pPr>
            <a:r>
              <a:rPr lang="en-CA" sz="3200" dirty="0">
                <a:latin typeface="Helvetica Neue"/>
                <a:ea typeface="Helvetica Neue"/>
                <a:cs typeface="Helvetica Neue"/>
                <a:sym typeface="Helvetica Neue"/>
              </a:rPr>
              <a:t>Practise breathing and grounding exercises</a:t>
            </a:r>
          </a:p>
          <a:p>
            <a:endParaRPr lang="en-CA" dirty="0"/>
          </a:p>
        </p:txBody>
      </p:sp>
      <p:sp>
        <p:nvSpPr>
          <p:cNvPr id="3" name="Google Shape;315;p45">
            <a:extLst>
              <a:ext uri="{FF2B5EF4-FFF2-40B4-BE49-F238E27FC236}">
                <a16:creationId xmlns:a16="http://schemas.microsoft.com/office/drawing/2014/main" id="{7729956A-3389-311C-6C91-ED60F9B6A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838199" y="1473519"/>
            <a:ext cx="10963275" cy="36000"/>
          </a:xfrm>
          <a:custGeom>
            <a:avLst/>
            <a:gdLst/>
            <a:ahLst/>
            <a:cxnLst/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rgbClr val="FEA373">
              <a:alpha val="74509"/>
            </a:srgbClr>
          </a:solidFill>
          <a:ln w="44450" cap="rnd" cmpd="sng">
            <a:solidFill>
              <a:schemeClr val="accent2">
                <a:alpha val="74509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317;p45">
            <a:extLst>
              <a:ext uri="{FF2B5EF4-FFF2-40B4-BE49-F238E27FC236}">
                <a16:creationId xmlns:a16="http://schemas.microsoft.com/office/drawing/2014/main" id="{0CA60372-CD20-D0FB-4135-BABECFB24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67792" y="2596366"/>
            <a:ext cx="2693604" cy="3024000"/>
          </a:xfrm>
          <a:custGeom>
            <a:avLst/>
            <a:gdLst/>
            <a:ahLst/>
            <a:cxnLst/>
            <a:rect l="l" t="t" r="r" b="b"/>
            <a:pathLst>
              <a:path w="1964763" h="1856167" extrusionOk="0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3798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EF92A-FCE5-4723-9CB8-8387A1BE5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1"/>
            <a:ext cx="10909640" cy="18326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Addressing a Boundary Violation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4CFDFB37-4BC7-42C6-915D-A6609139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234391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EA373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FE15C6-27A7-6D10-85DB-9694B5B87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3316941"/>
            <a:ext cx="11548872" cy="271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56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4D819E-8F24-0B50-B45A-423B9F3C7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595" y="667280"/>
            <a:ext cx="10515600" cy="1060450"/>
          </a:xfrm>
        </p:spPr>
        <p:txBody>
          <a:bodyPr>
            <a:normAutofit/>
          </a:bodyPr>
          <a:lstStyle/>
          <a:p>
            <a:pPr algn="ctr"/>
            <a:r>
              <a:rPr lang="en-US" spc="5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Activity: Practice Scenario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AC28EE-3648-6E9C-EC49-E05E395FB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6267" y="2200540"/>
            <a:ext cx="9076266" cy="4416328"/>
          </a:xfrm>
        </p:spPr>
        <p:txBody>
          <a:bodyPr>
            <a:normAutofit/>
          </a:bodyPr>
          <a:lstStyle/>
          <a:p>
            <a:endParaRPr lang="en-CA" dirty="0">
              <a:solidFill>
                <a:schemeClr val="tx1"/>
              </a:solidFill>
              <a:highlight>
                <a:srgbClr val="FFFF00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en-CA" dirty="0">
              <a:solidFill>
                <a:schemeClr val="tx1"/>
              </a:solidFill>
              <a:highlight>
                <a:srgbClr val="FFFF00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en-CA" dirty="0">
              <a:solidFill>
                <a:schemeClr val="tx1"/>
              </a:solidFill>
              <a:highlight>
                <a:srgbClr val="FFFF00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/>
            <a:r>
              <a:rPr lang="en-CA" dirty="0">
                <a:solidFill>
                  <a:schemeClr val="tx1"/>
                </a:solidFill>
                <a:highlight>
                  <a:srgbClr val="FF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UPDATE THIS SLIDE WITH SCENARIO TEXT</a:t>
            </a:r>
          </a:p>
          <a:p>
            <a:endParaRPr lang="en-CA" sz="2400" kern="100" dirty="0">
              <a:solidFill>
                <a:schemeClr val="tx1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sketch line">
            <a:extLst>
              <a:ext uri="{FF2B5EF4-FFF2-40B4-BE49-F238E27FC236}">
                <a16:creationId xmlns:a16="http://schemas.microsoft.com/office/drawing/2014/main" id="{377DFCF7-625C-FF18-0F93-C05B7E957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8452" y="1954991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EA373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926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4D819E-8F24-0B50-B45A-423B9F3C7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420" y="667280"/>
            <a:ext cx="10515600" cy="1060450"/>
          </a:xfrm>
        </p:spPr>
        <p:txBody>
          <a:bodyPr>
            <a:normAutofit/>
          </a:bodyPr>
          <a:lstStyle/>
          <a:p>
            <a:pPr algn="ctr"/>
            <a:r>
              <a:rPr lang="en-US" sz="4800" spc="5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Activity: Practice Scenario Discussion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AC28EE-3648-6E9C-EC49-E05E395FB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6267" y="2200540"/>
            <a:ext cx="9076266" cy="4416328"/>
          </a:xfrm>
        </p:spPr>
        <p:txBody>
          <a:bodyPr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 sz="32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Let’s consider:</a:t>
            </a:r>
            <a:endParaRPr lang="en-CA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ct val="163636"/>
              <a:buNone/>
            </a:pPr>
            <a:endParaRPr lang="en-CA"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869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E5E7"/>
              </a:buClr>
              <a:buSzPct val="100000"/>
              <a:buFont typeface="+mj-lt"/>
              <a:buAutoNum type="arabicPeriod"/>
            </a:pPr>
            <a:r>
              <a:rPr lang="en-CA" sz="2800" b="0" i="0" u="none" strike="noStrike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Type of boundary violation</a:t>
            </a:r>
            <a:r>
              <a:rPr lang="en-CA" sz="28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 and t</a:t>
            </a:r>
            <a:r>
              <a:rPr lang="en-CA" sz="2800" b="0" i="0" u="none" strike="noStrike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he possible feelings it could bring up for the impacted p</a:t>
            </a:r>
            <a:r>
              <a:rPr lang="en-CA" sz="28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erson</a:t>
            </a:r>
            <a:endParaRPr lang="en-CA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869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E5E7"/>
              </a:buClr>
              <a:buSzPct val="100000"/>
              <a:buFont typeface="+mj-lt"/>
              <a:buAutoNum type="arabicPeriod"/>
            </a:pPr>
            <a:r>
              <a:rPr lang="en-CA" sz="28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I</a:t>
            </a:r>
            <a:r>
              <a:rPr lang="en-CA" sz="2800" b="0" i="0" u="none" strike="noStrike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dentities of the </a:t>
            </a:r>
            <a:r>
              <a:rPr lang="en-CA" sz="28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people</a:t>
            </a:r>
            <a:r>
              <a:rPr lang="en-CA" sz="2800" b="0" i="0" u="none" strike="noStrike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 (their positionalities, roles in the institution, and their </a:t>
            </a:r>
            <a:r>
              <a:rPr lang="en-CA" sz="28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power dynamics)</a:t>
            </a:r>
            <a:endParaRPr lang="en-CA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869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E5E7"/>
              </a:buClr>
              <a:buSzPct val="100000"/>
              <a:buFont typeface="+mj-lt"/>
              <a:buAutoNum type="arabicPeriod"/>
            </a:pPr>
            <a:r>
              <a:rPr lang="en-CA" sz="28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Possible </a:t>
            </a:r>
            <a:r>
              <a:rPr lang="en-CA" sz="2800" b="0" i="0" u="none" strike="noStrike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responses the impacted p</a:t>
            </a:r>
            <a:r>
              <a:rPr lang="en-CA" sz="28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erson</a:t>
            </a:r>
            <a:r>
              <a:rPr lang="en-CA" sz="2800" b="0" i="0" u="none" strike="noStrike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 may have</a:t>
            </a:r>
            <a:endParaRPr lang="en-CA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869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E5E7"/>
              </a:buClr>
              <a:buSzPct val="100000"/>
              <a:buFont typeface="+mj-lt"/>
              <a:buAutoNum type="arabicPeriod"/>
            </a:pPr>
            <a:r>
              <a:rPr lang="en-CA" sz="2800" b="0" i="0" u="none" strike="noStrike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Role the environment plays in the </a:t>
            </a:r>
            <a:r>
              <a:rPr lang="en-CA" sz="28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interaction </a:t>
            </a:r>
            <a:r>
              <a:rPr lang="en-CA" sz="2800" b="0" i="0" u="none" strike="noStrike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and re</a:t>
            </a:r>
            <a:r>
              <a:rPr lang="en-CA" sz="28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sponse (private or public, on or off campus, in person or online)</a:t>
            </a:r>
          </a:p>
          <a:p>
            <a:pPr marL="342869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E5E7"/>
              </a:buClr>
              <a:buSzPct val="100000"/>
              <a:buFont typeface="+mj-lt"/>
              <a:buAutoNum type="arabicPeriod"/>
            </a:pPr>
            <a:r>
              <a:rPr lang="en-CA" sz="28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Culture within the institution, graduate program, and field of study</a:t>
            </a:r>
            <a:endParaRPr lang="en-CA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CA" sz="2400" kern="100" dirty="0">
              <a:solidFill>
                <a:schemeClr val="tx1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sketch line">
            <a:extLst>
              <a:ext uri="{FF2B5EF4-FFF2-40B4-BE49-F238E27FC236}">
                <a16:creationId xmlns:a16="http://schemas.microsoft.com/office/drawing/2014/main" id="{377DFCF7-625C-FF18-0F93-C05B7E957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8452" y="1954991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EA373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948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8BA44-D9CE-02EE-9DD2-10390ED5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611" y="753626"/>
            <a:ext cx="5081925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Break Time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D5D748-A645-06E8-EF55-343CCB815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9611" y="3849845"/>
            <a:ext cx="5081926" cy="2189214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CA" sz="2400" dirty="0"/>
              <a:t>Take time to breathe, stretch, drink some water, or do whatever you need. </a:t>
            </a:r>
            <a:endParaRPr lang="en-CA" sz="2000" dirty="0"/>
          </a:p>
        </p:txBody>
      </p:sp>
      <p:pic>
        <p:nvPicPr>
          <p:cNvPr id="5" name="Google Shape;386;gbb0864b544_1_0">
            <a:extLst>
              <a:ext uri="{FF2B5EF4-FFF2-40B4-BE49-F238E27FC236}">
                <a16:creationId xmlns:a16="http://schemas.microsoft.com/office/drawing/2014/main" id="{5DEB7A21-0876-D893-0123-EDF52F4E8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"/>
          <a:stretch/>
        </p:blipFill>
        <p:spPr>
          <a:xfrm>
            <a:off x="470464" y="222751"/>
            <a:ext cx="2565029" cy="2879658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  <a:noFill/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7062BB1-E215-424E-80C4-7E1CF179A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0301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solidFill>
              <a:srgbClr val="116A30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368E167-B2D7-4904-BB6B-AE0486A2C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3295758"/>
            <a:ext cx="1261243" cy="1648694"/>
          </a:xfrm>
          <a:custGeom>
            <a:avLst/>
            <a:gdLst>
              <a:gd name="connsiteX0" fmla="*/ 824347 w 1261243"/>
              <a:gd name="connsiteY0" fmla="*/ 0 h 1648694"/>
              <a:gd name="connsiteX1" fmla="*/ 1145220 w 1261243"/>
              <a:gd name="connsiteY1" fmla="*/ 64781 h 1648694"/>
              <a:gd name="connsiteX2" fmla="*/ 1261243 w 1261243"/>
              <a:gd name="connsiteY2" fmla="*/ 127757 h 1648694"/>
              <a:gd name="connsiteX3" fmla="*/ 1261243 w 1261243"/>
              <a:gd name="connsiteY3" fmla="*/ 1520938 h 1648694"/>
              <a:gd name="connsiteX4" fmla="*/ 1145220 w 1261243"/>
              <a:gd name="connsiteY4" fmla="*/ 1583913 h 1648694"/>
              <a:gd name="connsiteX5" fmla="*/ 824347 w 1261243"/>
              <a:gd name="connsiteY5" fmla="*/ 1648694 h 1648694"/>
              <a:gd name="connsiteX6" fmla="*/ 0 w 1261243"/>
              <a:gd name="connsiteY6" fmla="*/ 824347 h 1648694"/>
              <a:gd name="connsiteX7" fmla="*/ 824347 w 1261243"/>
              <a:gd name="connsiteY7" fmla="*/ 0 h 164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1243" h="1648694">
                <a:moveTo>
                  <a:pt x="824347" y="0"/>
                </a:moveTo>
                <a:cubicBezTo>
                  <a:pt x="938165" y="0"/>
                  <a:pt x="1046596" y="23067"/>
                  <a:pt x="1145220" y="64781"/>
                </a:cubicBezTo>
                <a:lnTo>
                  <a:pt x="1261243" y="127757"/>
                </a:lnTo>
                <a:lnTo>
                  <a:pt x="1261243" y="1520938"/>
                </a:lnTo>
                <a:lnTo>
                  <a:pt x="1145220" y="1583913"/>
                </a:lnTo>
                <a:cubicBezTo>
                  <a:pt x="1046596" y="1625627"/>
                  <a:pt x="938165" y="1648694"/>
                  <a:pt x="824347" y="1648694"/>
                </a:cubicBezTo>
                <a:cubicBezTo>
                  <a:pt x="369073" y="1648694"/>
                  <a:pt x="0" y="1279621"/>
                  <a:pt x="0" y="824347"/>
                </a:cubicBezTo>
                <a:cubicBezTo>
                  <a:pt x="0" y="369073"/>
                  <a:pt x="369073" y="0"/>
                  <a:pt x="824347" y="0"/>
                </a:cubicBezTo>
                <a:close/>
              </a:path>
            </a:pathLst>
          </a:custGeom>
          <a:solidFill>
            <a:srgbClr val="FEA373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FD0FBFA-B43E-40C1-A6E4-B8823417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112432" y="4748447"/>
            <a:ext cx="569514" cy="569514"/>
          </a:xfrm>
          <a:prstGeom prst="ellipse">
            <a:avLst/>
          </a:prstGeom>
          <a:noFill/>
          <a:ln w="127000">
            <a:solidFill>
              <a:srgbClr val="26E5E7">
                <a:alpha val="9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oogle Shape;385;gbb0864b544_1_0">
            <a:extLst>
              <a:ext uri="{FF2B5EF4-FFF2-40B4-BE49-F238E27FC236}">
                <a16:creationId xmlns:a16="http://schemas.microsoft.com/office/drawing/2014/main" id="{BFB81D5B-6B97-F948-9875-F34A3C25B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tretch/>
        </p:blipFill>
        <p:spPr>
          <a:xfrm>
            <a:off x="3462220" y="1951131"/>
            <a:ext cx="2515387" cy="3082073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  <a:noFill/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0A21480-D93D-46BE-9A94-B5A80469D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solidFill>
              <a:srgbClr val="116A3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3E49524-66B4-4DB0-AD09-DC8B9874E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98354" y="6039059"/>
            <a:ext cx="1978348" cy="818941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rgbClr val="FEA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5EBF8F5-ABE5-4029-A8FC-4E32622D7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36562" flipH="1">
            <a:off x="3441866" y="5166681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rgbClr val="26E5E7"/>
          </a:solidFill>
          <a:ln w="9525" cap="flat">
            <a:solidFill>
              <a:srgbClr val="26E5E7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37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4D819E-8F24-0B50-B45A-423B9F3C7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39265"/>
            <a:ext cx="10515600" cy="1060450"/>
          </a:xfrm>
        </p:spPr>
        <p:txBody>
          <a:bodyPr>
            <a:normAutofit/>
          </a:bodyPr>
          <a:lstStyle/>
          <a:p>
            <a:pPr algn="ctr"/>
            <a:r>
              <a:rPr lang="en-US" sz="4000" spc="5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Let’s Review Key Concepts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AC28EE-3648-6E9C-EC49-E05E395FB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6284" y="2131626"/>
            <a:ext cx="7240815" cy="4375473"/>
          </a:xfrm>
        </p:spPr>
        <p:txBody>
          <a:bodyPr>
            <a:normAutofit/>
          </a:bodyPr>
          <a:lstStyle/>
          <a:p>
            <a:pPr marL="254000" lvl="0" indent="-254000">
              <a:spcBef>
                <a:spcPts val="0"/>
              </a:spcBef>
              <a:buClr>
                <a:srgbClr val="79D6E5"/>
              </a:buClr>
              <a:buSzPct val="100000"/>
              <a:buFont typeface="Noto Sans Symbols"/>
              <a:buChar char="▪"/>
            </a:pPr>
            <a:r>
              <a:rPr lang="en-CA" sz="3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Sexualized Violence</a:t>
            </a:r>
            <a:endParaRPr lang="en-CA" sz="3600" dirty="0"/>
          </a:p>
          <a:p>
            <a:pPr marL="254000" lvl="0" indent="-254000">
              <a:spcBef>
                <a:spcPts val="1800"/>
              </a:spcBef>
              <a:buClr>
                <a:srgbClr val="79D6E5"/>
              </a:buClr>
              <a:buSzPct val="100000"/>
              <a:buFont typeface="Noto Sans Symbols"/>
              <a:buChar char="▪"/>
            </a:pPr>
            <a:r>
              <a:rPr lang="en-CA" sz="3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Impacts of Sexualized Violence</a:t>
            </a:r>
            <a:endParaRPr lang="en-CA" sz="3600" dirty="0"/>
          </a:p>
          <a:p>
            <a:pPr marL="254000" lvl="0" indent="-254000">
              <a:spcBef>
                <a:spcPts val="1800"/>
              </a:spcBef>
              <a:buClr>
                <a:srgbClr val="79D6E5"/>
              </a:buClr>
              <a:buSzPct val="100000"/>
              <a:buFont typeface="Noto Sans Symbols"/>
              <a:buChar char="▪"/>
            </a:pPr>
            <a:r>
              <a:rPr lang="en-CA" sz="3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Power</a:t>
            </a:r>
            <a:endParaRPr lang="en-CA" sz="3600" dirty="0"/>
          </a:p>
          <a:p>
            <a:pPr marL="254000" lvl="0" indent="-254000">
              <a:spcBef>
                <a:spcPts val="1800"/>
              </a:spcBef>
              <a:buClr>
                <a:srgbClr val="79D6E5"/>
              </a:buClr>
              <a:buSzPct val="100000"/>
              <a:buFont typeface="Noto Sans Symbols"/>
              <a:buChar char="▪"/>
            </a:pPr>
            <a:r>
              <a:rPr lang="en-CA" sz="3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Consent</a:t>
            </a:r>
            <a:endParaRPr lang="en-CA" sz="3600" dirty="0"/>
          </a:p>
          <a:p>
            <a:pPr marL="254000" lvl="0" indent="-254000">
              <a:spcBef>
                <a:spcPts val="1800"/>
              </a:spcBef>
              <a:buClr>
                <a:srgbClr val="79D6E5"/>
              </a:buClr>
              <a:buSzPct val="100000"/>
              <a:buFont typeface="Noto Sans Symbols"/>
              <a:buChar char="▪"/>
            </a:pPr>
            <a:r>
              <a:rPr lang="en-CA" sz="3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Coercion</a:t>
            </a:r>
            <a:endParaRPr lang="en-CA" sz="3600" dirty="0"/>
          </a:p>
          <a:p>
            <a:pPr marL="254000" lvl="0" indent="-254000">
              <a:spcBef>
                <a:spcPts val="1800"/>
              </a:spcBef>
              <a:buClr>
                <a:srgbClr val="79D6E5"/>
              </a:buClr>
              <a:buSzPct val="100000"/>
              <a:buFont typeface="Noto Sans Symbols"/>
              <a:buChar char="▪"/>
            </a:pPr>
            <a:r>
              <a:rPr lang="en-CA" sz="3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Boundaries</a:t>
            </a:r>
            <a:endParaRPr lang="en-CA" sz="3600" b="0" u="none" strike="noStrike" dirty="0">
              <a:solidFill>
                <a:srgbClr val="000000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sketch line">
            <a:extLst>
              <a:ext uri="{FF2B5EF4-FFF2-40B4-BE49-F238E27FC236}">
                <a16:creationId xmlns:a16="http://schemas.microsoft.com/office/drawing/2014/main" id="{6E798329-182C-B2D9-2F52-BE1AB8D3B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6652" y="183823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EA373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264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7D3C7-3FED-9968-A810-0AE9C8553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34" y="1138265"/>
            <a:ext cx="7075852" cy="1401183"/>
          </a:xfrm>
        </p:spPr>
        <p:txBody>
          <a:bodyPr anchor="t">
            <a:normAutofit/>
          </a:bodyPr>
          <a:lstStyle/>
          <a:p>
            <a:r>
              <a:rPr lang="en" sz="3200" dirty="0">
                <a:latin typeface="Helvetica Neue"/>
                <a:ea typeface="Helvetica Neue"/>
                <a:cs typeface="Helvetica Neue"/>
                <a:sym typeface="Helvetica Neue"/>
              </a:rPr>
              <a:t>Institutional and Community Supports</a:t>
            </a:r>
            <a:endParaRPr lang="en-CA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FE871-B6A1-C242-1C88-3A5A0BCCE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234" y="2806566"/>
            <a:ext cx="6824546" cy="2550034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CA" dirty="0">
                <a:latin typeface="Helvetica Neue"/>
                <a:ea typeface="Helvetica Neue"/>
                <a:cs typeface="Helvetica Neue"/>
                <a:sym typeface="Helvetica Neue"/>
              </a:rPr>
              <a:t>What resources are available for students:</a:t>
            </a:r>
            <a:endParaRPr lang="en-CA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CA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Noto Sans Symbols"/>
              <a:buChar char="▪"/>
            </a:pPr>
            <a:r>
              <a:rPr lang="en-CA" dirty="0">
                <a:latin typeface="Helvetica Neue"/>
                <a:ea typeface="Helvetica Neue"/>
                <a:cs typeface="Helvetica Neue"/>
                <a:sym typeface="Helvetica Neue"/>
              </a:rPr>
              <a:t>Who have experienced sexualized violence?</a:t>
            </a:r>
            <a:endParaRPr lang="en-CA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lang="en-CA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Noto Sans Symbols"/>
              <a:buChar char="▪"/>
            </a:pPr>
            <a:r>
              <a:rPr lang="en-CA" dirty="0">
                <a:latin typeface="Helvetica Neue"/>
                <a:ea typeface="Helvetica Neue"/>
                <a:cs typeface="Helvetica Neue"/>
                <a:sym typeface="Helvetica Neue"/>
              </a:rPr>
              <a:t>Are supporting someone who has experienced sexualized violence?</a:t>
            </a:r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8BC164-E230-753F-2C7E-B4EE7BA7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8086" y="0"/>
            <a:ext cx="4803913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ogle Shape;323;gbb0864b544_0_62">
            <a:extLst>
              <a:ext uri="{FF2B5EF4-FFF2-40B4-BE49-F238E27FC236}">
                <a16:creationId xmlns:a16="http://schemas.microsoft.com/office/drawing/2014/main" id="{0199E6E9-6EB1-2F5C-E592-EC0A69413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tretch/>
        </p:blipFill>
        <p:spPr>
          <a:xfrm>
            <a:off x="8024191" y="960490"/>
            <a:ext cx="3452192" cy="4931704"/>
          </a:xfrm>
          <a:prstGeom prst="rect">
            <a:avLst/>
          </a:prstGeom>
          <a:noFill/>
        </p:spPr>
      </p:pic>
      <p:sp>
        <p:nvSpPr>
          <p:cNvPr id="6" name="sketch line">
            <a:extLst>
              <a:ext uri="{FF2B5EF4-FFF2-40B4-BE49-F238E27FC236}">
                <a16:creationId xmlns:a16="http://schemas.microsoft.com/office/drawing/2014/main" id="{BCFF7200-9BE7-E0A8-497E-12A15DCC9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96959" y="211110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EA373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990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E4357-7164-0913-CEF4-70AD4110B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sz="4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List of Supports</a:t>
            </a:r>
            <a:endParaRPr lang="en-CA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D956D13-8BA3-9936-3915-B2F975111A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442105"/>
              </p:ext>
            </p:extLst>
          </p:nvPr>
        </p:nvGraphicFramePr>
        <p:xfrm>
          <a:off x="838200" y="2346960"/>
          <a:ext cx="10515600" cy="26846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32684842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820815944"/>
                    </a:ext>
                  </a:extLst>
                </a:gridCol>
              </a:tblGrid>
              <a:tr h="477572">
                <a:tc>
                  <a:txBody>
                    <a:bodyPr/>
                    <a:lstStyle/>
                    <a:p>
                      <a:r>
                        <a:rPr lang="en-CA" sz="2000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At the post-secondary institution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In the community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825984"/>
                  </a:ext>
                </a:extLst>
              </a:tr>
              <a:tr h="735683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374655"/>
                  </a:ext>
                </a:extLst>
              </a:tr>
              <a:tr h="735683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044748"/>
                  </a:ext>
                </a:extLst>
              </a:tr>
              <a:tr h="735683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163855"/>
                  </a:ext>
                </a:extLst>
              </a:tr>
            </a:tbl>
          </a:graphicData>
        </a:graphic>
      </p:graphicFrame>
      <p:sp>
        <p:nvSpPr>
          <p:cNvPr id="10" name="Google Shape;372;p51">
            <a:extLst>
              <a:ext uri="{FF2B5EF4-FFF2-40B4-BE49-F238E27FC236}">
                <a16:creationId xmlns:a16="http://schemas.microsoft.com/office/drawing/2014/main" id="{F08D1E1D-BF57-63C2-B2A8-2D7B25BA3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816" y="1482970"/>
            <a:ext cx="3429000" cy="13716"/>
          </a:xfrm>
          <a:custGeom>
            <a:avLst/>
            <a:gdLst/>
            <a:ahLst/>
            <a:cxnLst/>
            <a:rect l="l" t="t" r="r" b="b"/>
            <a:pathLst>
              <a:path w="3429000" h="13716" fill="none" extrusionOk="0">
                <a:moveTo>
                  <a:pt x="0" y="0"/>
                </a:moveTo>
                <a:cubicBezTo>
                  <a:pt x="219865" y="20479"/>
                  <a:pt x="493281" y="26186"/>
                  <a:pt x="685800" y="0"/>
                </a:cubicBezTo>
                <a:cubicBezTo>
                  <a:pt x="878319" y="-26186"/>
                  <a:pt x="1121382" y="-11869"/>
                  <a:pt x="1371600" y="0"/>
                </a:cubicBezTo>
                <a:cubicBezTo>
                  <a:pt x="1621818" y="11869"/>
                  <a:pt x="1878793" y="32281"/>
                  <a:pt x="2057400" y="0"/>
                </a:cubicBezTo>
                <a:cubicBezTo>
                  <a:pt x="2236007" y="-32281"/>
                  <a:pt x="2433797" y="-18251"/>
                  <a:pt x="2674620" y="0"/>
                </a:cubicBezTo>
                <a:cubicBezTo>
                  <a:pt x="2915443" y="18251"/>
                  <a:pt x="3205923" y="-1443"/>
                  <a:pt x="3429000" y="0"/>
                </a:cubicBezTo>
                <a:cubicBezTo>
                  <a:pt x="3429214" y="4075"/>
                  <a:pt x="3429316" y="9784"/>
                  <a:pt x="3429000" y="13716"/>
                </a:cubicBezTo>
                <a:cubicBezTo>
                  <a:pt x="3221081" y="44036"/>
                  <a:pt x="3088001" y="3494"/>
                  <a:pt x="2811780" y="13716"/>
                </a:cubicBezTo>
                <a:cubicBezTo>
                  <a:pt x="2535559" y="23938"/>
                  <a:pt x="2481355" y="20326"/>
                  <a:pt x="2228850" y="13716"/>
                </a:cubicBezTo>
                <a:cubicBezTo>
                  <a:pt x="1976345" y="7107"/>
                  <a:pt x="1807520" y="43784"/>
                  <a:pt x="1543050" y="13716"/>
                </a:cubicBezTo>
                <a:cubicBezTo>
                  <a:pt x="1278580" y="-16352"/>
                  <a:pt x="1181944" y="551"/>
                  <a:pt x="925830" y="13716"/>
                </a:cubicBezTo>
                <a:cubicBezTo>
                  <a:pt x="669716" y="26881"/>
                  <a:pt x="410304" y="30243"/>
                  <a:pt x="0" y="13716"/>
                </a:cubicBezTo>
                <a:cubicBezTo>
                  <a:pt x="-535" y="8247"/>
                  <a:pt x="-201" y="2959"/>
                  <a:pt x="0" y="0"/>
                </a:cubicBezTo>
                <a:close/>
              </a:path>
              <a:path w="3429000" h="13716" extrusionOk="0">
                <a:moveTo>
                  <a:pt x="0" y="0"/>
                </a:moveTo>
                <a:cubicBezTo>
                  <a:pt x="174095" y="-12874"/>
                  <a:pt x="443087" y="-14090"/>
                  <a:pt x="617220" y="0"/>
                </a:cubicBezTo>
                <a:cubicBezTo>
                  <a:pt x="791353" y="14090"/>
                  <a:pt x="1072677" y="8451"/>
                  <a:pt x="1200150" y="0"/>
                </a:cubicBezTo>
                <a:cubicBezTo>
                  <a:pt x="1327623" y="-8451"/>
                  <a:pt x="1526638" y="19866"/>
                  <a:pt x="1817370" y="0"/>
                </a:cubicBezTo>
                <a:cubicBezTo>
                  <a:pt x="2108102" y="-19866"/>
                  <a:pt x="2221289" y="26161"/>
                  <a:pt x="2503170" y="0"/>
                </a:cubicBezTo>
                <a:cubicBezTo>
                  <a:pt x="2785051" y="-26161"/>
                  <a:pt x="3022134" y="39178"/>
                  <a:pt x="3429000" y="0"/>
                </a:cubicBezTo>
                <a:cubicBezTo>
                  <a:pt x="3428434" y="5320"/>
                  <a:pt x="3428676" y="9001"/>
                  <a:pt x="3429000" y="13716"/>
                </a:cubicBezTo>
                <a:cubicBezTo>
                  <a:pt x="3103464" y="-3979"/>
                  <a:pt x="2887909" y="18368"/>
                  <a:pt x="2743200" y="13716"/>
                </a:cubicBezTo>
                <a:cubicBezTo>
                  <a:pt x="2598491" y="9064"/>
                  <a:pt x="2362615" y="6084"/>
                  <a:pt x="1988820" y="13716"/>
                </a:cubicBezTo>
                <a:cubicBezTo>
                  <a:pt x="1615025" y="21348"/>
                  <a:pt x="1580494" y="-880"/>
                  <a:pt x="1405890" y="13716"/>
                </a:cubicBezTo>
                <a:cubicBezTo>
                  <a:pt x="1231286" y="28312"/>
                  <a:pt x="885259" y="-20857"/>
                  <a:pt x="651510" y="13716"/>
                </a:cubicBezTo>
                <a:cubicBezTo>
                  <a:pt x="417761" y="48289"/>
                  <a:pt x="138362" y="-18428"/>
                  <a:pt x="0" y="13716"/>
                </a:cubicBezTo>
                <a:cubicBezTo>
                  <a:pt x="58" y="7834"/>
                  <a:pt x="453" y="583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174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467;gbb0864b544_0_310">
            <a:extLst>
              <a:ext uri="{FF2B5EF4-FFF2-40B4-BE49-F238E27FC236}">
                <a16:creationId xmlns:a16="http://schemas.microsoft.com/office/drawing/2014/main" id="{E5532AB8-4418-00B3-34EB-DD93BDF41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5442700" y="981000"/>
            <a:ext cx="5776999" cy="48960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A3DDD-0506-61E9-72CF-D4389FC9D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831518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Welcome </a:t>
            </a:r>
            <a:r>
              <a:rPr lang="en-US" sz="51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 Introduction</a:t>
            </a:r>
            <a:endParaRPr lang="en-US" sz="5100" kern="12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4378F685-9BD2-B127-3A10-86A9F1C6C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6153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EA373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850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27C95-F953-C7E9-0BDB-5191BDDE9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740083"/>
            <a:ext cx="6050652" cy="1106829"/>
          </a:xfrm>
        </p:spPr>
        <p:txBody>
          <a:bodyPr anchor="b">
            <a:normAutofit/>
          </a:bodyPr>
          <a:lstStyle/>
          <a:p>
            <a:r>
              <a:rPr lang="en-CA" sz="5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Activity: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69510-D79D-2936-DE48-3DF7A0BDA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445239"/>
            <a:ext cx="4801715" cy="4087392"/>
          </a:xfrm>
        </p:spPr>
        <p:txBody>
          <a:bodyPr>
            <a:normAutofit/>
          </a:bodyPr>
          <a:lstStyle/>
          <a:p>
            <a:pPr marL="17780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9D6E5"/>
              </a:buClr>
              <a:buSzPts val="1800"/>
              <a:buFont typeface="Noto Sans Symbols"/>
              <a:buChar char="▪"/>
            </a:pPr>
            <a:r>
              <a:rPr lang="en-CA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Working in small groups, discuss the practice scenario provided. </a:t>
            </a:r>
            <a:endParaRPr lang="en-CA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9D6E5"/>
              </a:buClr>
              <a:buSzPts val="1800"/>
              <a:buFont typeface="Noto Sans Symbols"/>
              <a:buChar char="▪"/>
            </a:pPr>
            <a:r>
              <a:rPr lang="en-CA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Consider the following: </a:t>
            </a:r>
          </a:p>
          <a:p>
            <a:pPr marL="520700" lvl="1" indent="-203200">
              <a:spcBef>
                <a:spcPts val="800"/>
              </a:spcBef>
              <a:buClr>
                <a:srgbClr val="79D6E5"/>
              </a:buClr>
              <a:buSzPts val="1800"/>
              <a:buFont typeface="Noto Sans Symbols"/>
              <a:buChar char="▪"/>
            </a:pPr>
            <a:r>
              <a:rPr lang="en-CA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Type of boundary violation</a:t>
            </a:r>
          </a:p>
          <a:p>
            <a:pPr marL="52070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9D6E5"/>
              </a:buClr>
              <a:buSzPts val="1800"/>
              <a:buFont typeface="Noto Sans Symbols"/>
              <a:buChar char="▪"/>
            </a:pPr>
            <a:r>
              <a:rPr lang="en-CA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Individual factors (including roles, power dynamics) and possible responses </a:t>
            </a:r>
          </a:p>
          <a:p>
            <a:pPr marL="520700" lvl="1" indent="-177800">
              <a:spcBef>
                <a:spcPts val="400"/>
              </a:spcBef>
              <a:buClr>
                <a:srgbClr val="79D6E5"/>
              </a:buClr>
              <a:buSzPts val="1800"/>
              <a:buFont typeface="Noto Sans Symbols"/>
              <a:buChar char="▪"/>
            </a:pPr>
            <a:r>
              <a:rPr lang="en-CA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The context of the situation (the environment and culture in the institution and program)</a:t>
            </a:r>
          </a:p>
          <a:p>
            <a:pPr marL="52070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9D6E5"/>
              </a:buClr>
              <a:buSzPts val="1800"/>
              <a:buFont typeface="Noto Sans Symbols"/>
              <a:buChar char="▪"/>
            </a:pPr>
            <a:endParaRPr lang="en-CA" sz="2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endParaRPr lang="en-CA" sz="1700" dirty="0"/>
          </a:p>
        </p:txBody>
      </p:sp>
      <p:pic>
        <p:nvPicPr>
          <p:cNvPr id="4" name="Google Shape;488;gbb0864b544_0_388">
            <a:extLst>
              <a:ext uri="{FF2B5EF4-FFF2-40B4-BE49-F238E27FC236}">
                <a16:creationId xmlns:a16="http://schemas.microsoft.com/office/drawing/2014/main" id="{0FE14B01-0298-9497-DCC5-09C5A65F7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/>
          <a:srcRect l="2059" r="16338"/>
          <a:stretch/>
        </p:blipFill>
        <p:spPr>
          <a:xfrm>
            <a:off x="6223920" y="773045"/>
            <a:ext cx="5328000" cy="531191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  <p:sp>
        <p:nvSpPr>
          <p:cNvPr id="5" name="sketchy line">
            <a:extLst>
              <a:ext uri="{FF2B5EF4-FFF2-40B4-BE49-F238E27FC236}">
                <a16:creationId xmlns:a16="http://schemas.microsoft.com/office/drawing/2014/main" id="{70812BB7-D9FF-AC5D-6F7C-5D5A91DD6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4600" y="2027806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rgbClr val="FEA373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48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4D819E-8F24-0B50-B45A-423B9F3C7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39265"/>
            <a:ext cx="10515600" cy="1060450"/>
          </a:xfrm>
        </p:spPr>
        <p:txBody>
          <a:bodyPr>
            <a:normAutofit/>
          </a:bodyPr>
          <a:lstStyle/>
          <a:p>
            <a:pPr algn="ctr"/>
            <a:r>
              <a:rPr lang="en" sz="4400" dirty="0">
                <a:latin typeface="Helvetica Neue"/>
                <a:ea typeface="Helvetica Neue"/>
                <a:cs typeface="Helvetica Neue"/>
                <a:sym typeface="Helvetica Neue"/>
              </a:rPr>
              <a:t>Small Group Activity: Scenario </a:t>
            </a:r>
            <a:endParaRPr lang="en-US" sz="4400" spc="50" dirty="0"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AC28EE-3648-6E9C-EC49-E05E395FB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375" y="3287327"/>
            <a:ext cx="8601075" cy="106045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79D6E5"/>
              </a:buClr>
              <a:buSzPct val="100000"/>
            </a:pPr>
            <a:r>
              <a:rPr lang="en" sz="3200" dirty="0">
                <a:highlight>
                  <a:srgbClr val="FF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UPDATE THIS SLIDE WITH SCENARIO TEXT</a:t>
            </a:r>
            <a:endParaRPr lang="en-CA" sz="3200" b="0" u="none" strike="noStrike" dirty="0">
              <a:solidFill>
                <a:srgbClr val="000000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173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26B1D-0128-4FA5-6B5E-CC2752F2A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en" sz="5400" dirty="0">
                <a:latin typeface="Helvetica Neue"/>
                <a:ea typeface="Helvetica Neue"/>
                <a:cs typeface="Helvetica Neue"/>
                <a:sym typeface="Helvetica Neue"/>
              </a:rPr>
              <a:t>Small Group Activity Debrief</a:t>
            </a:r>
            <a:endParaRPr lang="en-CA" sz="5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EC749-D5A4-1170-8C44-3E2250338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CA" sz="3200" dirty="0">
                <a:latin typeface="Helvetica Neue"/>
                <a:ea typeface="Helvetica Neue"/>
                <a:cs typeface="Helvetica Neue"/>
                <a:sym typeface="Helvetica Neue"/>
              </a:rPr>
              <a:t>Each group: please share your process, thoughts, and suggestions about your scenario.</a:t>
            </a:r>
            <a:endParaRPr lang="en-CA" sz="28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rgbClr val="FEA373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ogle Shape;583;gbb0864b544_0_1036">
            <a:extLst>
              <a:ext uri="{FF2B5EF4-FFF2-40B4-BE49-F238E27FC236}">
                <a16:creationId xmlns:a16="http://schemas.microsoft.com/office/drawing/2014/main" id="{00991048-B74C-D867-CD5B-58586C1E6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t="6244" r="2" b="624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7407596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E556-E2D6-99A3-98B6-61DA9DCE2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81" y="1287088"/>
            <a:ext cx="3616913" cy="1050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Wrapping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86DC2-08B9-204E-01C1-37C641EBA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81" y="2827712"/>
            <a:ext cx="4311863" cy="2128034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CA" sz="3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Any thoughts you’d like to share before we finish today?</a:t>
            </a:r>
            <a:endParaRPr lang="en-CA" sz="28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oogle Shape;526;gbb0864b544_0_675">
            <a:extLst>
              <a:ext uri="{FF2B5EF4-FFF2-40B4-BE49-F238E27FC236}">
                <a16:creationId xmlns:a16="http://schemas.microsoft.com/office/drawing/2014/main" id="{6D83B01C-890D-75BF-FFE9-6FD48D987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7001843" y="578738"/>
            <a:ext cx="3496464" cy="5670549"/>
          </a:xfrm>
          <a:prstGeom prst="rect">
            <a:avLst/>
          </a:prstGeom>
          <a:noFill/>
        </p:spPr>
      </p:pic>
      <p:sp>
        <p:nvSpPr>
          <p:cNvPr id="6" name="sketchy line">
            <a:extLst>
              <a:ext uri="{FF2B5EF4-FFF2-40B4-BE49-F238E27FC236}">
                <a16:creationId xmlns:a16="http://schemas.microsoft.com/office/drawing/2014/main" id="{E15805FF-3183-B765-D0C4-E75A3167D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rgbClr val="FEA373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61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44039-F73D-8163-890B-0ECC38550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40080"/>
            <a:ext cx="5902712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Thank You for Participating</a:t>
            </a:r>
          </a:p>
        </p:txBody>
      </p:sp>
      <p:pic>
        <p:nvPicPr>
          <p:cNvPr id="3" name="Google Shape;416;p56">
            <a:extLst>
              <a:ext uri="{FF2B5EF4-FFF2-40B4-BE49-F238E27FC236}">
                <a16:creationId xmlns:a16="http://schemas.microsoft.com/office/drawing/2014/main" id="{C63462BA-E8E3-741E-16B3-0BEAB8364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5196" y="1323000"/>
            <a:ext cx="5365608" cy="42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ketchy line">
            <a:extLst>
              <a:ext uri="{FF2B5EF4-FFF2-40B4-BE49-F238E27FC236}">
                <a16:creationId xmlns:a16="http://schemas.microsoft.com/office/drawing/2014/main" id="{3C870BB1-C2F9-1CFA-9339-8D8C5379D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1198" y="4466417"/>
            <a:ext cx="4242816" cy="18288"/>
          </a:xfrm>
          <a:custGeom>
            <a:avLst/>
            <a:gdLst>
              <a:gd name="connsiteX0" fmla="*/ 0 w 4242816"/>
              <a:gd name="connsiteY0" fmla="*/ 0 h 18288"/>
              <a:gd name="connsiteX1" fmla="*/ 690973 w 4242816"/>
              <a:gd name="connsiteY1" fmla="*/ 0 h 18288"/>
              <a:gd name="connsiteX2" fmla="*/ 1212233 w 4242816"/>
              <a:gd name="connsiteY2" fmla="*/ 0 h 18288"/>
              <a:gd name="connsiteX3" fmla="*/ 1860778 w 4242816"/>
              <a:gd name="connsiteY3" fmla="*/ 0 h 18288"/>
              <a:gd name="connsiteX4" fmla="*/ 2424466 w 4242816"/>
              <a:gd name="connsiteY4" fmla="*/ 0 h 18288"/>
              <a:gd name="connsiteX5" fmla="*/ 3115439 w 4242816"/>
              <a:gd name="connsiteY5" fmla="*/ 0 h 18288"/>
              <a:gd name="connsiteX6" fmla="*/ 3636699 w 4242816"/>
              <a:gd name="connsiteY6" fmla="*/ 0 h 18288"/>
              <a:gd name="connsiteX7" fmla="*/ 4242816 w 4242816"/>
              <a:gd name="connsiteY7" fmla="*/ 0 h 18288"/>
              <a:gd name="connsiteX8" fmla="*/ 4242816 w 4242816"/>
              <a:gd name="connsiteY8" fmla="*/ 18288 h 18288"/>
              <a:gd name="connsiteX9" fmla="*/ 3636699 w 4242816"/>
              <a:gd name="connsiteY9" fmla="*/ 18288 h 18288"/>
              <a:gd name="connsiteX10" fmla="*/ 3030583 w 4242816"/>
              <a:gd name="connsiteY10" fmla="*/ 18288 h 18288"/>
              <a:gd name="connsiteX11" fmla="*/ 2466894 w 4242816"/>
              <a:gd name="connsiteY11" fmla="*/ 18288 h 18288"/>
              <a:gd name="connsiteX12" fmla="*/ 1988062 w 4242816"/>
              <a:gd name="connsiteY12" fmla="*/ 18288 h 18288"/>
              <a:gd name="connsiteX13" fmla="*/ 1466802 w 4242816"/>
              <a:gd name="connsiteY13" fmla="*/ 18288 h 18288"/>
              <a:gd name="connsiteX14" fmla="*/ 860686 w 4242816"/>
              <a:gd name="connsiteY14" fmla="*/ 18288 h 18288"/>
              <a:gd name="connsiteX15" fmla="*/ 0 w 4242816"/>
              <a:gd name="connsiteY15" fmla="*/ 18288 h 18288"/>
              <a:gd name="connsiteX16" fmla="*/ 0 w 4242816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2816" h="18288" fill="none" extrusionOk="0">
                <a:moveTo>
                  <a:pt x="0" y="0"/>
                </a:moveTo>
                <a:cubicBezTo>
                  <a:pt x="249934" y="1471"/>
                  <a:pt x="379877" y="-29444"/>
                  <a:pt x="690973" y="0"/>
                </a:cubicBezTo>
                <a:cubicBezTo>
                  <a:pt x="1002069" y="29444"/>
                  <a:pt x="1021583" y="17501"/>
                  <a:pt x="1212233" y="0"/>
                </a:cubicBezTo>
                <a:cubicBezTo>
                  <a:pt x="1402883" y="-17501"/>
                  <a:pt x="1678760" y="5386"/>
                  <a:pt x="1860778" y="0"/>
                </a:cubicBezTo>
                <a:cubicBezTo>
                  <a:pt x="2042796" y="-5386"/>
                  <a:pt x="2245608" y="-22401"/>
                  <a:pt x="2424466" y="0"/>
                </a:cubicBezTo>
                <a:cubicBezTo>
                  <a:pt x="2603324" y="22401"/>
                  <a:pt x="2890020" y="33806"/>
                  <a:pt x="3115439" y="0"/>
                </a:cubicBezTo>
                <a:cubicBezTo>
                  <a:pt x="3340858" y="-33806"/>
                  <a:pt x="3428300" y="18628"/>
                  <a:pt x="3636699" y="0"/>
                </a:cubicBezTo>
                <a:cubicBezTo>
                  <a:pt x="3845098" y="-18628"/>
                  <a:pt x="4108824" y="5541"/>
                  <a:pt x="4242816" y="0"/>
                </a:cubicBezTo>
                <a:cubicBezTo>
                  <a:pt x="4242066" y="4160"/>
                  <a:pt x="4243125" y="10356"/>
                  <a:pt x="4242816" y="18288"/>
                </a:cubicBezTo>
                <a:cubicBezTo>
                  <a:pt x="4113424" y="32735"/>
                  <a:pt x="3768327" y="47567"/>
                  <a:pt x="3636699" y="18288"/>
                </a:cubicBezTo>
                <a:cubicBezTo>
                  <a:pt x="3505071" y="-10991"/>
                  <a:pt x="3294208" y="-4990"/>
                  <a:pt x="3030583" y="18288"/>
                </a:cubicBezTo>
                <a:cubicBezTo>
                  <a:pt x="2766958" y="41566"/>
                  <a:pt x="2649277" y="20974"/>
                  <a:pt x="2466894" y="18288"/>
                </a:cubicBezTo>
                <a:cubicBezTo>
                  <a:pt x="2284511" y="15602"/>
                  <a:pt x="2151277" y="1154"/>
                  <a:pt x="1988062" y="18288"/>
                </a:cubicBezTo>
                <a:cubicBezTo>
                  <a:pt x="1824847" y="35422"/>
                  <a:pt x="1691359" y="9265"/>
                  <a:pt x="1466802" y="18288"/>
                </a:cubicBezTo>
                <a:cubicBezTo>
                  <a:pt x="1242245" y="27311"/>
                  <a:pt x="1006161" y="36605"/>
                  <a:pt x="860686" y="18288"/>
                </a:cubicBezTo>
                <a:cubicBezTo>
                  <a:pt x="715211" y="-29"/>
                  <a:pt x="242774" y="46538"/>
                  <a:pt x="0" y="18288"/>
                </a:cubicBezTo>
                <a:cubicBezTo>
                  <a:pt x="-146" y="11482"/>
                  <a:pt x="-422" y="5192"/>
                  <a:pt x="0" y="0"/>
                </a:cubicBezTo>
                <a:close/>
              </a:path>
              <a:path w="4242816" h="18288" stroke="0" extrusionOk="0">
                <a:moveTo>
                  <a:pt x="0" y="0"/>
                </a:moveTo>
                <a:cubicBezTo>
                  <a:pt x="259751" y="-14018"/>
                  <a:pt x="356632" y="-15007"/>
                  <a:pt x="521260" y="0"/>
                </a:cubicBezTo>
                <a:cubicBezTo>
                  <a:pt x="685888" y="15007"/>
                  <a:pt x="885786" y="5167"/>
                  <a:pt x="1212233" y="0"/>
                </a:cubicBezTo>
                <a:cubicBezTo>
                  <a:pt x="1538680" y="-5167"/>
                  <a:pt x="1458849" y="7951"/>
                  <a:pt x="1691065" y="0"/>
                </a:cubicBezTo>
                <a:cubicBezTo>
                  <a:pt x="1923281" y="-7951"/>
                  <a:pt x="1985780" y="-16303"/>
                  <a:pt x="2169897" y="0"/>
                </a:cubicBezTo>
                <a:cubicBezTo>
                  <a:pt x="2354014" y="16303"/>
                  <a:pt x="2633054" y="-2739"/>
                  <a:pt x="2776014" y="0"/>
                </a:cubicBezTo>
                <a:cubicBezTo>
                  <a:pt x="2918974" y="2739"/>
                  <a:pt x="3112688" y="-15682"/>
                  <a:pt x="3339702" y="0"/>
                </a:cubicBezTo>
                <a:cubicBezTo>
                  <a:pt x="3566716" y="15682"/>
                  <a:pt x="4015278" y="-28467"/>
                  <a:pt x="4242816" y="0"/>
                </a:cubicBezTo>
                <a:cubicBezTo>
                  <a:pt x="4243501" y="7633"/>
                  <a:pt x="4242294" y="10002"/>
                  <a:pt x="4242816" y="18288"/>
                </a:cubicBezTo>
                <a:cubicBezTo>
                  <a:pt x="3924964" y="16283"/>
                  <a:pt x="3746362" y="-1805"/>
                  <a:pt x="3551843" y="18288"/>
                </a:cubicBezTo>
                <a:cubicBezTo>
                  <a:pt x="3357324" y="38381"/>
                  <a:pt x="3126422" y="47156"/>
                  <a:pt x="2860870" y="18288"/>
                </a:cubicBezTo>
                <a:cubicBezTo>
                  <a:pt x="2595318" y="-10580"/>
                  <a:pt x="2572437" y="11441"/>
                  <a:pt x="2297182" y="18288"/>
                </a:cubicBezTo>
                <a:cubicBezTo>
                  <a:pt x="2021927" y="25135"/>
                  <a:pt x="1916908" y="33601"/>
                  <a:pt x="1733493" y="18288"/>
                </a:cubicBezTo>
                <a:cubicBezTo>
                  <a:pt x="1550078" y="2975"/>
                  <a:pt x="1412440" y="27896"/>
                  <a:pt x="1212233" y="18288"/>
                </a:cubicBezTo>
                <a:cubicBezTo>
                  <a:pt x="1012026" y="8680"/>
                  <a:pt x="914386" y="13859"/>
                  <a:pt x="648545" y="18288"/>
                </a:cubicBezTo>
                <a:cubicBezTo>
                  <a:pt x="382704" y="22717"/>
                  <a:pt x="233522" y="39342"/>
                  <a:pt x="0" y="18288"/>
                </a:cubicBezTo>
                <a:cubicBezTo>
                  <a:pt x="-772" y="13661"/>
                  <a:pt x="-839" y="8490"/>
                  <a:pt x="0" y="0"/>
                </a:cubicBezTo>
                <a:close/>
              </a:path>
            </a:pathLst>
          </a:custGeom>
          <a:solidFill>
            <a:srgbClr val="FEA373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59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114E8-9352-0A6B-E734-68621EC03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7850"/>
          </a:xfrm>
        </p:spPr>
        <p:txBody>
          <a:bodyPr>
            <a:normAutofit fontScale="90000"/>
          </a:bodyPr>
          <a:lstStyle/>
          <a:p>
            <a:pPr algn="ctr"/>
            <a:r>
              <a:rPr lang="en-CA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1A095-5EAD-CCBF-35BC-B63164814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49" y="942976"/>
            <a:ext cx="11687175" cy="5233987"/>
          </a:xfrm>
        </p:spPr>
        <p:txBody>
          <a:bodyPr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6774"/>
              <a:buNone/>
            </a:pPr>
            <a:r>
              <a:rPr lang="en-CA" sz="13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Burczycka</a:t>
            </a:r>
            <a:r>
              <a:rPr lang="en-CA" sz="1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S. (2020). Students’ experiences of unwanted sexual behaviours and sexual assault at post-secondary schools in the Canadian provinces, 2019. </a:t>
            </a:r>
            <a:r>
              <a:rPr lang="en-CA" sz="13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Juristat</a:t>
            </a:r>
            <a:r>
              <a:rPr lang="en-CA" sz="1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Statistics Canada Catalog n. 85-002-X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6774"/>
              <a:buNone/>
            </a:pPr>
            <a:endParaRPr lang="en-CA" sz="13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5660"/>
              <a:buNone/>
            </a:pPr>
            <a:r>
              <a:rPr lang="en-CA" sz="1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Cantor, D., Fisher, B., Chibnall, S., &amp; Townsend, R. (2017). </a:t>
            </a:r>
            <a:r>
              <a:rPr lang="en-CA" sz="13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Report on the </a:t>
            </a:r>
            <a:r>
              <a:rPr lang="en-CA" sz="13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AAUclimate</a:t>
            </a:r>
            <a:r>
              <a:rPr lang="en-CA" sz="13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survey on sexual assault and sexual misconduct.</a:t>
            </a:r>
            <a:r>
              <a:rPr lang="en-CA" sz="1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3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Westat</a:t>
            </a:r>
            <a:r>
              <a:rPr lang="en-CA" sz="1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en-CA" sz="1300" u="sng" dirty="0">
                <a:solidFill>
                  <a:schemeClr val="hlin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2"/>
              </a:rPr>
              <a:t>https://www.aau.edu/sites/default/files/AAU-Files/Key-Issues/Campus-Safety/AAU-Campus-Climate-Survey-FINAL-10-20-17.pd</a:t>
            </a:r>
            <a:endParaRPr lang="en-CA" sz="13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5660"/>
              <a:buNone/>
            </a:pPr>
            <a:endParaRPr lang="en-CA" sz="13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70866"/>
              <a:buNone/>
            </a:pPr>
            <a:r>
              <a:rPr lang="en-CA" sz="1300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Cotter, A., &amp; Savage, L. (2019). </a:t>
            </a:r>
            <a:r>
              <a:rPr lang="en-CA" sz="1300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Gender-based violence and unwanted sexual behaviour in Canada, 2018: Initial findings from the survey of safety in public and private spaces.</a:t>
            </a:r>
            <a:r>
              <a:rPr lang="en-CA" sz="1300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Statistics Canada. https://www150.statcan.gc.ca/n1/</a:t>
            </a:r>
            <a:r>
              <a:rPr lang="en-CA" sz="1300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CA" sz="1300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/pub/85-002-x/2019001/article/00017-eng.pdf?st=k5gHNge4 </a:t>
            </a:r>
            <a:endParaRPr lang="en-CA" sz="13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5660"/>
              <a:buNone/>
            </a:pPr>
            <a:endParaRPr lang="en-CA" sz="13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5660"/>
              <a:buNone/>
            </a:pPr>
            <a:r>
              <a:rPr lang="en-CA" sz="1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James, S. E., Herman, J. L., Rankin, S., </a:t>
            </a:r>
            <a:r>
              <a:rPr lang="en-CA" sz="13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Keisling</a:t>
            </a:r>
            <a:r>
              <a:rPr lang="en-CA" sz="1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M., </a:t>
            </a:r>
            <a:r>
              <a:rPr lang="en-CA" sz="13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Mottet</a:t>
            </a:r>
            <a:r>
              <a:rPr lang="en-CA" sz="1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L., &amp; Anafi, M. (2016). </a:t>
            </a:r>
            <a:r>
              <a:rPr lang="en-CA" sz="13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report of the 2015 U.S. transgender survey. </a:t>
            </a:r>
            <a:r>
              <a:rPr lang="en-CA" sz="1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National Center for Transgender Equality. http://</a:t>
            </a:r>
            <a:r>
              <a:rPr lang="en-CA" sz="13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www.transequality.org</a:t>
            </a:r>
            <a:r>
              <a:rPr lang="en-CA" sz="1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/sites/default/ files/docs/</a:t>
            </a:r>
            <a:r>
              <a:rPr lang="en-CA" sz="13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usts</a:t>
            </a:r>
            <a:r>
              <a:rPr lang="en-CA" sz="1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/USTS%20Full%20Report%20-%20FINAL%201.6.17. Pdf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5660"/>
              <a:buNone/>
            </a:pPr>
            <a:endParaRPr lang="en-CA" sz="13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5660"/>
              <a:buNone/>
            </a:pPr>
            <a:r>
              <a:rPr lang="en-CA" sz="1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Livingston, E., </a:t>
            </a:r>
            <a:r>
              <a:rPr lang="en-CA" sz="13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Karsen</a:t>
            </a:r>
            <a:r>
              <a:rPr lang="en-CA" sz="1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B., Wilson, R., Harvey, B., Colpitts, E., Runyon, R., Dooley, D., &amp; Black, J. (2020). </a:t>
            </a:r>
            <a:r>
              <a:rPr lang="en-CA" sz="13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Navigating power dynamics and boundaries as a graduate student. </a:t>
            </a:r>
            <a:r>
              <a:rPr lang="en-CA" sz="1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Possibility Seeds’ Courage to Act: Addressing and Preventing Gender-Based Violence at Post-Secondary Institutions in Canada.</a:t>
            </a:r>
          </a:p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5660"/>
              <a:buNone/>
            </a:pPr>
            <a:endParaRPr lang="en-CA" sz="13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5660"/>
              <a:buNone/>
            </a:pPr>
            <a:r>
              <a:rPr lang="en-CA" sz="1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Menon, A. V. (2018). </a:t>
            </a:r>
            <a:r>
              <a:rPr lang="en-CA" sz="13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Communities of color and the impacts of sexual Violence</a:t>
            </a:r>
            <a:r>
              <a:rPr lang="en-CA" sz="1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University of Michigan Sexual Assault Prevention and Awareness Center. https://</a:t>
            </a:r>
            <a:r>
              <a:rPr lang="en-CA" sz="13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sapac.umich.edu</a:t>
            </a:r>
            <a:r>
              <a:rPr lang="en-CA" sz="1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/article/57</a:t>
            </a:r>
          </a:p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5660"/>
              <a:buNone/>
            </a:pPr>
            <a:endParaRPr lang="en-CA" sz="13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5660"/>
              <a:buNone/>
            </a:pPr>
            <a:r>
              <a:rPr lang="en-CA" sz="1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National Intimate Partner and Sexual Violence Survey. (2010). </a:t>
            </a:r>
            <a:r>
              <a:rPr lang="en-CA" sz="13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NISVS: An overview of 2010 findings on victimization by sexual orientation. </a:t>
            </a:r>
            <a:r>
              <a:rPr lang="en-CA" sz="1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Centers for Disease Control and Prevention. </a:t>
            </a:r>
            <a:r>
              <a:rPr lang="en-CA" sz="1300" u="sng" dirty="0">
                <a:solidFill>
                  <a:schemeClr val="hlin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3"/>
              </a:rPr>
              <a:t>https://www.cdc.gov/violenceprevention/pdf/cdc_nisvs_victimization_final-a.pd</a:t>
            </a:r>
            <a:endParaRPr lang="en-CA" sz="13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75000"/>
              <a:buNone/>
            </a:pPr>
            <a:endParaRPr lang="en-CA" sz="13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75000"/>
              <a:buNone/>
            </a:pPr>
            <a:r>
              <a:rPr lang="en-CA" sz="1300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Ontario Women’s Directorate &amp; Government of Ontario, Ministry of Training, College, and Universities. (2103). </a:t>
            </a:r>
            <a:r>
              <a:rPr lang="en-CA" sz="1300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Colleges and Universities Developing a Response to Sexual Violence: A Resource Guide for Ontario’s Colleges and Universities</a:t>
            </a:r>
            <a:r>
              <a:rPr lang="en-CA" sz="1300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0909"/>
              <a:buNone/>
            </a:pPr>
            <a:endParaRPr lang="en-CA" sz="1300" dirty="0"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5660"/>
              <a:buNone/>
            </a:pPr>
            <a:r>
              <a:rPr lang="en-CA" sz="1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Peter, T., &amp; Stewart, D. (2019). </a:t>
            </a:r>
            <a:r>
              <a:rPr lang="en-CA" sz="13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University of Manitoba campus </a:t>
            </a:r>
            <a:r>
              <a:rPr lang="en-CA" sz="13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climatesurvey</a:t>
            </a:r>
            <a:r>
              <a:rPr lang="en-CA" sz="13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on sexual violence: A final report.</a:t>
            </a:r>
            <a:r>
              <a:rPr lang="en-CA" sz="1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University of Manitoba. https:// </a:t>
            </a:r>
            <a:r>
              <a:rPr lang="en-CA" sz="13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umanitoba.ca</a:t>
            </a:r>
            <a:r>
              <a:rPr lang="en-CA" sz="1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/sites/default/files/2019-09/UM%20Campus%20Climate%20Survey%20on%20Sexual%20Violence%202019.pdf</a:t>
            </a:r>
          </a:p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5660"/>
              <a:buNone/>
            </a:pPr>
            <a:endParaRPr lang="en-CA" sz="13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5660"/>
              <a:buNone/>
            </a:pPr>
            <a:r>
              <a:rPr lang="en-CA" sz="13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Pescitelli</a:t>
            </a:r>
            <a:r>
              <a:rPr lang="en-CA" sz="1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A. (2018). </a:t>
            </a:r>
            <a:r>
              <a:rPr lang="en-CA" sz="13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Understanding sexual violence: A graduate student’s perspective.</a:t>
            </a:r>
            <a:r>
              <a:rPr lang="en-CA" sz="1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Simon Fraser University. </a:t>
            </a:r>
            <a:r>
              <a:rPr lang="en-CA" sz="1300" u="sng" dirty="0">
                <a:solidFill>
                  <a:schemeClr val="hlin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4"/>
              </a:rPr>
              <a:t>https://www.sfu.ca/sexual-violence</a:t>
            </a:r>
            <a:r>
              <a:rPr lang="en-CA" sz="1300" u="sng" dirty="0">
                <a:solidFill>
                  <a:schemeClr val="hlink"/>
                </a:solidFill>
                <a:hlinkClick r:id="rId4"/>
              </a:rPr>
              <a:t>/education-prevention/new-blog-/support-and-care/Understanding-Sexual-Violence-A-Graduate-Students-Perspective.htm</a:t>
            </a:r>
            <a:endParaRPr lang="en-CA" sz="1300" dirty="0"/>
          </a:p>
        </p:txBody>
      </p:sp>
    </p:spTree>
    <p:extLst>
      <p:ext uri="{BB962C8B-B14F-4D97-AF65-F5344CB8AC3E}">
        <p14:creationId xmlns:p14="http://schemas.microsoft.com/office/powerpoint/2010/main" val="37759319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114E8-9352-0A6B-E734-68621EC03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References (cont.)</a:t>
            </a:r>
            <a:endParaRPr lang="en-CA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1A095-5EAD-CCBF-35BC-B63164814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00175"/>
            <a:ext cx="11658600" cy="4776788"/>
          </a:xfrm>
        </p:spPr>
        <p:txBody>
          <a:bodyPr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sz="1300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Simon Fraser University, Sexual Violence Support and Prevention Office (2020).</a:t>
            </a:r>
            <a:r>
              <a:rPr lang="en-CA" sz="1300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</a:t>
            </a:r>
            <a:r>
              <a:rPr lang="en-CA" sz="1300" dirty="0">
                <a:highlight>
                  <a:schemeClr val="lt1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exual Violence Pyramid</a:t>
            </a:r>
            <a:r>
              <a:rPr lang="en-CA" sz="1300" i="1" dirty="0">
                <a:highlight>
                  <a:schemeClr val="lt1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  <a:endParaRPr lang="en-CA" sz="1300" i="1" dirty="0"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CA" sz="1300" i="1" dirty="0">
              <a:solidFill>
                <a:srgbClr val="373D3F"/>
              </a:solidFill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sz="1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Wells, L., Claussen, C., </a:t>
            </a:r>
            <a:r>
              <a:rPr lang="en-CA" sz="13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Aubry</a:t>
            </a:r>
            <a:r>
              <a:rPr lang="en-CA" sz="1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D., &amp; </a:t>
            </a:r>
            <a:r>
              <a:rPr lang="en-CA" sz="13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Ofrim</a:t>
            </a:r>
            <a:r>
              <a:rPr lang="en-CA" sz="1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J. (2012). </a:t>
            </a:r>
            <a:r>
              <a:rPr lang="en-CA" sz="13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Primary prevention of sexual violence: Preliminary research to support a provincial action plan. </a:t>
            </a:r>
            <a:r>
              <a:rPr lang="en-CA" sz="1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Prevent Domestic Violence. https://</a:t>
            </a:r>
            <a:r>
              <a:rPr lang="en-CA" sz="13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preventdomesticviolence</a:t>
            </a:r>
            <a:r>
              <a:rPr lang="en-CA" sz="1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ca/primary-prevention-of-sexual-violence-preliminary-research/</a:t>
            </a:r>
          </a:p>
        </p:txBody>
      </p:sp>
    </p:spTree>
    <p:extLst>
      <p:ext uri="{BB962C8B-B14F-4D97-AF65-F5344CB8AC3E}">
        <p14:creationId xmlns:p14="http://schemas.microsoft.com/office/powerpoint/2010/main" val="3372686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4D819E-8F24-0B50-B45A-423B9F3C7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7280"/>
            <a:ext cx="10515600" cy="1060450"/>
          </a:xfrm>
        </p:spPr>
        <p:txBody>
          <a:bodyPr/>
          <a:lstStyle/>
          <a:p>
            <a:pPr algn="ctr"/>
            <a:r>
              <a:rPr lang="en-US" spc="5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Session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AC28EE-3648-6E9C-EC49-E05E395FB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9467" y="2370930"/>
            <a:ext cx="8111066" cy="3843336"/>
          </a:xfrm>
        </p:spPr>
        <p:txBody>
          <a:bodyPr>
            <a:normAutofit/>
          </a:bodyPr>
          <a:lstStyle/>
          <a:p>
            <a:pPr marL="2540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9D6E5"/>
              </a:buClr>
              <a:buSzPts val="1800"/>
              <a:buFont typeface="Helvetica Neue"/>
              <a:buChar char="▪"/>
            </a:pPr>
            <a:r>
              <a:rPr lang="en-CA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Define sexualized violence </a:t>
            </a:r>
            <a:endParaRPr lang="en-CA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54000" lvl="0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9D6E5"/>
              </a:buClr>
              <a:buSzPts val="1800"/>
              <a:buFont typeface="Helvetica Neue"/>
              <a:buChar char="▪"/>
            </a:pPr>
            <a:r>
              <a:rPr lang="en-CA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Discuss sexualized violence and power dynamics in graduate student culture</a:t>
            </a:r>
            <a:endParaRPr lang="en-CA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54000" lvl="0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9D6E5"/>
              </a:buClr>
              <a:buSzPts val="1800"/>
              <a:buFont typeface="Helvetica Neue"/>
              <a:buChar char="▪"/>
            </a:pPr>
            <a:r>
              <a:rPr lang="en-CA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Describe different kinds of boundaries</a:t>
            </a:r>
            <a:endParaRPr lang="en-CA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54000" lvl="0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9D6E5"/>
              </a:buClr>
              <a:buSzPts val="1800"/>
              <a:buFont typeface="Helvetica Neue"/>
              <a:buChar char="▪"/>
            </a:pPr>
            <a:r>
              <a:rPr lang="en-CA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Identify strategies for responding to boundary violations and sexualized violence</a:t>
            </a:r>
            <a:endParaRPr lang="en-CA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54000" lvl="0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9D6E5"/>
              </a:buClr>
              <a:buSzPts val="1800"/>
              <a:buFont typeface="Helvetica Neue"/>
              <a:buChar char="▪"/>
            </a:pPr>
            <a:r>
              <a:rPr lang="en-CA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Practise setting boundaries and responding to sexualized violence using scenarios </a:t>
            </a:r>
            <a:endParaRPr lang="en-CA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54000" lvl="0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9D6E5"/>
              </a:buClr>
              <a:buSzPts val="1800"/>
              <a:buFont typeface="Helvetica Neue"/>
              <a:buChar char="▪"/>
            </a:pPr>
            <a:r>
              <a:rPr lang="en-CA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Identify relevant institutional and community resources </a:t>
            </a:r>
            <a:endParaRPr lang="en-CA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C6D77387-57E9-B4BF-2F28-438BBD143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8452" y="202189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EA373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292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E65C4-4864-E348-05AE-B690EC780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Group Guidelines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05D647-2951-022F-F1DB-EB8E5BFFF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5458968" cy="3867912"/>
          </a:xfrm>
        </p:spPr>
        <p:txBody>
          <a:bodyPr anchor="t">
            <a:noAutofit/>
          </a:bodyPr>
          <a:lstStyle/>
          <a:p>
            <a:pPr rtl="0">
              <a:spcBef>
                <a:spcPts val="1200"/>
              </a:spcBef>
              <a:spcAft>
                <a:spcPts val="1200"/>
              </a:spcAft>
              <a:buClr>
                <a:srgbClr val="79D6E5"/>
              </a:buClr>
              <a:buFont typeface="Wingdings" pitchFamily="2" charset="2"/>
              <a:buChar char="§"/>
            </a:pPr>
            <a:r>
              <a:rPr lang="en-CA" sz="2000" i="0" u="none" strike="noStrike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Mutual respect</a:t>
            </a:r>
            <a:endParaRPr lang="en-CA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rtl="0">
              <a:spcBef>
                <a:spcPts val="1200"/>
              </a:spcBef>
              <a:spcAft>
                <a:spcPts val="1200"/>
              </a:spcAft>
              <a:buClr>
                <a:srgbClr val="79D6E5"/>
              </a:buClr>
              <a:buFont typeface="Wingdings" pitchFamily="2" charset="2"/>
              <a:buChar char="§"/>
            </a:pPr>
            <a:r>
              <a:rPr lang="en-CA" sz="2000" i="0" u="none" strike="noStrike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Confidentiality</a:t>
            </a:r>
            <a:endParaRPr lang="en-CA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rtl="0">
              <a:spcBef>
                <a:spcPts val="1200"/>
              </a:spcBef>
              <a:spcAft>
                <a:spcPts val="1200"/>
              </a:spcAft>
              <a:buClr>
                <a:srgbClr val="79D6E5"/>
              </a:buClr>
              <a:buFont typeface="Wingdings" pitchFamily="2" charset="2"/>
              <a:buChar char="§"/>
            </a:pPr>
            <a:r>
              <a:rPr lang="en-CA" sz="2000" i="0" u="none" strike="noStrike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Take space, make space</a:t>
            </a:r>
            <a:endParaRPr lang="en-CA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rtl="0">
              <a:spcBef>
                <a:spcPts val="1200"/>
              </a:spcBef>
              <a:spcAft>
                <a:spcPts val="1200"/>
              </a:spcAft>
              <a:buClr>
                <a:srgbClr val="79D6E5"/>
              </a:buClr>
              <a:buFont typeface="Wingdings" pitchFamily="2" charset="2"/>
              <a:buChar char="§"/>
            </a:pPr>
            <a:r>
              <a:rPr lang="en-CA" sz="2000" i="0" u="none" strike="noStrike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Participation by choice</a:t>
            </a:r>
            <a:endParaRPr lang="en-CA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rtl="0">
              <a:spcBef>
                <a:spcPts val="1200"/>
              </a:spcBef>
              <a:spcAft>
                <a:spcPts val="1200"/>
              </a:spcAft>
              <a:buClr>
                <a:srgbClr val="79D6E5"/>
              </a:buClr>
              <a:buFont typeface="Wingdings" pitchFamily="2" charset="2"/>
              <a:buChar char="§"/>
            </a:pPr>
            <a:r>
              <a:rPr lang="en-CA" sz="2000" i="0" u="none" strike="noStrike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Respect lived experiences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79D6E5"/>
              </a:buClr>
              <a:buFont typeface="Wingdings" pitchFamily="2" charset="2"/>
              <a:buChar char="§"/>
            </a:pPr>
            <a:r>
              <a:rPr lang="en-CA" sz="2000" i="0" u="none" strike="noStrike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Take care of yourself</a:t>
            </a:r>
            <a:endParaRPr lang="en-CA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rtl="0">
              <a:spcBef>
                <a:spcPts val="1200"/>
              </a:spcBef>
              <a:spcAft>
                <a:spcPts val="1200"/>
              </a:spcAft>
              <a:buClr>
                <a:srgbClr val="79D6E5"/>
              </a:buClr>
              <a:buFont typeface="Wingdings" pitchFamily="2" charset="2"/>
              <a:buChar char="§"/>
            </a:pPr>
            <a:r>
              <a:rPr lang="en-CA" sz="2000" i="0" u="none" strike="noStrike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Leave if necessary</a:t>
            </a:r>
            <a:endParaRPr lang="en-CA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EA373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oogle Shape;160;gbda6a8ddfc_0_3">
            <a:extLst>
              <a:ext uri="{FF2B5EF4-FFF2-40B4-BE49-F238E27FC236}">
                <a16:creationId xmlns:a16="http://schemas.microsoft.com/office/drawing/2014/main" id="{780087BF-0273-E300-6CD3-D6936FFBE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tretch/>
        </p:blipFill>
        <p:spPr>
          <a:xfrm>
            <a:off x="6099048" y="979289"/>
            <a:ext cx="5458968" cy="4899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0731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E65C4-4864-E348-05AE-B690EC780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56" y="2077909"/>
            <a:ext cx="6387306" cy="19165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spc="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Do We Define Sexualized Violence?</a:t>
            </a:r>
          </a:p>
        </p:txBody>
      </p:sp>
      <p:pic>
        <p:nvPicPr>
          <p:cNvPr id="10" name="Google Shape;195;gbda6a8ddfc_0_56">
            <a:extLst>
              <a:ext uri="{FF2B5EF4-FFF2-40B4-BE49-F238E27FC236}">
                <a16:creationId xmlns:a16="http://schemas.microsoft.com/office/drawing/2014/main" id="{0084C019-830F-B653-4AC8-E05E8AAB1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ChangeAspect="1"/>
          </p:cNvPicPr>
          <p:nvPr>
            <p:ph idx="1"/>
          </p:nvPr>
        </p:nvPicPr>
        <p:blipFill rotWithShape="1">
          <a:blip r:embed="rId2"/>
          <a:srcRect t="17414" r="1" b="34404"/>
          <a:stretch/>
        </p:blipFill>
        <p:spPr>
          <a:xfrm>
            <a:off x="7015162" y="2522044"/>
            <a:ext cx="4320000" cy="1471012"/>
          </a:xfrm>
          <a:prstGeom prst="rect">
            <a:avLst/>
          </a:prstGeom>
          <a:noFill/>
        </p:spPr>
      </p:pic>
      <p:sp>
        <p:nvSpPr>
          <p:cNvPr id="9" name="sketchy line">
            <a:extLst>
              <a:ext uri="{FF2B5EF4-FFF2-40B4-BE49-F238E27FC236}">
                <a16:creationId xmlns:a16="http://schemas.microsoft.com/office/drawing/2014/main" id="{F7579768-3031-B86D-EF06-9032B7B67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914524" y="4211955"/>
            <a:ext cx="3375075" cy="36000"/>
          </a:xfrm>
          <a:custGeom>
            <a:avLst/>
            <a:gdLst>
              <a:gd name="connsiteX0" fmla="*/ 0 w 3375075"/>
              <a:gd name="connsiteY0" fmla="*/ 0 h 36000"/>
              <a:gd name="connsiteX1" fmla="*/ 675015 w 3375075"/>
              <a:gd name="connsiteY1" fmla="*/ 0 h 36000"/>
              <a:gd name="connsiteX2" fmla="*/ 1316279 w 3375075"/>
              <a:gd name="connsiteY2" fmla="*/ 0 h 36000"/>
              <a:gd name="connsiteX3" fmla="*/ 1957544 w 3375075"/>
              <a:gd name="connsiteY3" fmla="*/ 0 h 36000"/>
              <a:gd name="connsiteX4" fmla="*/ 2700060 w 3375075"/>
              <a:gd name="connsiteY4" fmla="*/ 0 h 36000"/>
              <a:gd name="connsiteX5" fmla="*/ 3375075 w 3375075"/>
              <a:gd name="connsiteY5" fmla="*/ 0 h 36000"/>
              <a:gd name="connsiteX6" fmla="*/ 3375075 w 3375075"/>
              <a:gd name="connsiteY6" fmla="*/ 36000 h 36000"/>
              <a:gd name="connsiteX7" fmla="*/ 2700060 w 3375075"/>
              <a:gd name="connsiteY7" fmla="*/ 36000 h 36000"/>
              <a:gd name="connsiteX8" fmla="*/ 2126297 w 3375075"/>
              <a:gd name="connsiteY8" fmla="*/ 36000 h 36000"/>
              <a:gd name="connsiteX9" fmla="*/ 1485033 w 3375075"/>
              <a:gd name="connsiteY9" fmla="*/ 36000 h 36000"/>
              <a:gd name="connsiteX10" fmla="*/ 843769 w 3375075"/>
              <a:gd name="connsiteY10" fmla="*/ 36000 h 36000"/>
              <a:gd name="connsiteX11" fmla="*/ 0 w 3375075"/>
              <a:gd name="connsiteY11" fmla="*/ 36000 h 36000"/>
              <a:gd name="connsiteX12" fmla="*/ 0 w 3375075"/>
              <a:gd name="connsiteY12" fmla="*/ 0 h 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5075" h="36000" fill="none" extrusionOk="0">
                <a:moveTo>
                  <a:pt x="0" y="0"/>
                </a:moveTo>
                <a:cubicBezTo>
                  <a:pt x="170992" y="23732"/>
                  <a:pt x="462211" y="-30001"/>
                  <a:pt x="675015" y="0"/>
                </a:cubicBezTo>
                <a:cubicBezTo>
                  <a:pt x="887820" y="30001"/>
                  <a:pt x="1090371" y="14164"/>
                  <a:pt x="1316279" y="0"/>
                </a:cubicBezTo>
                <a:cubicBezTo>
                  <a:pt x="1542187" y="-14164"/>
                  <a:pt x="1780425" y="29166"/>
                  <a:pt x="1957544" y="0"/>
                </a:cubicBezTo>
                <a:cubicBezTo>
                  <a:pt x="2134663" y="-29166"/>
                  <a:pt x="2399483" y="6976"/>
                  <a:pt x="2700060" y="0"/>
                </a:cubicBezTo>
                <a:cubicBezTo>
                  <a:pt x="3000637" y="-6976"/>
                  <a:pt x="3124741" y="15554"/>
                  <a:pt x="3375075" y="0"/>
                </a:cubicBezTo>
                <a:cubicBezTo>
                  <a:pt x="3375267" y="9106"/>
                  <a:pt x="3375134" y="21761"/>
                  <a:pt x="3375075" y="36000"/>
                </a:cubicBezTo>
                <a:cubicBezTo>
                  <a:pt x="3157223" y="43700"/>
                  <a:pt x="2929616" y="29897"/>
                  <a:pt x="2700060" y="36000"/>
                </a:cubicBezTo>
                <a:cubicBezTo>
                  <a:pt x="2470505" y="42103"/>
                  <a:pt x="2265032" y="28367"/>
                  <a:pt x="2126297" y="36000"/>
                </a:cubicBezTo>
                <a:cubicBezTo>
                  <a:pt x="1987562" y="43633"/>
                  <a:pt x="1633026" y="23573"/>
                  <a:pt x="1485033" y="36000"/>
                </a:cubicBezTo>
                <a:cubicBezTo>
                  <a:pt x="1337040" y="48427"/>
                  <a:pt x="1081428" y="10146"/>
                  <a:pt x="843769" y="36000"/>
                </a:cubicBezTo>
                <a:cubicBezTo>
                  <a:pt x="606110" y="61854"/>
                  <a:pt x="252714" y="-4195"/>
                  <a:pt x="0" y="36000"/>
                </a:cubicBezTo>
                <a:cubicBezTo>
                  <a:pt x="1378" y="24405"/>
                  <a:pt x="-1050" y="14417"/>
                  <a:pt x="0" y="0"/>
                </a:cubicBezTo>
                <a:close/>
              </a:path>
              <a:path w="3375075" h="36000" stroke="0" extrusionOk="0">
                <a:moveTo>
                  <a:pt x="0" y="0"/>
                </a:moveTo>
                <a:cubicBezTo>
                  <a:pt x="279918" y="-5471"/>
                  <a:pt x="321607" y="29594"/>
                  <a:pt x="607514" y="0"/>
                </a:cubicBezTo>
                <a:cubicBezTo>
                  <a:pt x="893421" y="-29594"/>
                  <a:pt x="1138650" y="-14847"/>
                  <a:pt x="1350030" y="0"/>
                </a:cubicBezTo>
                <a:cubicBezTo>
                  <a:pt x="1561410" y="14847"/>
                  <a:pt x="1669699" y="-16631"/>
                  <a:pt x="1923793" y="0"/>
                </a:cubicBezTo>
                <a:cubicBezTo>
                  <a:pt x="2177887" y="16631"/>
                  <a:pt x="2357046" y="14007"/>
                  <a:pt x="2497556" y="0"/>
                </a:cubicBezTo>
                <a:cubicBezTo>
                  <a:pt x="2638066" y="-14007"/>
                  <a:pt x="3110696" y="35574"/>
                  <a:pt x="3375075" y="0"/>
                </a:cubicBezTo>
                <a:cubicBezTo>
                  <a:pt x="3376627" y="14287"/>
                  <a:pt x="3375670" y="19950"/>
                  <a:pt x="3375075" y="36000"/>
                </a:cubicBezTo>
                <a:cubicBezTo>
                  <a:pt x="3213609" y="59164"/>
                  <a:pt x="2932195" y="20398"/>
                  <a:pt x="2733811" y="36000"/>
                </a:cubicBezTo>
                <a:cubicBezTo>
                  <a:pt x="2535427" y="51602"/>
                  <a:pt x="2238232" y="49075"/>
                  <a:pt x="2092547" y="36000"/>
                </a:cubicBezTo>
                <a:cubicBezTo>
                  <a:pt x="1946862" y="22925"/>
                  <a:pt x="1639755" y="27723"/>
                  <a:pt x="1451282" y="36000"/>
                </a:cubicBezTo>
                <a:cubicBezTo>
                  <a:pt x="1262810" y="44277"/>
                  <a:pt x="964542" y="18230"/>
                  <a:pt x="708766" y="36000"/>
                </a:cubicBezTo>
                <a:cubicBezTo>
                  <a:pt x="452990" y="53770"/>
                  <a:pt x="188766" y="34167"/>
                  <a:pt x="0" y="36000"/>
                </a:cubicBezTo>
                <a:cubicBezTo>
                  <a:pt x="-1373" y="25910"/>
                  <a:pt x="1003" y="9371"/>
                  <a:pt x="0" y="0"/>
                </a:cubicBezTo>
                <a:close/>
              </a:path>
            </a:pathLst>
          </a:custGeom>
          <a:solidFill>
            <a:srgbClr val="FEA373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285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79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5E65C4-4864-E348-05AE-B690EC780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108" y="2430685"/>
            <a:ext cx="3608614" cy="1996629"/>
          </a:xfrm>
        </p:spPr>
        <p:txBody>
          <a:bodyPr anchor="t">
            <a:noAutofit/>
          </a:bodyPr>
          <a:lstStyle/>
          <a:p>
            <a:r>
              <a:rPr lang="en-US" sz="5400" spc="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Sexualized Violence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A6D58D-3147-67B8-E046-8A6DEEE67D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Individual Level</a:t>
            </a:r>
          </a:p>
          <a:p>
            <a:pPr marL="0" indent="0">
              <a:buNone/>
            </a:pPr>
            <a:endParaRPr lang="en-CA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9D6E5"/>
              </a:buClr>
              <a:buSzPts val="1500"/>
              <a:buFont typeface="Helvetica Neue"/>
              <a:buChar char="▪"/>
            </a:pPr>
            <a:r>
              <a:rPr lang="en-CA" sz="2000" dirty="0">
                <a:latin typeface="Helvetica Neue"/>
                <a:ea typeface="Helvetica Neue"/>
                <a:cs typeface="Helvetica Neue"/>
                <a:sym typeface="Helvetica Neue"/>
              </a:rPr>
              <a:t>Sexual assault</a:t>
            </a:r>
            <a:endParaRPr lang="en-CA" sz="1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9D6E5"/>
              </a:buClr>
              <a:buSzPts val="1500"/>
              <a:buFont typeface="Helvetica Neue"/>
              <a:buChar char="▪"/>
            </a:pPr>
            <a:r>
              <a:rPr lang="en-CA" sz="2000" dirty="0">
                <a:latin typeface="Helvetica Neue"/>
                <a:ea typeface="Helvetica Neue"/>
                <a:cs typeface="Helvetica Neue"/>
                <a:sym typeface="Helvetica Neue"/>
              </a:rPr>
              <a:t>Sexual harassment</a:t>
            </a:r>
            <a:endParaRPr lang="en-CA" sz="1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9D6E5"/>
              </a:buClr>
              <a:buSzPts val="1500"/>
              <a:buFont typeface="Helvetica Neue"/>
              <a:buChar char="▪"/>
            </a:pPr>
            <a:r>
              <a:rPr lang="en-CA" sz="2000" dirty="0">
                <a:latin typeface="Helvetica Neue"/>
                <a:ea typeface="Helvetica Neue"/>
                <a:cs typeface="Helvetica Neue"/>
                <a:sym typeface="Helvetica Neue"/>
              </a:rPr>
              <a:t>Stalking</a:t>
            </a:r>
            <a:endParaRPr lang="en-CA" sz="1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9D6E5"/>
              </a:buClr>
              <a:buSzPts val="1500"/>
              <a:buFont typeface="Helvetica Neue"/>
              <a:buChar char="▪"/>
            </a:pPr>
            <a:r>
              <a:rPr lang="en-CA" sz="2000" dirty="0">
                <a:latin typeface="Helvetica Neue"/>
                <a:ea typeface="Helvetica Neue"/>
                <a:cs typeface="Helvetica Neue"/>
                <a:sym typeface="Helvetica Neue"/>
              </a:rPr>
              <a:t>Other forms of sexualized violence</a:t>
            </a:r>
            <a:endParaRPr lang="en-CA" sz="1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>
              <a:buNone/>
            </a:pPr>
            <a:endParaRPr lang="en-CA" sz="2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94DF9F0-0348-EC7D-ED4A-1B0F0A6CA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Social Level</a:t>
            </a:r>
          </a:p>
          <a:p>
            <a:pPr marL="0" indent="0">
              <a:buNone/>
            </a:pPr>
            <a:endParaRPr lang="en-CA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9D6E5"/>
              </a:buClr>
              <a:buSzPts val="1500"/>
              <a:buFont typeface="Noto Sans Symbols"/>
              <a:buChar char="▪"/>
            </a:pPr>
            <a:r>
              <a:rPr lang="en-CA" sz="2000" dirty="0">
                <a:latin typeface="Helvetica Neue"/>
                <a:ea typeface="Helvetica Neue"/>
                <a:cs typeface="Helvetica Neue"/>
                <a:sym typeface="Helvetica Neue"/>
              </a:rPr>
              <a:t>Victim blaming</a:t>
            </a:r>
            <a:endParaRPr lang="en-CA" sz="1800" dirty="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9D6E5"/>
              </a:buClr>
              <a:buSzPts val="1500"/>
              <a:buFont typeface="Noto Sans Symbols"/>
              <a:buChar char="▪"/>
            </a:pPr>
            <a:r>
              <a:rPr lang="en-CA" sz="2000" dirty="0">
                <a:latin typeface="Helvetica Neue"/>
                <a:ea typeface="Helvetica Neue"/>
                <a:cs typeface="Helvetica Neue"/>
                <a:sym typeface="Helvetica Neue"/>
              </a:rPr>
              <a:t>“It was just a joke.”</a:t>
            </a:r>
            <a:endParaRPr lang="en-CA" sz="1800" dirty="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9D6E5"/>
              </a:buClr>
              <a:buSzPts val="1500"/>
              <a:buFont typeface="Noto Sans Symbols"/>
              <a:buChar char="▪"/>
            </a:pPr>
            <a:r>
              <a:rPr lang="en-CA" sz="2000" dirty="0">
                <a:latin typeface="Helvetica Neue"/>
                <a:ea typeface="Helvetica Neue"/>
                <a:cs typeface="Helvetica Neue"/>
                <a:sym typeface="Helvetica Neue"/>
              </a:rPr>
              <a:t>“What was she wearing?”</a:t>
            </a:r>
            <a:endParaRPr lang="en-CA" sz="1800" dirty="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9D6E5"/>
              </a:buClr>
              <a:buSzPts val="1500"/>
              <a:buFont typeface="Noto Sans Symbols"/>
              <a:buChar char="▪"/>
            </a:pPr>
            <a:r>
              <a:rPr lang="en-CA" sz="2000" dirty="0">
                <a:latin typeface="Helvetica Neue"/>
                <a:ea typeface="Helvetica Neue"/>
                <a:cs typeface="Helvetica Neue"/>
                <a:sym typeface="Helvetica Neue"/>
              </a:rPr>
              <a:t>Rape culture</a:t>
            </a:r>
            <a:endParaRPr lang="en-CA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sketchy line">
            <a:extLst>
              <a:ext uri="{FF2B5EF4-FFF2-40B4-BE49-F238E27FC236}">
                <a16:creationId xmlns:a16="http://schemas.microsoft.com/office/drawing/2014/main" id="{8ED64FB3-D7A1-F9ED-C3F2-E264B454D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568404" y="2905377"/>
            <a:ext cx="3031495" cy="45719"/>
          </a:xfrm>
          <a:custGeom>
            <a:avLst/>
            <a:gdLst>
              <a:gd name="connsiteX0" fmla="*/ 0 w 3031495"/>
              <a:gd name="connsiteY0" fmla="*/ 0 h 45719"/>
              <a:gd name="connsiteX1" fmla="*/ 606299 w 3031495"/>
              <a:gd name="connsiteY1" fmla="*/ 0 h 45719"/>
              <a:gd name="connsiteX2" fmla="*/ 1182283 w 3031495"/>
              <a:gd name="connsiteY2" fmla="*/ 0 h 45719"/>
              <a:gd name="connsiteX3" fmla="*/ 1758267 w 3031495"/>
              <a:gd name="connsiteY3" fmla="*/ 0 h 45719"/>
              <a:gd name="connsiteX4" fmla="*/ 2425196 w 3031495"/>
              <a:gd name="connsiteY4" fmla="*/ 0 h 45719"/>
              <a:gd name="connsiteX5" fmla="*/ 3031495 w 3031495"/>
              <a:gd name="connsiteY5" fmla="*/ 0 h 45719"/>
              <a:gd name="connsiteX6" fmla="*/ 3031495 w 3031495"/>
              <a:gd name="connsiteY6" fmla="*/ 45719 h 45719"/>
              <a:gd name="connsiteX7" fmla="*/ 2425196 w 3031495"/>
              <a:gd name="connsiteY7" fmla="*/ 45719 h 45719"/>
              <a:gd name="connsiteX8" fmla="*/ 1909842 w 3031495"/>
              <a:gd name="connsiteY8" fmla="*/ 45719 h 45719"/>
              <a:gd name="connsiteX9" fmla="*/ 1333858 w 3031495"/>
              <a:gd name="connsiteY9" fmla="*/ 45719 h 45719"/>
              <a:gd name="connsiteX10" fmla="*/ 757874 w 3031495"/>
              <a:gd name="connsiteY10" fmla="*/ 45719 h 45719"/>
              <a:gd name="connsiteX11" fmla="*/ 0 w 3031495"/>
              <a:gd name="connsiteY11" fmla="*/ 45719 h 45719"/>
              <a:gd name="connsiteX12" fmla="*/ 0 w 3031495"/>
              <a:gd name="connsiteY12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31495" h="45719" fill="none" extrusionOk="0">
                <a:moveTo>
                  <a:pt x="0" y="0"/>
                </a:moveTo>
                <a:cubicBezTo>
                  <a:pt x="286220" y="-22285"/>
                  <a:pt x="368104" y="5954"/>
                  <a:pt x="606299" y="0"/>
                </a:cubicBezTo>
                <a:cubicBezTo>
                  <a:pt x="844494" y="-5954"/>
                  <a:pt x="1038809" y="24431"/>
                  <a:pt x="1182283" y="0"/>
                </a:cubicBezTo>
                <a:cubicBezTo>
                  <a:pt x="1325757" y="-24431"/>
                  <a:pt x="1641563" y="-12207"/>
                  <a:pt x="1758267" y="0"/>
                </a:cubicBezTo>
                <a:cubicBezTo>
                  <a:pt x="1874971" y="12207"/>
                  <a:pt x="2177608" y="4603"/>
                  <a:pt x="2425196" y="0"/>
                </a:cubicBezTo>
                <a:cubicBezTo>
                  <a:pt x="2672784" y="-4603"/>
                  <a:pt x="2787013" y="-15972"/>
                  <a:pt x="3031495" y="0"/>
                </a:cubicBezTo>
                <a:cubicBezTo>
                  <a:pt x="3031656" y="22188"/>
                  <a:pt x="3030055" y="28626"/>
                  <a:pt x="3031495" y="45719"/>
                </a:cubicBezTo>
                <a:cubicBezTo>
                  <a:pt x="2785457" y="43025"/>
                  <a:pt x="2567837" y="21095"/>
                  <a:pt x="2425196" y="45719"/>
                </a:cubicBezTo>
                <a:cubicBezTo>
                  <a:pt x="2282555" y="70343"/>
                  <a:pt x="2119153" y="63808"/>
                  <a:pt x="1909842" y="45719"/>
                </a:cubicBezTo>
                <a:cubicBezTo>
                  <a:pt x="1700531" y="27630"/>
                  <a:pt x="1567356" y="43177"/>
                  <a:pt x="1333858" y="45719"/>
                </a:cubicBezTo>
                <a:cubicBezTo>
                  <a:pt x="1100360" y="48261"/>
                  <a:pt x="881634" y="73402"/>
                  <a:pt x="757874" y="45719"/>
                </a:cubicBezTo>
                <a:cubicBezTo>
                  <a:pt x="634114" y="18036"/>
                  <a:pt x="236493" y="18104"/>
                  <a:pt x="0" y="45719"/>
                </a:cubicBezTo>
                <a:cubicBezTo>
                  <a:pt x="367" y="25812"/>
                  <a:pt x="188" y="18227"/>
                  <a:pt x="0" y="0"/>
                </a:cubicBezTo>
                <a:close/>
              </a:path>
              <a:path w="3031495" h="45719" stroke="0" extrusionOk="0">
                <a:moveTo>
                  <a:pt x="0" y="0"/>
                </a:moveTo>
                <a:cubicBezTo>
                  <a:pt x="196066" y="-5850"/>
                  <a:pt x="391713" y="11794"/>
                  <a:pt x="545669" y="0"/>
                </a:cubicBezTo>
                <a:cubicBezTo>
                  <a:pt x="699625" y="-11794"/>
                  <a:pt x="935023" y="4099"/>
                  <a:pt x="1212598" y="0"/>
                </a:cubicBezTo>
                <a:cubicBezTo>
                  <a:pt x="1490173" y="-4099"/>
                  <a:pt x="1623245" y="-20021"/>
                  <a:pt x="1727952" y="0"/>
                </a:cubicBezTo>
                <a:cubicBezTo>
                  <a:pt x="1832659" y="20021"/>
                  <a:pt x="2070101" y="9123"/>
                  <a:pt x="2243306" y="0"/>
                </a:cubicBezTo>
                <a:cubicBezTo>
                  <a:pt x="2416511" y="-9123"/>
                  <a:pt x="2670542" y="-5828"/>
                  <a:pt x="3031495" y="0"/>
                </a:cubicBezTo>
                <a:cubicBezTo>
                  <a:pt x="3031482" y="21368"/>
                  <a:pt x="3033649" y="31323"/>
                  <a:pt x="3031495" y="45719"/>
                </a:cubicBezTo>
                <a:cubicBezTo>
                  <a:pt x="2869834" y="30016"/>
                  <a:pt x="2734079" y="52386"/>
                  <a:pt x="2455511" y="45719"/>
                </a:cubicBezTo>
                <a:cubicBezTo>
                  <a:pt x="2176943" y="39052"/>
                  <a:pt x="2103187" y="23687"/>
                  <a:pt x="1879527" y="45719"/>
                </a:cubicBezTo>
                <a:cubicBezTo>
                  <a:pt x="1655867" y="67751"/>
                  <a:pt x="1472617" y="33542"/>
                  <a:pt x="1303543" y="45719"/>
                </a:cubicBezTo>
                <a:cubicBezTo>
                  <a:pt x="1134469" y="57896"/>
                  <a:pt x="784350" y="24603"/>
                  <a:pt x="636614" y="45719"/>
                </a:cubicBezTo>
                <a:cubicBezTo>
                  <a:pt x="488878" y="66835"/>
                  <a:pt x="304530" y="37244"/>
                  <a:pt x="0" y="45719"/>
                </a:cubicBezTo>
                <a:cubicBezTo>
                  <a:pt x="1967" y="30687"/>
                  <a:pt x="-409" y="20256"/>
                  <a:pt x="0" y="0"/>
                </a:cubicBezTo>
                <a:close/>
              </a:path>
            </a:pathLst>
          </a:custGeom>
          <a:solidFill>
            <a:srgbClr val="FEA373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12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77C56-1A8D-BC60-B9BA-C82B8771F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335" y="1616062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800" spc="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Sexualized Violence Pyramid</a:t>
            </a:r>
          </a:p>
        </p:txBody>
      </p:sp>
      <p:pic>
        <p:nvPicPr>
          <p:cNvPr id="3" name="Google Shape;192;p31" descr="Pyramid showing five different layers, starting at bottom with Attitudes and Beliefs (ableism, racism, sexism, homophobia, transphobia, ageism), then Cultural Micro-aggressions (subtle, intentional or unintentional; social exclusion, misrepresentation, cultural invisibility), then Verbal Expression (sexual harassment, making sexualized joke), then Physical Expression (physical/sexual assault) and at the top Homicide/Suicide">
            <a:extLst>
              <a:ext uri="{FF2B5EF4-FFF2-40B4-BE49-F238E27FC236}">
                <a16:creationId xmlns:a16="http://schemas.microsoft.com/office/drawing/2014/main" id="{82E177B0-9173-5A9C-E36D-5424ED7445E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b="11105"/>
          <a:stretch/>
        </p:blipFill>
        <p:spPr>
          <a:xfrm>
            <a:off x="4276335" y="959134"/>
            <a:ext cx="7000042" cy="47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ketch line">
            <a:extLst>
              <a:ext uri="{FF2B5EF4-FFF2-40B4-BE49-F238E27FC236}">
                <a16:creationId xmlns:a16="http://schemas.microsoft.com/office/drawing/2014/main" id="{8FF51C2E-42F3-9D9A-02FD-07B7BAEE0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84" y="35228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EA373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54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D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77C56-1A8D-BC60-B9BA-C82B8771F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 spc="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Power and Sexualized Violence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EA373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oogle Shape;561;gbb0864b544_0_947">
            <a:extLst>
              <a:ext uri="{FF2B5EF4-FFF2-40B4-BE49-F238E27FC236}">
                <a16:creationId xmlns:a16="http://schemas.microsoft.com/office/drawing/2014/main" id="{52D576BE-6907-D2FA-A713-BA9A0D324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ChangeAspect="1"/>
          </p:cNvPicPr>
          <p:nvPr>
            <p:ph idx="1"/>
          </p:nvPr>
        </p:nvPicPr>
        <p:blipFill rotWithShape="1">
          <a:blip r:embed="rId2"/>
          <a:srcRect t="17472" b="7862"/>
          <a:stretch/>
        </p:blipFill>
        <p:spPr>
          <a:xfrm>
            <a:off x="4654296" y="1078097"/>
            <a:ext cx="7214616" cy="46743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984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V-pointpoint-template_Blue" id="{D21048EA-F2C3-0343-ADE8-01D44461B40F}" vid="{0FFED989-5417-0041-B345-044813EBBD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824</TotalTime>
  <Words>1562</Words>
  <Application>Microsoft Macintosh PowerPoint</Application>
  <PresentationFormat>Widescreen</PresentationFormat>
  <Paragraphs>187</Paragraphs>
  <Slides>36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Helvetica Neue</vt:lpstr>
      <vt:lpstr>Helvetica Neue Light</vt:lpstr>
      <vt:lpstr>Noto Sans Symbols</vt:lpstr>
      <vt:lpstr>Wingdings</vt:lpstr>
      <vt:lpstr>Office Theme</vt:lpstr>
      <vt:lpstr>PowerPoint Presentation</vt:lpstr>
      <vt:lpstr>Territory Acknowledgement</vt:lpstr>
      <vt:lpstr>Welcome and Introduction</vt:lpstr>
      <vt:lpstr>Session Objectives</vt:lpstr>
      <vt:lpstr>Group Guidelines</vt:lpstr>
      <vt:lpstr>How Do We Define Sexualized Violence?</vt:lpstr>
      <vt:lpstr>Sexualized Violence</vt:lpstr>
      <vt:lpstr>Sexualized Violence Pyramid</vt:lpstr>
      <vt:lpstr>Power and Sexualized Violence</vt:lpstr>
      <vt:lpstr>Impacts of Sexualized Violence</vt:lpstr>
      <vt:lpstr>Discussion: Impacts</vt:lpstr>
      <vt:lpstr>Sexualized Violence and Graduate Students</vt:lpstr>
      <vt:lpstr>Consent and Coercion</vt:lpstr>
      <vt:lpstr>Discussion: Power Hierarchies</vt:lpstr>
      <vt:lpstr>What Are Boundaries?</vt:lpstr>
      <vt:lpstr>Boundaries Can Be . . . </vt:lpstr>
      <vt:lpstr>Boundaries Can Be Hard or Soft</vt:lpstr>
      <vt:lpstr>Healthy Boundaries</vt:lpstr>
      <vt:lpstr>Responding to Boundary Violations</vt:lpstr>
      <vt:lpstr>Tips for Setting Boundaries</vt:lpstr>
      <vt:lpstr>Self-Care</vt:lpstr>
      <vt:lpstr>Wellness Strategies</vt:lpstr>
      <vt:lpstr>Addressing a Boundary Violation</vt:lpstr>
      <vt:lpstr>Activity: Practice Scenario</vt:lpstr>
      <vt:lpstr>Activity: Practice Scenario Discussion</vt:lpstr>
      <vt:lpstr>Break Time</vt:lpstr>
      <vt:lpstr>Let’s Review Key Concepts</vt:lpstr>
      <vt:lpstr>Institutional and Community Supports</vt:lpstr>
      <vt:lpstr>List of Supports</vt:lpstr>
      <vt:lpstr>Activity: Scenarios</vt:lpstr>
      <vt:lpstr>Small Group Activity: Scenario </vt:lpstr>
      <vt:lpstr>Small Group Activity Debrief</vt:lpstr>
      <vt:lpstr>Wrapping Up</vt:lpstr>
      <vt:lpstr>Thank You for Participating</vt:lpstr>
      <vt:lpstr>References</vt:lpstr>
      <vt:lpstr>References (cont.)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Slide</dc:title>
  <dc:creator>Robynne Devine</dc:creator>
  <cp:lastModifiedBy>Barb Johnston</cp:lastModifiedBy>
  <cp:revision>118</cp:revision>
  <dcterms:created xsi:type="dcterms:W3CDTF">2023-05-26T20:17:37Z</dcterms:created>
  <dcterms:modified xsi:type="dcterms:W3CDTF">2024-05-13T17:58:11Z</dcterms:modified>
</cp:coreProperties>
</file>